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827" r:id="rId1"/>
  </p:sldMasterIdLst>
  <p:notesMasterIdLst>
    <p:notesMasterId r:id="rId152"/>
  </p:notesMasterIdLst>
  <p:sldIdLst>
    <p:sldId id="306" r:id="rId2"/>
    <p:sldId id="427" r:id="rId3"/>
    <p:sldId id="309" r:id="rId4"/>
    <p:sldId id="428" r:id="rId5"/>
    <p:sldId id="311" r:id="rId6"/>
    <p:sldId id="312" r:id="rId7"/>
    <p:sldId id="313" r:id="rId8"/>
    <p:sldId id="429" r:id="rId9"/>
    <p:sldId id="315" r:id="rId10"/>
    <p:sldId id="430" r:id="rId11"/>
    <p:sldId id="432" r:id="rId12"/>
    <p:sldId id="434" r:id="rId13"/>
    <p:sldId id="319" r:id="rId14"/>
    <p:sldId id="323" r:id="rId15"/>
    <p:sldId id="324" r:id="rId16"/>
    <p:sldId id="325" r:id="rId17"/>
    <p:sldId id="326" r:id="rId18"/>
    <p:sldId id="327"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447" r:id="rId32"/>
    <p:sldId id="448" r:id="rId33"/>
    <p:sldId id="449" r:id="rId34"/>
    <p:sldId id="450" r:id="rId35"/>
    <p:sldId id="451" r:id="rId36"/>
    <p:sldId id="452" r:id="rId37"/>
    <p:sldId id="453" r:id="rId38"/>
    <p:sldId id="454" r:id="rId39"/>
    <p:sldId id="455" r:id="rId40"/>
    <p:sldId id="456" r:id="rId41"/>
    <p:sldId id="457" r:id="rId42"/>
    <p:sldId id="458" r:id="rId43"/>
    <p:sldId id="459" r:id="rId44"/>
    <p:sldId id="460" r:id="rId45"/>
    <p:sldId id="461" r:id="rId46"/>
    <p:sldId id="462" r:id="rId47"/>
    <p:sldId id="463" r:id="rId48"/>
    <p:sldId id="464" r:id="rId49"/>
    <p:sldId id="465" r:id="rId50"/>
    <p:sldId id="466" r:id="rId51"/>
    <p:sldId id="467" r:id="rId52"/>
    <p:sldId id="468" r:id="rId53"/>
    <p:sldId id="469" r:id="rId54"/>
    <p:sldId id="470" r:id="rId55"/>
    <p:sldId id="471" r:id="rId56"/>
    <p:sldId id="472" r:id="rId57"/>
    <p:sldId id="473" r:id="rId58"/>
    <p:sldId id="474" r:id="rId59"/>
    <p:sldId id="475" r:id="rId60"/>
    <p:sldId id="476" r:id="rId61"/>
    <p:sldId id="477" r:id="rId62"/>
    <p:sldId id="478" r:id="rId63"/>
    <p:sldId id="479" r:id="rId64"/>
    <p:sldId id="480" r:id="rId65"/>
    <p:sldId id="481" r:id="rId66"/>
    <p:sldId id="482" r:id="rId67"/>
    <p:sldId id="483" r:id="rId68"/>
    <p:sldId id="484" r:id="rId69"/>
    <p:sldId id="485" r:id="rId70"/>
    <p:sldId id="486" r:id="rId71"/>
    <p:sldId id="487" r:id="rId72"/>
    <p:sldId id="488" r:id="rId73"/>
    <p:sldId id="489" r:id="rId74"/>
    <p:sldId id="490" r:id="rId75"/>
    <p:sldId id="491" r:id="rId76"/>
    <p:sldId id="492" r:id="rId77"/>
    <p:sldId id="493" r:id="rId78"/>
    <p:sldId id="494" r:id="rId79"/>
    <p:sldId id="495" r:id="rId80"/>
    <p:sldId id="496" r:id="rId81"/>
    <p:sldId id="497" r:id="rId82"/>
    <p:sldId id="498" r:id="rId83"/>
    <p:sldId id="499" r:id="rId84"/>
    <p:sldId id="500" r:id="rId85"/>
    <p:sldId id="501" r:id="rId86"/>
    <p:sldId id="502" r:id="rId87"/>
    <p:sldId id="503" r:id="rId88"/>
    <p:sldId id="504" r:id="rId89"/>
    <p:sldId id="505" r:id="rId90"/>
    <p:sldId id="506" r:id="rId91"/>
    <p:sldId id="507" r:id="rId92"/>
    <p:sldId id="508" r:id="rId93"/>
    <p:sldId id="509" r:id="rId94"/>
    <p:sldId id="510" r:id="rId95"/>
    <p:sldId id="512" r:id="rId96"/>
    <p:sldId id="513" r:id="rId97"/>
    <p:sldId id="393" r:id="rId98"/>
    <p:sldId id="394" r:id="rId99"/>
    <p:sldId id="395" r:id="rId100"/>
    <p:sldId id="396" r:id="rId101"/>
    <p:sldId id="397" r:id="rId102"/>
    <p:sldId id="398" r:id="rId103"/>
    <p:sldId id="399" r:id="rId104"/>
    <p:sldId id="400" r:id="rId105"/>
    <p:sldId id="401" r:id="rId106"/>
    <p:sldId id="402" r:id="rId107"/>
    <p:sldId id="403" r:id="rId108"/>
    <p:sldId id="404" r:id="rId109"/>
    <p:sldId id="405" r:id="rId110"/>
    <p:sldId id="406" r:id="rId111"/>
    <p:sldId id="407" r:id="rId112"/>
    <p:sldId id="514" r:id="rId113"/>
    <p:sldId id="515" r:id="rId114"/>
    <p:sldId id="516" r:id="rId115"/>
    <p:sldId id="517" r:id="rId116"/>
    <p:sldId id="518" r:id="rId117"/>
    <p:sldId id="519" r:id="rId118"/>
    <p:sldId id="520" r:id="rId119"/>
    <p:sldId id="521" r:id="rId120"/>
    <p:sldId id="522" r:id="rId121"/>
    <p:sldId id="523" r:id="rId122"/>
    <p:sldId id="524" r:id="rId123"/>
    <p:sldId id="525" r:id="rId124"/>
    <p:sldId id="526" r:id="rId125"/>
    <p:sldId id="527" r:id="rId126"/>
    <p:sldId id="528" r:id="rId127"/>
    <p:sldId id="529" r:id="rId128"/>
    <p:sldId id="530" r:id="rId129"/>
    <p:sldId id="531" r:id="rId130"/>
    <p:sldId id="532" r:id="rId131"/>
    <p:sldId id="533" r:id="rId132"/>
    <p:sldId id="534" r:id="rId133"/>
    <p:sldId id="535" r:id="rId134"/>
    <p:sldId id="536" r:id="rId135"/>
    <p:sldId id="537" r:id="rId136"/>
    <p:sldId id="538" r:id="rId137"/>
    <p:sldId id="539" r:id="rId138"/>
    <p:sldId id="540" r:id="rId139"/>
    <p:sldId id="541" r:id="rId140"/>
    <p:sldId id="542" r:id="rId141"/>
    <p:sldId id="543" r:id="rId142"/>
    <p:sldId id="544" r:id="rId143"/>
    <p:sldId id="545" r:id="rId144"/>
    <p:sldId id="546" r:id="rId145"/>
    <p:sldId id="547" r:id="rId146"/>
    <p:sldId id="548" r:id="rId147"/>
    <p:sldId id="549" r:id="rId148"/>
    <p:sldId id="550" r:id="rId149"/>
    <p:sldId id="551" r:id="rId150"/>
    <p:sldId id="426" r:id="rId151"/>
  </p:sldIdLst>
  <p:sldSz cx="9906000" cy="6858000" type="A4"/>
  <p:notesSz cx="6735763" cy="9869488"/>
  <p:defaultTextStyle>
    <a:defPPr>
      <a:defRPr lang="en-US"/>
    </a:defPPr>
    <a:lvl1pPr algn="l" rtl="0" fontAlgn="base">
      <a:spcBef>
        <a:spcPct val="0"/>
      </a:spcBef>
      <a:spcAft>
        <a:spcPct val="0"/>
      </a:spcAft>
      <a:defRPr kumimoji="1" sz="1200" b="1" kern="1200">
        <a:solidFill>
          <a:schemeClr val="tx1"/>
        </a:solidFill>
        <a:latin typeface="Tahoma" pitchFamily="34" charset="0"/>
        <a:ea typeface="+mn-ea"/>
        <a:cs typeface="Arial" charset="0"/>
      </a:defRPr>
    </a:lvl1pPr>
    <a:lvl2pPr marL="457200" algn="l" rtl="0" fontAlgn="base">
      <a:spcBef>
        <a:spcPct val="0"/>
      </a:spcBef>
      <a:spcAft>
        <a:spcPct val="0"/>
      </a:spcAft>
      <a:defRPr kumimoji="1" sz="1200" b="1" kern="1200">
        <a:solidFill>
          <a:schemeClr val="tx1"/>
        </a:solidFill>
        <a:latin typeface="Tahoma" pitchFamily="34" charset="0"/>
        <a:ea typeface="+mn-ea"/>
        <a:cs typeface="Arial" charset="0"/>
      </a:defRPr>
    </a:lvl2pPr>
    <a:lvl3pPr marL="914400" algn="l" rtl="0" fontAlgn="base">
      <a:spcBef>
        <a:spcPct val="0"/>
      </a:spcBef>
      <a:spcAft>
        <a:spcPct val="0"/>
      </a:spcAft>
      <a:defRPr kumimoji="1" sz="1200" b="1" kern="1200">
        <a:solidFill>
          <a:schemeClr val="tx1"/>
        </a:solidFill>
        <a:latin typeface="Tahoma" pitchFamily="34" charset="0"/>
        <a:ea typeface="+mn-ea"/>
        <a:cs typeface="Arial" charset="0"/>
      </a:defRPr>
    </a:lvl3pPr>
    <a:lvl4pPr marL="1371600" algn="l" rtl="0" fontAlgn="base">
      <a:spcBef>
        <a:spcPct val="0"/>
      </a:spcBef>
      <a:spcAft>
        <a:spcPct val="0"/>
      </a:spcAft>
      <a:defRPr kumimoji="1" sz="1200" b="1" kern="1200">
        <a:solidFill>
          <a:schemeClr val="tx1"/>
        </a:solidFill>
        <a:latin typeface="Tahoma" pitchFamily="34" charset="0"/>
        <a:ea typeface="+mn-ea"/>
        <a:cs typeface="Arial" charset="0"/>
      </a:defRPr>
    </a:lvl4pPr>
    <a:lvl5pPr marL="1828800" algn="l" rtl="0" fontAlgn="base">
      <a:spcBef>
        <a:spcPct val="0"/>
      </a:spcBef>
      <a:spcAft>
        <a:spcPct val="0"/>
      </a:spcAft>
      <a:defRPr kumimoji="1" sz="1200" b="1" kern="1200">
        <a:solidFill>
          <a:schemeClr val="tx1"/>
        </a:solidFill>
        <a:latin typeface="Tahoma" pitchFamily="34" charset="0"/>
        <a:ea typeface="+mn-ea"/>
        <a:cs typeface="Arial" charset="0"/>
      </a:defRPr>
    </a:lvl5pPr>
    <a:lvl6pPr marL="2286000" algn="l" defTabSz="914400" rtl="0" eaLnBrk="1" latinLnBrk="0" hangingPunct="1">
      <a:defRPr kumimoji="1" sz="1200" b="1" kern="1200">
        <a:solidFill>
          <a:schemeClr val="tx1"/>
        </a:solidFill>
        <a:latin typeface="Tahoma" pitchFamily="34" charset="0"/>
        <a:ea typeface="+mn-ea"/>
        <a:cs typeface="Arial" charset="0"/>
      </a:defRPr>
    </a:lvl6pPr>
    <a:lvl7pPr marL="2743200" algn="l" defTabSz="914400" rtl="0" eaLnBrk="1" latinLnBrk="0" hangingPunct="1">
      <a:defRPr kumimoji="1" sz="1200" b="1" kern="1200">
        <a:solidFill>
          <a:schemeClr val="tx1"/>
        </a:solidFill>
        <a:latin typeface="Tahoma" pitchFamily="34" charset="0"/>
        <a:ea typeface="+mn-ea"/>
        <a:cs typeface="Arial" charset="0"/>
      </a:defRPr>
    </a:lvl7pPr>
    <a:lvl8pPr marL="3200400" algn="l" defTabSz="914400" rtl="0" eaLnBrk="1" latinLnBrk="0" hangingPunct="1">
      <a:defRPr kumimoji="1" sz="1200" b="1" kern="1200">
        <a:solidFill>
          <a:schemeClr val="tx1"/>
        </a:solidFill>
        <a:latin typeface="Tahoma" pitchFamily="34" charset="0"/>
        <a:ea typeface="+mn-ea"/>
        <a:cs typeface="Arial" charset="0"/>
      </a:defRPr>
    </a:lvl8pPr>
    <a:lvl9pPr marL="3657600" algn="l" defTabSz="914400" rtl="0" eaLnBrk="1" latinLnBrk="0" hangingPunct="1">
      <a:defRPr kumimoji="1" sz="1200" b="1"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832" userDrawn="1">
          <p15:clr>
            <a:srgbClr val="A4A3A4"/>
          </p15:clr>
        </p15:guide>
        <p15:guide id="2" orient="horz" pos="3360" userDrawn="1">
          <p15:clr>
            <a:srgbClr val="A4A3A4"/>
          </p15:clr>
        </p15:guide>
        <p15:guide id="3" orient="horz" pos="2256" userDrawn="1">
          <p15:clr>
            <a:srgbClr val="A4A3A4"/>
          </p15:clr>
        </p15:guide>
        <p15:guide id="4" orient="horz" pos="3984" userDrawn="1">
          <p15:clr>
            <a:srgbClr val="A4A3A4"/>
          </p15:clr>
        </p15:guide>
        <p15:guide id="5" orient="horz" pos="3168" userDrawn="1">
          <p15:clr>
            <a:srgbClr val="A4A3A4"/>
          </p15:clr>
        </p15:guide>
        <p15:guide id="6" pos="240" userDrawn="1">
          <p15:clr>
            <a:srgbClr val="A4A3A4"/>
          </p15:clr>
        </p15:guide>
        <p15:guide id="7" pos="288" userDrawn="1">
          <p15:clr>
            <a:srgbClr val="A4A3A4"/>
          </p15:clr>
        </p15:guide>
        <p15:guide id="8" pos="3168" userDrawn="1">
          <p15:clr>
            <a:srgbClr val="A4A3A4"/>
          </p15:clr>
        </p15:guide>
        <p15:guide id="9" pos="5376" userDrawn="1">
          <p15:clr>
            <a:srgbClr val="A4A3A4"/>
          </p15:clr>
        </p15:guide>
        <p15:guide id="10" pos="6192" userDrawn="1">
          <p15:clr>
            <a:srgbClr val="A4A3A4"/>
          </p15:clr>
        </p15:guide>
        <p15:guide id="11" pos="192" userDrawn="1">
          <p15:clr>
            <a:srgbClr val="A4A3A4"/>
          </p15:clr>
        </p15:guide>
        <p15:guide id="12" pos="3072" userDrawn="1">
          <p15:clr>
            <a:srgbClr val="A4A3A4"/>
          </p15:clr>
        </p15:guide>
        <p15:guide id="13" pos="3249">
          <p15:clr>
            <a:srgbClr val="A4A3A4"/>
          </p15:clr>
        </p15:guide>
      </p15:sldGuideLst>
    </p:ext>
    <p:ext uri="{2D200454-40CA-4A62-9FC3-DE9A4176ACB9}">
      <p15:notesGuideLst xmlns:p15="http://schemas.microsoft.com/office/powerpoint/2012/main">
        <p15:guide id="1" orient="horz" pos="3108">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C9DCE"/>
    <a:srgbClr val="EAEAEA"/>
    <a:srgbClr val="A5A5A5"/>
    <a:srgbClr val="336699"/>
    <a:srgbClr val="FFC000"/>
    <a:srgbClr val="003366"/>
    <a:srgbClr val="C9C9C9"/>
    <a:srgbClr val="797979"/>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8" autoAdjust="0"/>
    <p:restoredTop sz="93018" autoAdjust="0"/>
  </p:normalViewPr>
  <p:slideViewPr>
    <p:cSldViewPr>
      <p:cViewPr>
        <p:scale>
          <a:sx n="50" d="100"/>
          <a:sy n="50" d="100"/>
        </p:scale>
        <p:origin x="138" y="294"/>
      </p:cViewPr>
      <p:guideLst>
        <p:guide orient="horz" pos="2832"/>
        <p:guide orient="horz" pos="3360"/>
        <p:guide orient="horz" pos="2256"/>
        <p:guide orient="horz" pos="3984"/>
        <p:guide orient="horz" pos="3168"/>
        <p:guide pos="240"/>
        <p:guide pos="288"/>
        <p:guide pos="3168"/>
        <p:guide pos="5376"/>
        <p:guide pos="6192"/>
        <p:guide pos="192"/>
        <p:guide pos="3072"/>
        <p:guide pos="3249"/>
      </p:guideLst>
    </p:cSldViewPr>
  </p:slideViewPr>
  <p:outlineViewPr>
    <p:cViewPr>
      <p:scale>
        <a:sx n="33" d="100"/>
        <a:sy n="33" d="100"/>
      </p:scale>
      <p:origin x="0" y="-56502"/>
    </p:cViewPr>
  </p:outlineViewPr>
  <p:notesTextViewPr>
    <p:cViewPr>
      <p:scale>
        <a:sx n="100" d="100"/>
        <a:sy n="100" d="100"/>
      </p:scale>
      <p:origin x="0" y="0"/>
    </p:cViewPr>
  </p:notesTextViewPr>
  <p:sorterViewPr>
    <p:cViewPr>
      <p:scale>
        <a:sx n="87" d="100"/>
        <a:sy n="87" d="100"/>
      </p:scale>
      <p:origin x="0" y="-92898"/>
    </p:cViewPr>
  </p:sorterViewPr>
  <p:notesViewPr>
    <p:cSldViewPr>
      <p:cViewPr varScale="1">
        <p:scale>
          <a:sx n="77" d="100"/>
          <a:sy n="77" d="100"/>
        </p:scale>
        <p:origin x="-2124" y="-96"/>
      </p:cViewPr>
      <p:guideLst>
        <p:guide orient="horz" pos="3108"/>
        <p:guide pos="212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30FBCAA1-D7C1-4D3F-89ED-C6F7CA83002C}" type="datetimeFigureOut">
              <a:rPr lang="en-GB" smtClean="0"/>
              <a:pPr/>
              <a:t>12/03/2016</a:t>
            </a:fld>
            <a:endParaRPr lang="en-GB"/>
          </a:p>
        </p:txBody>
      </p:sp>
      <p:sp>
        <p:nvSpPr>
          <p:cNvPr id="4" name="Slide Image Placeholder 3"/>
          <p:cNvSpPr>
            <a:spLocks noGrp="1" noRot="1" noChangeAspect="1"/>
          </p:cNvSpPr>
          <p:nvPr>
            <p:ph type="sldImg" idx="2"/>
          </p:nvPr>
        </p:nvSpPr>
        <p:spPr>
          <a:xfrm>
            <a:off x="695325" y="739775"/>
            <a:ext cx="5345113"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687888"/>
            <a:ext cx="5389563" cy="44418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4188"/>
            <a:ext cx="2919413" cy="4937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4188"/>
            <a:ext cx="2919412" cy="493712"/>
          </a:xfrm>
          <a:prstGeom prst="rect">
            <a:avLst/>
          </a:prstGeom>
        </p:spPr>
        <p:txBody>
          <a:bodyPr vert="horz" lIns="91440" tIns="45720" rIns="91440" bIns="45720" rtlCol="0" anchor="b"/>
          <a:lstStyle>
            <a:lvl1pPr algn="r">
              <a:defRPr sz="1200"/>
            </a:lvl1pPr>
          </a:lstStyle>
          <a:p>
            <a:fld id="{F23F542E-0527-4B2B-94CC-507C9E7FCFB7}" type="slidenum">
              <a:rPr lang="en-GB" smtClean="0"/>
              <a:pPr/>
              <a:t>‹#›</a:t>
            </a:fld>
            <a:endParaRPr lang="en-GB"/>
          </a:p>
        </p:txBody>
      </p:sp>
    </p:spTree>
    <p:extLst>
      <p:ext uri="{BB962C8B-B14F-4D97-AF65-F5344CB8AC3E}">
        <p14:creationId xmlns:p14="http://schemas.microsoft.com/office/powerpoint/2010/main" val="376064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BD73B-C24B-4A13-8459-05C416985712}" type="slidenum">
              <a:rPr lang="en-US" altLang="en-US"/>
              <a:pPr/>
              <a:t>1</a:t>
            </a:fld>
            <a:endParaRPr lang="en-US" altLang="en-US"/>
          </a:p>
        </p:txBody>
      </p:sp>
      <p:sp>
        <p:nvSpPr>
          <p:cNvPr id="2316290" name="Rectangle 2"/>
          <p:cNvSpPr>
            <a:spLocks noGrp="1" noRot="1" noChangeAspect="1" noChangeArrowheads="1" noTextEdit="1"/>
          </p:cNvSpPr>
          <p:nvPr>
            <p:ph type="sldImg"/>
          </p:nvPr>
        </p:nvSpPr>
        <p:spPr>
          <a:ln/>
        </p:spPr>
      </p:sp>
      <p:sp>
        <p:nvSpPr>
          <p:cNvPr id="2316291" name="Rectangle 3"/>
          <p:cNvSpPr>
            <a:spLocks noGrp="1" noChangeArrowheads="1"/>
          </p:cNvSpPr>
          <p:nvPr>
            <p:ph type="body" idx="1"/>
          </p:nvPr>
        </p:nvSpPr>
        <p:spPr/>
        <p:txBody>
          <a:bodyPr/>
          <a:lstStyle/>
          <a:p>
            <a:endParaRPr lang="de-DE" altLang="en-US"/>
          </a:p>
        </p:txBody>
      </p:sp>
    </p:spTree>
    <p:extLst>
      <p:ext uri="{BB962C8B-B14F-4D97-AF65-F5344CB8AC3E}">
        <p14:creationId xmlns:p14="http://schemas.microsoft.com/office/powerpoint/2010/main" val="258845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FDA83-C410-4834-B5B1-1BC2E19F66BE}" type="slidenum">
              <a:rPr lang="en-US" altLang="en-US"/>
              <a:pPr/>
              <a:t>10</a:t>
            </a:fld>
            <a:endParaRPr lang="en-US" altLang="en-US"/>
          </a:p>
        </p:txBody>
      </p:sp>
      <p:sp>
        <p:nvSpPr>
          <p:cNvPr id="2260994" name="Rectangle 2"/>
          <p:cNvSpPr>
            <a:spLocks noGrp="1" noRot="1" noChangeAspect="1" noChangeArrowheads="1" noTextEdit="1"/>
          </p:cNvSpPr>
          <p:nvPr>
            <p:ph type="sldImg"/>
          </p:nvPr>
        </p:nvSpPr>
        <p:spPr>
          <a:ln/>
        </p:spPr>
      </p:sp>
      <p:sp>
        <p:nvSpPr>
          <p:cNvPr id="226099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7347692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439455-BB9D-402B-B37F-8E8835F2DF55}" type="slidenum">
              <a:rPr lang="en-US" altLang="en-US"/>
              <a:pPr/>
              <a:t>103</a:t>
            </a:fld>
            <a:endParaRPr lang="en-US" altLang="en-US"/>
          </a:p>
        </p:txBody>
      </p:sp>
      <p:sp>
        <p:nvSpPr>
          <p:cNvPr id="2228226" name="Rectangle 2"/>
          <p:cNvSpPr>
            <a:spLocks noGrp="1" noRot="1" noChangeAspect="1" noChangeArrowheads="1" noTextEdit="1"/>
          </p:cNvSpPr>
          <p:nvPr>
            <p:ph type="sldImg"/>
          </p:nvPr>
        </p:nvSpPr>
        <p:spPr>
          <a:ln/>
        </p:spPr>
      </p:sp>
      <p:sp>
        <p:nvSpPr>
          <p:cNvPr id="2228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784183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99840-02A4-42FD-849B-3A00F0EC4E8F}" type="slidenum">
              <a:rPr lang="en-US" altLang="en-US"/>
              <a:pPr/>
              <a:t>104</a:t>
            </a:fld>
            <a:endParaRPr lang="en-US" altLang="en-US"/>
          </a:p>
        </p:txBody>
      </p:sp>
      <p:sp>
        <p:nvSpPr>
          <p:cNvPr id="2229250" name="Rectangle 2"/>
          <p:cNvSpPr>
            <a:spLocks noGrp="1" noRot="1" noChangeAspect="1" noChangeArrowheads="1" noTextEdit="1"/>
          </p:cNvSpPr>
          <p:nvPr>
            <p:ph type="sldImg"/>
          </p:nvPr>
        </p:nvSpPr>
        <p:spPr>
          <a:ln/>
        </p:spPr>
      </p:sp>
      <p:sp>
        <p:nvSpPr>
          <p:cNvPr id="2229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8600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CE835-2B02-458E-ABCC-A104EE704A16}" type="slidenum">
              <a:rPr lang="en-US" altLang="en-US"/>
              <a:pPr/>
              <a:t>105</a:t>
            </a:fld>
            <a:endParaRPr lang="en-US" altLang="en-US"/>
          </a:p>
        </p:txBody>
      </p:sp>
      <p:sp>
        <p:nvSpPr>
          <p:cNvPr id="2230274" name="Rectangle 2"/>
          <p:cNvSpPr>
            <a:spLocks noGrp="1" noRot="1" noChangeAspect="1" noChangeArrowheads="1" noTextEdit="1"/>
          </p:cNvSpPr>
          <p:nvPr>
            <p:ph type="sldImg"/>
          </p:nvPr>
        </p:nvSpPr>
        <p:spPr>
          <a:ln/>
        </p:spPr>
      </p:sp>
      <p:sp>
        <p:nvSpPr>
          <p:cNvPr id="2230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15456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D1748-E022-4A66-80B1-73169C4B1F0D}" type="slidenum">
              <a:rPr lang="en-US" altLang="en-US"/>
              <a:pPr/>
              <a:t>106</a:t>
            </a:fld>
            <a:endParaRPr lang="en-US" altLang="en-US"/>
          </a:p>
        </p:txBody>
      </p:sp>
      <p:sp>
        <p:nvSpPr>
          <p:cNvPr id="2231298" name="Rectangle 2"/>
          <p:cNvSpPr>
            <a:spLocks noGrp="1" noRot="1" noChangeAspect="1" noChangeArrowheads="1" noTextEdit="1"/>
          </p:cNvSpPr>
          <p:nvPr>
            <p:ph type="sldImg"/>
          </p:nvPr>
        </p:nvSpPr>
        <p:spPr>
          <a:ln/>
        </p:spPr>
      </p:sp>
      <p:sp>
        <p:nvSpPr>
          <p:cNvPr id="2231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21446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D771F4-A419-4BC9-9D9A-A6AEE7EA4BC7}" type="slidenum">
              <a:rPr lang="en-US" altLang="en-US"/>
              <a:pPr/>
              <a:t>107</a:t>
            </a:fld>
            <a:endParaRPr lang="en-US" altLang="en-US"/>
          </a:p>
        </p:txBody>
      </p:sp>
      <p:sp>
        <p:nvSpPr>
          <p:cNvPr id="2232322" name="Rectangle 2"/>
          <p:cNvSpPr>
            <a:spLocks noGrp="1" noRot="1" noChangeAspect="1" noChangeArrowheads="1" noTextEdit="1"/>
          </p:cNvSpPr>
          <p:nvPr>
            <p:ph type="sldImg"/>
          </p:nvPr>
        </p:nvSpPr>
        <p:spPr>
          <a:ln/>
        </p:spPr>
      </p:sp>
      <p:sp>
        <p:nvSpPr>
          <p:cNvPr id="22323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784565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9DB9E-1EF6-4F5C-A035-2741E0096E71}" type="slidenum">
              <a:rPr lang="en-US" altLang="en-US"/>
              <a:pPr/>
              <a:t>108</a:t>
            </a:fld>
            <a:endParaRPr lang="en-US" altLang="en-US"/>
          </a:p>
        </p:txBody>
      </p:sp>
      <p:sp>
        <p:nvSpPr>
          <p:cNvPr id="2233346" name="Rectangle 2"/>
          <p:cNvSpPr>
            <a:spLocks noGrp="1" noRot="1" noChangeAspect="1" noChangeArrowheads="1" noTextEdit="1"/>
          </p:cNvSpPr>
          <p:nvPr>
            <p:ph type="sldImg"/>
          </p:nvPr>
        </p:nvSpPr>
        <p:spPr>
          <a:ln/>
        </p:spPr>
      </p:sp>
      <p:sp>
        <p:nvSpPr>
          <p:cNvPr id="2233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302555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C2A0C3-4C0C-4CC1-9A86-37B1A53F2E3E}" type="slidenum">
              <a:rPr lang="en-US" altLang="en-US"/>
              <a:pPr/>
              <a:t>109</a:t>
            </a:fld>
            <a:endParaRPr lang="en-US" altLang="en-US"/>
          </a:p>
        </p:txBody>
      </p:sp>
      <p:sp>
        <p:nvSpPr>
          <p:cNvPr id="2234370" name="Rectangle 2"/>
          <p:cNvSpPr>
            <a:spLocks noGrp="1" noRot="1" noChangeAspect="1" noChangeArrowheads="1" noTextEdit="1"/>
          </p:cNvSpPr>
          <p:nvPr>
            <p:ph type="sldImg"/>
          </p:nvPr>
        </p:nvSpPr>
        <p:spPr>
          <a:ln/>
        </p:spPr>
      </p:sp>
      <p:sp>
        <p:nvSpPr>
          <p:cNvPr id="22343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691332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55503-7D54-4BC4-98E6-FC7B91A69EA3}" type="slidenum">
              <a:rPr lang="en-US" altLang="en-US"/>
              <a:pPr/>
              <a:t>110</a:t>
            </a:fld>
            <a:endParaRPr lang="en-US" altLang="en-US"/>
          </a:p>
        </p:txBody>
      </p:sp>
      <p:sp>
        <p:nvSpPr>
          <p:cNvPr id="2338818" name="Rectangle 2"/>
          <p:cNvSpPr>
            <a:spLocks noGrp="1" noRot="1" noChangeAspect="1" noChangeArrowheads="1" noTextEdit="1"/>
          </p:cNvSpPr>
          <p:nvPr>
            <p:ph type="sldImg"/>
          </p:nvPr>
        </p:nvSpPr>
        <p:spPr>
          <a:ln/>
        </p:spPr>
      </p:sp>
      <p:sp>
        <p:nvSpPr>
          <p:cNvPr id="2338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55257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006B32-EAEA-440F-A358-B06B9A7E9938}" type="slidenum">
              <a:rPr lang="en-US" sz="1200" smtClean="0">
                <a:latin typeface="Arial Narrow" pitchFamily="34" charset="0"/>
              </a:rPr>
              <a:pPr eaLnBrk="1" hangingPunct="1"/>
              <a:t>111</a:t>
            </a:fld>
            <a:endParaRPr lang="en-US" sz="1200" smtClean="0">
              <a:latin typeface="Arial Narrow"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621772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BB082D-8359-458B-A267-7F210753142E}" type="slidenum">
              <a:rPr lang="en-US" sz="1200" smtClean="0">
                <a:latin typeface="Arial Narrow" pitchFamily="34" charset="0"/>
              </a:rPr>
              <a:pPr eaLnBrk="1" hangingPunct="1"/>
              <a:t>112</a:t>
            </a:fld>
            <a:endParaRPr lang="en-US" sz="1200" smtClean="0">
              <a:latin typeface="Arial Narrow"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9075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FDA83-C410-4834-B5B1-1BC2E19F66BE}" type="slidenum">
              <a:rPr lang="en-US" altLang="en-US"/>
              <a:pPr/>
              <a:t>11</a:t>
            </a:fld>
            <a:endParaRPr lang="en-US" altLang="en-US"/>
          </a:p>
        </p:txBody>
      </p:sp>
      <p:sp>
        <p:nvSpPr>
          <p:cNvPr id="2260994" name="Rectangle 2"/>
          <p:cNvSpPr>
            <a:spLocks noGrp="1" noRot="1" noChangeAspect="1" noChangeArrowheads="1" noTextEdit="1"/>
          </p:cNvSpPr>
          <p:nvPr>
            <p:ph type="sldImg"/>
          </p:nvPr>
        </p:nvSpPr>
        <p:spPr>
          <a:ln/>
        </p:spPr>
      </p:sp>
      <p:sp>
        <p:nvSpPr>
          <p:cNvPr id="226099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5719002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C6D663-439C-43F5-81C2-FCB857FF49EB}" type="slidenum">
              <a:rPr lang="en-US" sz="1200" smtClean="0">
                <a:latin typeface="Arial Narrow" pitchFamily="34" charset="0"/>
              </a:rPr>
              <a:pPr eaLnBrk="1" hangingPunct="1"/>
              <a:t>113</a:t>
            </a:fld>
            <a:endParaRPr lang="en-US" sz="1200" smtClean="0">
              <a:latin typeface="Arial Narrow"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288198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95DC275-B08F-4240-BAD9-980C75A03B3E}" type="slidenum">
              <a:rPr lang="en-US" sz="1200" smtClean="0">
                <a:latin typeface="Arial Narrow" pitchFamily="34" charset="0"/>
              </a:rPr>
              <a:pPr eaLnBrk="1" hangingPunct="1"/>
              <a:t>114</a:t>
            </a:fld>
            <a:endParaRPr lang="en-US" sz="1200" smtClean="0">
              <a:latin typeface="Arial Narrow"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20050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3081A6-AE80-4857-A8C1-EA8DCA79E64E}" type="slidenum">
              <a:rPr lang="en-US" sz="1200" smtClean="0">
                <a:latin typeface="Arial Narrow" pitchFamily="34" charset="0"/>
              </a:rPr>
              <a:pPr eaLnBrk="1" hangingPunct="1"/>
              <a:t>115</a:t>
            </a:fld>
            <a:endParaRPr lang="en-US" sz="1200" smtClean="0">
              <a:latin typeface="Arial Narrow"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988071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82DD8F-9BE5-4EC5-B490-8DA4C5FB0058}" type="slidenum">
              <a:rPr lang="en-US" sz="1200" smtClean="0">
                <a:latin typeface="Arial Narrow" pitchFamily="34" charset="0"/>
              </a:rPr>
              <a:pPr eaLnBrk="1" hangingPunct="1"/>
              <a:t>116</a:t>
            </a:fld>
            <a:endParaRPr lang="en-US" sz="1200" smtClean="0">
              <a:latin typeface="Arial Narrow"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6035696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FE520F-8DF3-4D16-81C9-31CA53142688}" type="slidenum">
              <a:rPr lang="en-US" sz="1200" smtClean="0">
                <a:latin typeface="Arial Narrow" pitchFamily="34" charset="0"/>
              </a:rPr>
              <a:pPr eaLnBrk="1" hangingPunct="1"/>
              <a:t>117</a:t>
            </a:fld>
            <a:endParaRPr lang="en-US" sz="1200" smtClean="0">
              <a:latin typeface="Arial Narrow"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151628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86FD12-CBF1-4C7A-909D-1203C095C662}" type="slidenum">
              <a:rPr lang="en-US" sz="1200" smtClean="0">
                <a:latin typeface="Arial Narrow" pitchFamily="34" charset="0"/>
              </a:rPr>
              <a:pPr eaLnBrk="1" hangingPunct="1"/>
              <a:t>118</a:t>
            </a:fld>
            <a:endParaRPr lang="en-US" sz="1200" smtClean="0">
              <a:latin typeface="Arial Narrow"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295879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299FDD-3E62-4FE6-850D-B2BA1B99D11B}" type="slidenum">
              <a:rPr lang="en-US" sz="1200" smtClean="0">
                <a:latin typeface="Arial Narrow" pitchFamily="34" charset="0"/>
              </a:rPr>
              <a:pPr eaLnBrk="1" hangingPunct="1"/>
              <a:t>119</a:t>
            </a:fld>
            <a:endParaRPr lang="en-US" sz="1200" smtClean="0">
              <a:latin typeface="Arial Narrow"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685800" y="4344988"/>
            <a:ext cx="5486400" cy="4113212"/>
          </a:xfrm>
          <a:noFill/>
        </p:spPr>
        <p:txBody>
          <a:bodyPr/>
          <a:lstStyle/>
          <a:p>
            <a:endParaRPr lang="en-US" smtClean="0"/>
          </a:p>
        </p:txBody>
      </p:sp>
    </p:spTree>
    <p:extLst>
      <p:ext uri="{BB962C8B-B14F-4D97-AF65-F5344CB8AC3E}">
        <p14:creationId xmlns:p14="http://schemas.microsoft.com/office/powerpoint/2010/main" val="37106919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BC0AB5-858F-44D6-8512-9DB2CF1CB9F9}" type="slidenum">
              <a:rPr lang="en-US" sz="1200" smtClean="0">
                <a:latin typeface="Arial Narrow" pitchFamily="34" charset="0"/>
              </a:rPr>
              <a:pPr eaLnBrk="1" hangingPunct="1"/>
              <a:t>120</a:t>
            </a:fld>
            <a:endParaRPr lang="en-US" sz="1200" smtClean="0">
              <a:latin typeface="Arial Narrow"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422374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989F43-188C-43F4-BE8F-D331F85455A1}" type="slidenum">
              <a:rPr lang="en-US" sz="1200" smtClean="0">
                <a:latin typeface="Arial Narrow" pitchFamily="34" charset="0"/>
              </a:rPr>
              <a:pPr eaLnBrk="1" hangingPunct="1"/>
              <a:t>121</a:t>
            </a:fld>
            <a:endParaRPr lang="en-US" sz="1200" smtClean="0">
              <a:latin typeface="Arial Narrow"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4848852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8AAB42-0278-4AA2-839B-00B1B624473B}" type="slidenum">
              <a:rPr lang="en-US" sz="1200" smtClean="0">
                <a:latin typeface="Arial Narrow" pitchFamily="34" charset="0"/>
              </a:rPr>
              <a:pPr eaLnBrk="1" hangingPunct="1"/>
              <a:t>122</a:t>
            </a:fld>
            <a:endParaRPr lang="en-US" sz="1200" smtClean="0">
              <a:latin typeface="Arial Narrow"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76796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20F80-3FF6-479C-B9AE-C0AF4DF58AFB}" type="slidenum">
              <a:rPr lang="en-US" altLang="en-US"/>
              <a:pPr/>
              <a:t>12</a:t>
            </a:fld>
            <a:endParaRPr lang="en-US" altLang="en-US"/>
          </a:p>
        </p:txBody>
      </p:sp>
      <p:sp>
        <p:nvSpPr>
          <p:cNvPr id="2271234" name="Rectangle 2"/>
          <p:cNvSpPr>
            <a:spLocks noGrp="1" noRot="1" noChangeAspect="1" noChangeArrowheads="1" noTextEdit="1"/>
          </p:cNvSpPr>
          <p:nvPr>
            <p:ph type="sldImg"/>
          </p:nvPr>
        </p:nvSpPr>
        <p:spPr>
          <a:ln/>
        </p:spPr>
      </p:sp>
      <p:sp>
        <p:nvSpPr>
          <p:cNvPr id="2271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90596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27FD56B-3C25-488B-B470-F5D92CEC12F3}" type="slidenum">
              <a:rPr lang="en-US" sz="1200" smtClean="0">
                <a:latin typeface="Arial Narrow" pitchFamily="34" charset="0"/>
              </a:rPr>
              <a:pPr eaLnBrk="1" hangingPunct="1"/>
              <a:t>123</a:t>
            </a:fld>
            <a:endParaRPr lang="en-US" sz="1200" smtClean="0">
              <a:latin typeface="Arial Narrow"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7489509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781E2C-9E2A-491B-A184-2FEF19A04FBF}" type="slidenum">
              <a:rPr lang="en-US" sz="1200" smtClean="0">
                <a:latin typeface="Arial Narrow" pitchFamily="34" charset="0"/>
              </a:rPr>
              <a:pPr eaLnBrk="1" hangingPunct="1"/>
              <a:t>124</a:t>
            </a:fld>
            <a:endParaRPr lang="en-US" sz="1200" smtClean="0">
              <a:latin typeface="Arial Narrow"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173749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EAB4D7-D751-43D6-B231-B217AB8C9918}" type="slidenum">
              <a:rPr lang="en-US" sz="1200" smtClean="0">
                <a:latin typeface="Arial Narrow" pitchFamily="34" charset="0"/>
              </a:rPr>
              <a:pPr eaLnBrk="1" hangingPunct="1"/>
              <a:t>125</a:t>
            </a:fld>
            <a:endParaRPr lang="en-US" sz="1200" smtClean="0">
              <a:latin typeface="Arial Narrow"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797117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D26493-E2A4-45AB-8233-47BEABE6B0BE}" type="slidenum">
              <a:rPr lang="en-US" sz="1200" smtClean="0">
                <a:latin typeface="Arial Narrow" pitchFamily="34" charset="0"/>
              </a:rPr>
              <a:pPr eaLnBrk="1" hangingPunct="1"/>
              <a:t>126</a:t>
            </a:fld>
            <a:endParaRPr lang="en-US" sz="1200" smtClean="0">
              <a:latin typeface="Arial Narrow"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7675675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BD2DA-C898-428B-A50D-02955BAE24BE}" type="slidenum">
              <a:rPr lang="en-US" sz="1200" smtClean="0">
                <a:latin typeface="Arial Narrow" pitchFamily="34" charset="0"/>
              </a:rPr>
              <a:pPr eaLnBrk="1" hangingPunct="1"/>
              <a:t>127</a:t>
            </a:fld>
            <a:endParaRPr lang="en-US" sz="1200" smtClean="0">
              <a:latin typeface="Arial Narrow"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57098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EF262D-4228-4CCC-8810-AD52A74175A5}" type="slidenum">
              <a:rPr lang="en-US" sz="1200" smtClean="0">
                <a:latin typeface="Arial Narrow" pitchFamily="34" charset="0"/>
              </a:rPr>
              <a:pPr eaLnBrk="1" hangingPunct="1"/>
              <a:t>128</a:t>
            </a:fld>
            <a:endParaRPr lang="en-US" sz="1200" smtClean="0">
              <a:latin typeface="Arial Narrow"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5141187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BC2B65-0F6D-4D95-A444-91D60C127DED}" type="slidenum">
              <a:rPr lang="en-US" sz="1200" smtClean="0">
                <a:latin typeface="Arial Narrow" pitchFamily="34" charset="0"/>
              </a:rPr>
              <a:pPr eaLnBrk="1" hangingPunct="1"/>
              <a:t>129</a:t>
            </a:fld>
            <a:endParaRPr lang="en-US" sz="1200" smtClean="0">
              <a:latin typeface="Arial Narrow"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6939625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8B953A-E303-489B-81BD-6A427818233B}" type="slidenum">
              <a:rPr lang="en-US" sz="1200" smtClean="0">
                <a:latin typeface="Arial Narrow" pitchFamily="34" charset="0"/>
              </a:rPr>
              <a:pPr eaLnBrk="1" hangingPunct="1"/>
              <a:t>130</a:t>
            </a:fld>
            <a:endParaRPr lang="en-US" sz="1200" smtClean="0">
              <a:latin typeface="Arial Narrow"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8418450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6B90EC-F91B-4C81-A2AB-45F7611BF30C}" type="slidenum">
              <a:rPr lang="en-US" sz="1200" smtClean="0">
                <a:latin typeface="Arial Narrow" pitchFamily="34" charset="0"/>
              </a:rPr>
              <a:pPr eaLnBrk="1" hangingPunct="1"/>
              <a:t>131</a:t>
            </a:fld>
            <a:endParaRPr lang="en-US" sz="1200" smtClean="0">
              <a:latin typeface="Arial Narrow"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37225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1992990-CE57-49CC-82F7-E16AEC170E9A}" type="slidenum">
              <a:rPr lang="en-US" sz="1200" smtClean="0">
                <a:latin typeface="Arial Narrow" pitchFamily="34" charset="0"/>
              </a:rPr>
              <a:pPr eaLnBrk="1" hangingPunct="1"/>
              <a:t>132</a:t>
            </a:fld>
            <a:endParaRPr lang="en-US" sz="1200" smtClean="0">
              <a:latin typeface="Arial Narrow"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61893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A8C25-F06B-4BB6-B2C0-D562F85AC9D7}" type="slidenum">
              <a:rPr lang="en-US" altLang="en-US"/>
              <a:pPr/>
              <a:t>13</a:t>
            </a:fld>
            <a:endParaRPr lang="en-US" altLang="en-US"/>
          </a:p>
        </p:txBody>
      </p:sp>
      <p:sp>
        <p:nvSpPr>
          <p:cNvPr id="2156546" name="Rectangle 2"/>
          <p:cNvSpPr>
            <a:spLocks noGrp="1" noRot="1" noChangeAspect="1" noChangeArrowheads="1" noTextEdit="1"/>
          </p:cNvSpPr>
          <p:nvPr>
            <p:ph type="sldImg"/>
          </p:nvPr>
        </p:nvSpPr>
        <p:spPr>
          <a:ln/>
        </p:spPr>
      </p:sp>
      <p:sp>
        <p:nvSpPr>
          <p:cNvPr id="21565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734436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7B1DBE-A66B-46EF-B508-9CB1FFD7B21E}" type="slidenum">
              <a:rPr lang="en-US" sz="1200" smtClean="0">
                <a:latin typeface="Arial Narrow" pitchFamily="34" charset="0"/>
              </a:rPr>
              <a:pPr eaLnBrk="1" hangingPunct="1"/>
              <a:t>133</a:t>
            </a:fld>
            <a:endParaRPr lang="en-US" sz="1200" smtClean="0">
              <a:latin typeface="Arial Narrow"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1168136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836EC9-7CC6-4E33-85AF-B0D4513488AB}" type="slidenum">
              <a:rPr lang="en-US" sz="1200" smtClean="0">
                <a:latin typeface="Arial Narrow" pitchFamily="34" charset="0"/>
              </a:rPr>
              <a:pPr eaLnBrk="1" hangingPunct="1"/>
              <a:t>134</a:t>
            </a:fld>
            <a:endParaRPr lang="en-US" sz="1200" smtClean="0">
              <a:latin typeface="Arial Narrow"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517106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endParaRPr lang="en-US" smtClean="0"/>
          </a:p>
        </p:txBody>
      </p:sp>
      <p:sp>
        <p:nvSpPr>
          <p:cNvPr id="8192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BAF61C-67F3-4282-8EFF-C46BF793C8BD}" type="slidenum">
              <a:rPr lang="en-US" sz="1200" smtClean="0">
                <a:latin typeface="Arial Narrow" pitchFamily="34" charset="0"/>
              </a:rPr>
              <a:pPr eaLnBrk="1" hangingPunct="1"/>
              <a:t>135</a:t>
            </a:fld>
            <a:endParaRPr lang="en-US" sz="1200" smtClean="0">
              <a:latin typeface="Arial Narrow" pitchFamily="34" charset="0"/>
            </a:endParaRPr>
          </a:p>
        </p:txBody>
      </p:sp>
    </p:spTree>
    <p:extLst>
      <p:ext uri="{BB962C8B-B14F-4D97-AF65-F5344CB8AC3E}">
        <p14:creationId xmlns:p14="http://schemas.microsoft.com/office/powerpoint/2010/main" val="20771982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endParaRPr lang="en-US" smtClean="0"/>
          </a:p>
        </p:txBody>
      </p:sp>
      <p:sp>
        <p:nvSpPr>
          <p:cNvPr id="8294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9036B3-37B0-4031-BF23-682EEE132FC9}" type="slidenum">
              <a:rPr lang="en-US" sz="1200" smtClean="0">
                <a:latin typeface="Arial Narrow" pitchFamily="34" charset="0"/>
              </a:rPr>
              <a:pPr eaLnBrk="1" hangingPunct="1"/>
              <a:t>136</a:t>
            </a:fld>
            <a:endParaRPr lang="en-US" sz="1200" smtClean="0">
              <a:latin typeface="Arial Narrow" pitchFamily="34" charset="0"/>
            </a:endParaRPr>
          </a:p>
        </p:txBody>
      </p:sp>
    </p:spTree>
    <p:extLst>
      <p:ext uri="{BB962C8B-B14F-4D97-AF65-F5344CB8AC3E}">
        <p14:creationId xmlns:p14="http://schemas.microsoft.com/office/powerpoint/2010/main" val="3483586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3D31CF-6B2C-400B-BC78-FFABA322A413}" type="slidenum">
              <a:rPr lang="en-US" sz="1200" smtClean="0">
                <a:latin typeface="Arial Narrow" pitchFamily="34" charset="0"/>
              </a:rPr>
              <a:pPr eaLnBrk="1" hangingPunct="1"/>
              <a:t>137</a:t>
            </a:fld>
            <a:endParaRPr lang="en-US" sz="1200" smtClean="0">
              <a:latin typeface="Arial Narrow"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208773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1CD715-D7DC-4AF2-8926-7A8B07D70B5E}" type="slidenum">
              <a:rPr lang="en-US" sz="1200" smtClean="0">
                <a:latin typeface="Arial Narrow" pitchFamily="34" charset="0"/>
              </a:rPr>
              <a:pPr eaLnBrk="1" hangingPunct="1"/>
              <a:t>138</a:t>
            </a:fld>
            <a:endParaRPr lang="en-US" sz="1200" smtClean="0">
              <a:latin typeface="Arial Narrow"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1777558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299FDD-3E62-4FE6-850D-B2BA1B99D11B}" type="slidenum">
              <a:rPr lang="en-US" sz="1200" smtClean="0">
                <a:latin typeface="Arial Narrow" pitchFamily="34" charset="0"/>
              </a:rPr>
              <a:pPr eaLnBrk="1" hangingPunct="1"/>
              <a:t>139</a:t>
            </a:fld>
            <a:endParaRPr lang="en-US" sz="1200" smtClean="0">
              <a:latin typeface="Arial Narrow"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685800" y="4344988"/>
            <a:ext cx="5486400" cy="4113212"/>
          </a:xfrm>
          <a:noFill/>
        </p:spPr>
        <p:txBody>
          <a:bodyPr/>
          <a:lstStyle/>
          <a:p>
            <a:endParaRPr lang="en-US" smtClean="0"/>
          </a:p>
        </p:txBody>
      </p:sp>
    </p:spTree>
    <p:extLst>
      <p:ext uri="{BB962C8B-B14F-4D97-AF65-F5344CB8AC3E}">
        <p14:creationId xmlns:p14="http://schemas.microsoft.com/office/powerpoint/2010/main" val="3438446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3493F2-A9C1-4C14-A9DE-ED6F664C1838}" type="slidenum">
              <a:rPr lang="en-US" sz="1200" smtClean="0">
                <a:latin typeface="Arial Narrow" pitchFamily="34" charset="0"/>
              </a:rPr>
              <a:pPr eaLnBrk="1" hangingPunct="1"/>
              <a:t>140</a:t>
            </a:fld>
            <a:endParaRPr lang="en-US" sz="1200" smtClean="0">
              <a:latin typeface="Arial Narrow"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6850406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18195E-CCF0-4C1F-AB5F-866A6C889E3A}" type="slidenum">
              <a:rPr lang="en-US" sz="1200" smtClean="0">
                <a:latin typeface="Arial Narrow" pitchFamily="34" charset="0"/>
              </a:rPr>
              <a:pPr eaLnBrk="1" hangingPunct="1"/>
              <a:t>141</a:t>
            </a:fld>
            <a:endParaRPr lang="en-US" sz="1200" smtClean="0">
              <a:latin typeface="Arial Narrow"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559841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EDA8F0-D226-46CD-A6EC-1ECBFF780D03}" type="slidenum">
              <a:rPr lang="en-US" sz="1200" smtClean="0">
                <a:latin typeface="Arial Narrow" pitchFamily="34" charset="0"/>
              </a:rPr>
              <a:pPr eaLnBrk="1" hangingPunct="1"/>
              <a:t>142</a:t>
            </a:fld>
            <a:endParaRPr lang="en-US" sz="1200" smtClean="0">
              <a:latin typeface="Arial Narrow"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71163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70F08-8292-4500-A2E5-B94A9535875B}" type="slidenum">
              <a:rPr lang="en-US" altLang="en-US"/>
              <a:pPr/>
              <a:t>14</a:t>
            </a:fld>
            <a:endParaRPr lang="en-US" altLang="en-US"/>
          </a:p>
        </p:txBody>
      </p:sp>
      <p:sp>
        <p:nvSpPr>
          <p:cNvPr id="2157570" name="Rectangle 2"/>
          <p:cNvSpPr>
            <a:spLocks noGrp="1" noRot="1" noChangeAspect="1" noChangeArrowheads="1" noTextEdit="1"/>
          </p:cNvSpPr>
          <p:nvPr>
            <p:ph type="sldImg"/>
          </p:nvPr>
        </p:nvSpPr>
        <p:spPr>
          <a:ln/>
        </p:spPr>
      </p:sp>
      <p:sp>
        <p:nvSpPr>
          <p:cNvPr id="215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181161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BC0AB5-858F-44D6-8512-9DB2CF1CB9F9}" type="slidenum">
              <a:rPr lang="en-US" sz="1200" smtClean="0">
                <a:latin typeface="Arial Narrow" pitchFamily="34" charset="0"/>
              </a:rPr>
              <a:pPr eaLnBrk="1" hangingPunct="1"/>
              <a:t>143</a:t>
            </a:fld>
            <a:endParaRPr lang="en-US" sz="1200" smtClean="0">
              <a:latin typeface="Arial Narrow"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446390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669B27-588D-459E-AC37-89437FAF47F6}" type="slidenum">
              <a:rPr lang="en-US" sz="1200" smtClean="0">
                <a:latin typeface="Arial Narrow" pitchFamily="34" charset="0"/>
              </a:rPr>
              <a:pPr eaLnBrk="1" hangingPunct="1"/>
              <a:t>144</a:t>
            </a:fld>
            <a:endParaRPr lang="en-US" sz="1200" smtClean="0">
              <a:latin typeface="Arial Narrow"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9070213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9775A9-6002-49BB-BA64-D4FD841E5826}" type="slidenum">
              <a:rPr lang="en-US" sz="1200" smtClean="0">
                <a:latin typeface="Arial Narrow" pitchFamily="34" charset="0"/>
              </a:rPr>
              <a:pPr eaLnBrk="1" hangingPunct="1"/>
              <a:t>145</a:t>
            </a:fld>
            <a:endParaRPr lang="en-US" sz="1200" smtClean="0">
              <a:latin typeface="Arial Narrow"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149669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A38504-8825-4E57-B92C-5FF93EDD872E}" type="slidenum">
              <a:rPr lang="en-US" sz="1200" smtClean="0">
                <a:latin typeface="Arial Narrow" pitchFamily="34" charset="0"/>
              </a:rPr>
              <a:pPr eaLnBrk="1" hangingPunct="1"/>
              <a:t>146</a:t>
            </a:fld>
            <a:endParaRPr lang="en-US" sz="1200" smtClean="0">
              <a:latin typeface="Arial Narrow"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620498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AF1A28-1443-42E3-999D-B29831AFD953}" type="slidenum">
              <a:rPr lang="en-US" sz="1200" smtClean="0">
                <a:latin typeface="Arial Narrow" pitchFamily="34" charset="0"/>
              </a:rPr>
              <a:pPr eaLnBrk="1" hangingPunct="1"/>
              <a:t>147</a:t>
            </a:fld>
            <a:endParaRPr lang="en-US" sz="1200" smtClean="0">
              <a:latin typeface="Arial Narrow"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57063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2D7288-34F6-42B2-8A21-0FFE7B4A9B93}" type="slidenum">
              <a:rPr lang="en-US" sz="1200" smtClean="0">
                <a:latin typeface="Arial Narrow" pitchFamily="34" charset="0"/>
              </a:rPr>
              <a:pPr eaLnBrk="1" hangingPunct="1"/>
              <a:t>148</a:t>
            </a:fld>
            <a:endParaRPr lang="en-US" sz="1200" smtClean="0">
              <a:latin typeface="Arial Narrow"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2659561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8BEA7-B275-46F1-9063-1681D9A55129}" type="slidenum">
              <a:rPr lang="en-US" altLang="en-US"/>
              <a:pPr/>
              <a:t>149</a:t>
            </a:fld>
            <a:endParaRPr lang="en-US" altLang="en-US"/>
          </a:p>
        </p:txBody>
      </p:sp>
      <p:sp>
        <p:nvSpPr>
          <p:cNvPr id="2252802" name="Rectangle 2"/>
          <p:cNvSpPr>
            <a:spLocks noGrp="1" noRot="1" noChangeAspect="1" noChangeArrowheads="1" noTextEdit="1"/>
          </p:cNvSpPr>
          <p:nvPr>
            <p:ph type="sldImg"/>
          </p:nvPr>
        </p:nvSpPr>
        <p:spPr>
          <a:ln/>
        </p:spPr>
      </p:sp>
      <p:sp>
        <p:nvSpPr>
          <p:cNvPr id="22528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8465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8DE7C-15F9-481E-AE3F-23935CCCC32B}" type="slidenum">
              <a:rPr lang="en-US" altLang="en-US"/>
              <a:pPr/>
              <a:t>15</a:t>
            </a:fld>
            <a:endParaRPr lang="en-US" altLang="en-US"/>
          </a:p>
        </p:txBody>
      </p:sp>
      <p:sp>
        <p:nvSpPr>
          <p:cNvPr id="2158594" name="Rectangle 2"/>
          <p:cNvSpPr>
            <a:spLocks noGrp="1" noRot="1" noChangeAspect="1" noChangeArrowheads="1" noTextEdit="1"/>
          </p:cNvSpPr>
          <p:nvPr>
            <p:ph type="sldImg"/>
          </p:nvPr>
        </p:nvSpPr>
        <p:spPr>
          <a:ln/>
        </p:spPr>
      </p:sp>
      <p:sp>
        <p:nvSpPr>
          <p:cNvPr id="21585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9774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B131C8-E252-48AD-A20A-A0F6462D7DD2}" type="slidenum">
              <a:rPr lang="en-US" altLang="en-US"/>
              <a:pPr/>
              <a:t>16</a:t>
            </a:fld>
            <a:endParaRPr lang="en-US" altLang="en-US"/>
          </a:p>
        </p:txBody>
      </p:sp>
      <p:sp>
        <p:nvSpPr>
          <p:cNvPr id="2159618" name="Rectangle 2"/>
          <p:cNvSpPr>
            <a:spLocks noGrp="1" noRot="1" noChangeAspect="1" noChangeArrowheads="1" noTextEdit="1"/>
          </p:cNvSpPr>
          <p:nvPr>
            <p:ph type="sldImg"/>
          </p:nvPr>
        </p:nvSpPr>
        <p:spPr>
          <a:ln/>
        </p:spPr>
      </p:sp>
      <p:sp>
        <p:nvSpPr>
          <p:cNvPr id="21596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78557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F5A5D-0CBB-4456-B1CC-217B3451FD51}" type="slidenum">
              <a:rPr lang="en-US" altLang="en-US"/>
              <a:pPr/>
              <a:t>17</a:t>
            </a:fld>
            <a:endParaRPr lang="en-US" altLang="en-US"/>
          </a:p>
        </p:txBody>
      </p:sp>
      <p:sp>
        <p:nvSpPr>
          <p:cNvPr id="2160642" name="Rectangle 2"/>
          <p:cNvSpPr>
            <a:spLocks noGrp="1" noRot="1" noChangeAspect="1" noChangeArrowheads="1" noTextEdit="1"/>
          </p:cNvSpPr>
          <p:nvPr>
            <p:ph type="sldImg"/>
          </p:nvPr>
        </p:nvSpPr>
        <p:spPr>
          <a:ln/>
        </p:spPr>
      </p:sp>
      <p:sp>
        <p:nvSpPr>
          <p:cNvPr id="2160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2166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E87F49-E699-46E6-AB8C-0830F4F0587E}" type="slidenum">
              <a:rPr lang="en-US" sz="1200" smtClean="0">
                <a:latin typeface="Arial Narrow" pitchFamily="34" charset="0"/>
              </a:rPr>
              <a:pPr eaLnBrk="1" hangingPunct="1"/>
              <a:t>18</a:t>
            </a:fld>
            <a:endParaRPr lang="en-US" sz="1200" smtClean="0">
              <a:latin typeface="Arial Narrow"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71689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919435-FCC6-40BD-B1CD-7A045A90C8CE}" type="slidenum">
              <a:rPr lang="en-US" sz="1200" smtClean="0">
                <a:latin typeface="Arial Narrow" pitchFamily="34" charset="0"/>
              </a:rPr>
              <a:pPr eaLnBrk="1" hangingPunct="1"/>
              <a:t>19</a:t>
            </a:fld>
            <a:endParaRPr lang="en-US" sz="1200" smtClean="0">
              <a:latin typeface="Arial Narrow"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02237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BD73B-C24B-4A13-8459-05C416985712}" type="slidenum">
              <a:rPr lang="en-US" altLang="en-US"/>
              <a:pPr/>
              <a:t>2</a:t>
            </a:fld>
            <a:endParaRPr lang="en-US" altLang="en-US"/>
          </a:p>
        </p:txBody>
      </p:sp>
      <p:sp>
        <p:nvSpPr>
          <p:cNvPr id="2316290" name="Rectangle 2"/>
          <p:cNvSpPr>
            <a:spLocks noGrp="1" noRot="1" noChangeAspect="1" noChangeArrowheads="1" noTextEdit="1"/>
          </p:cNvSpPr>
          <p:nvPr>
            <p:ph type="sldImg"/>
          </p:nvPr>
        </p:nvSpPr>
        <p:spPr>
          <a:ln/>
        </p:spPr>
      </p:sp>
      <p:sp>
        <p:nvSpPr>
          <p:cNvPr id="2316291" name="Rectangle 3"/>
          <p:cNvSpPr>
            <a:spLocks noGrp="1" noChangeArrowheads="1"/>
          </p:cNvSpPr>
          <p:nvPr>
            <p:ph type="body" idx="1"/>
          </p:nvPr>
        </p:nvSpPr>
        <p:spPr/>
        <p:txBody>
          <a:bodyPr/>
          <a:lstStyle/>
          <a:p>
            <a:endParaRPr lang="de-DE" altLang="en-US"/>
          </a:p>
        </p:txBody>
      </p:sp>
    </p:spTree>
    <p:extLst>
      <p:ext uri="{BB962C8B-B14F-4D97-AF65-F5344CB8AC3E}">
        <p14:creationId xmlns:p14="http://schemas.microsoft.com/office/powerpoint/2010/main" val="2165420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76C722-4F3A-42DF-9F8C-CC8B1CF3929F}" type="slidenum">
              <a:rPr lang="en-US" sz="1200" smtClean="0">
                <a:latin typeface="Arial Narrow" pitchFamily="34" charset="0"/>
              </a:rPr>
              <a:pPr eaLnBrk="1" hangingPunct="1"/>
              <a:t>20</a:t>
            </a:fld>
            <a:endParaRPr lang="en-US" sz="1200" smtClean="0">
              <a:latin typeface="Arial Narrow"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55579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B85BB1-7C36-46C4-8FCB-0180C205DB62}" type="slidenum">
              <a:rPr lang="en-US" sz="1200" smtClean="0">
                <a:latin typeface="Arial Narrow" pitchFamily="34" charset="0"/>
              </a:rPr>
              <a:pPr eaLnBrk="1" hangingPunct="1"/>
              <a:t>21</a:t>
            </a:fld>
            <a:endParaRPr lang="en-US" sz="1200" smtClean="0">
              <a:latin typeface="Arial Narrow"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7076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271041-724E-43C7-8EF1-F7CB8F2204AC}" type="slidenum">
              <a:rPr lang="en-US" sz="1200" smtClean="0">
                <a:latin typeface="Arial Narrow" pitchFamily="34" charset="0"/>
              </a:rPr>
              <a:pPr eaLnBrk="1" hangingPunct="1"/>
              <a:t>22</a:t>
            </a:fld>
            <a:endParaRPr lang="en-US" sz="1200" smtClean="0">
              <a:latin typeface="Arial Narrow"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381565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760251-D5C5-41C9-9EED-B7CA7B6A5412}" type="slidenum">
              <a:rPr lang="en-US" sz="1200" smtClean="0">
                <a:latin typeface="Arial Narrow" pitchFamily="34" charset="0"/>
              </a:rPr>
              <a:pPr eaLnBrk="1" hangingPunct="1"/>
              <a:t>23</a:t>
            </a:fld>
            <a:endParaRPr lang="en-US" sz="1200" smtClean="0">
              <a:latin typeface="Arial Narrow"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76994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C1E939-CA11-4196-8B3F-9C6C3E88E5C5}" type="slidenum">
              <a:rPr lang="en-US" sz="1200" smtClean="0">
                <a:latin typeface="Arial Narrow" pitchFamily="34" charset="0"/>
              </a:rPr>
              <a:pPr eaLnBrk="1" hangingPunct="1"/>
              <a:t>24</a:t>
            </a:fld>
            <a:endParaRPr lang="en-US" sz="1200" smtClean="0">
              <a:latin typeface="Arial Narrow"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5858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54681A-39A7-4791-BF19-05099DBADF2D}" type="slidenum">
              <a:rPr lang="en-US" sz="1200" smtClean="0">
                <a:latin typeface="Arial Narrow" pitchFamily="34" charset="0"/>
              </a:rPr>
              <a:pPr eaLnBrk="1" hangingPunct="1"/>
              <a:t>25</a:t>
            </a:fld>
            <a:endParaRPr lang="en-US" sz="1200" smtClean="0">
              <a:latin typeface="Arial Narrow"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664268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9400E5-4C7C-4FFA-B94B-696108FAEE24}" type="slidenum">
              <a:rPr lang="en-US" sz="1200" smtClean="0">
                <a:latin typeface="Arial Narrow" pitchFamily="34" charset="0"/>
              </a:rPr>
              <a:pPr eaLnBrk="1" hangingPunct="1"/>
              <a:t>26</a:t>
            </a:fld>
            <a:endParaRPr lang="en-US" sz="1200" smtClean="0">
              <a:latin typeface="Arial Narrow" pitchFamily="34" charset="0"/>
            </a:endParaRPr>
          </a:p>
        </p:txBody>
      </p:sp>
      <p:sp>
        <p:nvSpPr>
          <p:cNvPr id="99331" name="Rectangle 2"/>
          <p:cNvSpPr>
            <a:spLocks noGrp="1" noRot="1" noChangeAspect="1" noChangeArrowheads="1" noTextEdit="1"/>
          </p:cNvSpPr>
          <p:nvPr>
            <p:ph type="sldImg"/>
          </p:nvPr>
        </p:nvSpPr>
        <p:spPr>
          <a:xfrm>
            <a:off x="955675" y="685800"/>
            <a:ext cx="4948238" cy="3425825"/>
          </a:xfrm>
          <a:ln/>
        </p:spPr>
      </p:sp>
      <p:sp>
        <p:nvSpPr>
          <p:cNvPr id="99332" name="Rectangle 3"/>
          <p:cNvSpPr>
            <a:spLocks noGrp="1" noChangeArrowheads="1"/>
          </p:cNvSpPr>
          <p:nvPr>
            <p:ph type="body" idx="1"/>
          </p:nvPr>
        </p:nvSpPr>
        <p:spPr>
          <a:xfrm>
            <a:off x="915988" y="4346575"/>
            <a:ext cx="5026025" cy="4111625"/>
          </a:xfrm>
          <a:noFill/>
        </p:spPr>
        <p:txBody>
          <a:bodyPr/>
          <a:lstStyle/>
          <a:p>
            <a:endParaRPr lang="en-US" smtClean="0"/>
          </a:p>
        </p:txBody>
      </p:sp>
    </p:spTree>
    <p:extLst>
      <p:ext uri="{BB962C8B-B14F-4D97-AF65-F5344CB8AC3E}">
        <p14:creationId xmlns:p14="http://schemas.microsoft.com/office/powerpoint/2010/main" val="3729325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37CC56-0802-4321-9CBC-C21F017F3C1F}" type="slidenum">
              <a:rPr lang="en-US" sz="1200" smtClean="0">
                <a:latin typeface="Arial Narrow" pitchFamily="34" charset="0"/>
              </a:rPr>
              <a:pPr eaLnBrk="1" hangingPunct="1"/>
              <a:t>27</a:t>
            </a:fld>
            <a:endParaRPr lang="en-US" sz="1200" smtClean="0">
              <a:latin typeface="Arial Narrow"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223820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1B40FB-F0C6-44AF-BA79-C392C39BCAAE}" type="slidenum">
              <a:rPr lang="en-US" sz="1200" smtClean="0">
                <a:latin typeface="Arial Narrow" pitchFamily="34" charset="0"/>
              </a:rPr>
              <a:pPr eaLnBrk="1" hangingPunct="1"/>
              <a:t>28</a:t>
            </a:fld>
            <a:endParaRPr lang="en-US" sz="1200" smtClean="0">
              <a:latin typeface="Arial Narrow" pitchFamily="34" charset="0"/>
            </a:endParaRPr>
          </a:p>
        </p:txBody>
      </p:sp>
      <p:sp>
        <p:nvSpPr>
          <p:cNvPr id="101379" name="Rectangle 2"/>
          <p:cNvSpPr>
            <a:spLocks noGrp="1" noRot="1" noChangeAspect="1" noChangeArrowheads="1" noTextEdit="1"/>
          </p:cNvSpPr>
          <p:nvPr>
            <p:ph type="sldImg"/>
          </p:nvPr>
        </p:nvSpPr>
        <p:spPr>
          <a:xfrm>
            <a:off x="955675" y="685800"/>
            <a:ext cx="4948238" cy="3425825"/>
          </a:xfrm>
          <a:ln/>
        </p:spPr>
      </p:sp>
      <p:sp>
        <p:nvSpPr>
          <p:cNvPr id="101380" name="Rectangle 3"/>
          <p:cNvSpPr>
            <a:spLocks noGrp="1" noChangeArrowheads="1"/>
          </p:cNvSpPr>
          <p:nvPr>
            <p:ph type="body" idx="1"/>
          </p:nvPr>
        </p:nvSpPr>
        <p:spPr>
          <a:xfrm>
            <a:off x="915988" y="4346575"/>
            <a:ext cx="5026025" cy="4111625"/>
          </a:xfrm>
          <a:noFill/>
        </p:spPr>
        <p:txBody>
          <a:bodyPr/>
          <a:lstStyle/>
          <a:p>
            <a:endParaRPr lang="en-US" smtClean="0"/>
          </a:p>
        </p:txBody>
      </p:sp>
    </p:spTree>
    <p:extLst>
      <p:ext uri="{BB962C8B-B14F-4D97-AF65-F5344CB8AC3E}">
        <p14:creationId xmlns:p14="http://schemas.microsoft.com/office/powerpoint/2010/main" val="419571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74B75E-8ED1-466A-BB2F-B242C1A969EA}" type="slidenum">
              <a:rPr lang="en-US" sz="1200" smtClean="0">
                <a:latin typeface="Arial Narrow" pitchFamily="34" charset="0"/>
              </a:rPr>
              <a:pPr eaLnBrk="1" hangingPunct="1"/>
              <a:t>29</a:t>
            </a:fld>
            <a:endParaRPr lang="en-US" sz="1200" smtClean="0">
              <a:latin typeface="Arial Narrow"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2025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9CED66-F027-4CE2-A240-3F6697C554F9}" type="slidenum">
              <a:rPr lang="en-US" sz="1200" smtClean="0">
                <a:latin typeface="Arial Narrow" pitchFamily="34" charset="0"/>
              </a:rPr>
              <a:pPr eaLnBrk="1" hangingPunct="1"/>
              <a:t>3</a:t>
            </a:fld>
            <a:endParaRPr lang="en-US" sz="1200" smtClean="0">
              <a:latin typeface="Arial Narrow" pitchFamily="34" charset="0"/>
            </a:endParaRPr>
          </a:p>
        </p:txBody>
      </p:sp>
      <p:sp>
        <p:nvSpPr>
          <p:cNvPr id="56323" name="Rectangle 2"/>
          <p:cNvSpPr>
            <a:spLocks noGrp="1" noRot="1" noChangeAspect="1" noChangeArrowheads="1" noTextEdit="1"/>
          </p:cNvSpPr>
          <p:nvPr>
            <p:ph type="sldImg"/>
          </p:nvPr>
        </p:nvSpPr>
        <p:spPr>
          <a:xfrm>
            <a:off x="695325" y="739775"/>
            <a:ext cx="5345113" cy="3702050"/>
          </a:xfrm>
          <a:ln/>
        </p:spPr>
      </p:sp>
      <p:sp>
        <p:nvSpPr>
          <p:cNvPr id="56324" name="Rectangle 3"/>
          <p:cNvSpPr>
            <a:spLocks noGrp="1" noChangeArrowheads="1"/>
          </p:cNvSpPr>
          <p:nvPr>
            <p:ph type="body" idx="1"/>
          </p:nvPr>
        </p:nvSpPr>
        <p:spPr>
          <a:xfrm>
            <a:off x="898102" y="4688007"/>
            <a:ext cx="4939560" cy="4441270"/>
          </a:xfrm>
          <a:noFill/>
        </p:spPr>
        <p:txBody>
          <a:bodyPr/>
          <a:lstStyle/>
          <a:p>
            <a:endParaRPr lang="en-US" smtClean="0"/>
          </a:p>
        </p:txBody>
      </p:sp>
    </p:spTree>
    <p:extLst>
      <p:ext uri="{BB962C8B-B14F-4D97-AF65-F5344CB8AC3E}">
        <p14:creationId xmlns:p14="http://schemas.microsoft.com/office/powerpoint/2010/main" val="247835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48DCE4C-5935-4ADB-8245-A90228F7D7AC}" type="slidenum">
              <a:rPr lang="en-US" sz="1200" smtClean="0">
                <a:latin typeface="Arial Narrow" pitchFamily="34" charset="0"/>
              </a:rPr>
              <a:pPr eaLnBrk="1" hangingPunct="1"/>
              <a:t>30</a:t>
            </a:fld>
            <a:endParaRPr lang="en-US" sz="1200" smtClean="0">
              <a:latin typeface="Arial Narrow"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088023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A3169D-FB8F-484B-9178-06949FF25F4F}" type="slidenum">
              <a:rPr lang="en-US" sz="1200" smtClean="0">
                <a:latin typeface="Arial Narrow" pitchFamily="34" charset="0"/>
              </a:rPr>
              <a:pPr eaLnBrk="1" hangingPunct="1"/>
              <a:t>31</a:t>
            </a:fld>
            <a:endParaRPr lang="en-US" sz="1200" smtClean="0">
              <a:latin typeface="Arial Narrow"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50205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692173-558E-47A8-99B2-35F12CF44249}" type="slidenum">
              <a:rPr lang="en-US" sz="1200" smtClean="0">
                <a:latin typeface="Arial Narrow" pitchFamily="34" charset="0"/>
              </a:rPr>
              <a:pPr eaLnBrk="1" hangingPunct="1"/>
              <a:t>32</a:t>
            </a:fld>
            <a:endParaRPr lang="en-US" sz="1200" smtClean="0">
              <a:latin typeface="Arial Narrow"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07034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7733BC-292A-4748-A04C-771B3C692AC6}" type="slidenum">
              <a:rPr lang="en-US" sz="1200" smtClean="0">
                <a:latin typeface="Arial Narrow" pitchFamily="34" charset="0"/>
              </a:rPr>
              <a:pPr eaLnBrk="1" hangingPunct="1"/>
              <a:t>33</a:t>
            </a:fld>
            <a:endParaRPr lang="en-US" sz="1200" smtClean="0">
              <a:latin typeface="Arial Narrow"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273114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D9B10C-41AF-4AB7-8A00-5095A3E7E9A3}" type="slidenum">
              <a:rPr lang="en-US" sz="1200" smtClean="0">
                <a:latin typeface="Arial Narrow" pitchFamily="34" charset="0"/>
              </a:rPr>
              <a:pPr eaLnBrk="1" hangingPunct="1"/>
              <a:t>34</a:t>
            </a:fld>
            <a:endParaRPr lang="en-US" sz="1200" smtClean="0">
              <a:latin typeface="Arial Narrow"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432433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CEDF6F-A249-42D5-B33E-F2C41B559E5F}" type="slidenum">
              <a:rPr lang="en-US" sz="1200" smtClean="0">
                <a:latin typeface="Arial Narrow" pitchFamily="34" charset="0"/>
              </a:rPr>
              <a:pPr eaLnBrk="1" hangingPunct="1"/>
              <a:t>35</a:t>
            </a:fld>
            <a:endParaRPr lang="en-US" sz="1200" smtClean="0">
              <a:latin typeface="Arial Narrow"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01737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92E2F4-1B92-4103-B8E9-F684B3970309}" type="slidenum">
              <a:rPr lang="en-US" sz="1200" smtClean="0">
                <a:latin typeface="Arial Narrow" pitchFamily="34" charset="0"/>
              </a:rPr>
              <a:pPr eaLnBrk="1" hangingPunct="1"/>
              <a:t>36</a:t>
            </a:fld>
            <a:endParaRPr lang="en-US" sz="1200" smtClean="0">
              <a:latin typeface="Arial Narrow"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6320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632563-7357-464D-B6C5-299CEA65A5D1}" type="slidenum">
              <a:rPr lang="en-US" sz="1200" smtClean="0">
                <a:latin typeface="Arial Narrow" pitchFamily="34" charset="0"/>
              </a:rPr>
              <a:pPr eaLnBrk="1" hangingPunct="1"/>
              <a:t>37</a:t>
            </a:fld>
            <a:endParaRPr lang="en-US" sz="1200" smtClean="0">
              <a:latin typeface="Arial Narrow"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829851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3D1FFC-A89B-42B4-B527-B7916BDEC860}" type="slidenum">
              <a:rPr lang="en-US" sz="1200" smtClean="0">
                <a:latin typeface="Arial Narrow" pitchFamily="34" charset="0"/>
              </a:rPr>
              <a:pPr eaLnBrk="1" hangingPunct="1"/>
              <a:t>38</a:t>
            </a:fld>
            <a:endParaRPr lang="en-US" sz="1200" smtClean="0">
              <a:latin typeface="Arial Narrow"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275187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7E9052-EE1C-466E-80C6-57A298F5AC69}" type="slidenum">
              <a:rPr lang="en-US" sz="1200" smtClean="0">
                <a:latin typeface="Arial Narrow" pitchFamily="34" charset="0"/>
              </a:rPr>
              <a:pPr eaLnBrk="1" hangingPunct="1"/>
              <a:t>39</a:t>
            </a:fld>
            <a:endParaRPr lang="en-US" sz="1200" smtClean="0">
              <a:latin typeface="Arial Narrow"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66037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FDA83-C410-4834-B5B1-1BC2E19F66BE}" type="slidenum">
              <a:rPr lang="en-US" altLang="en-US"/>
              <a:pPr/>
              <a:t>4</a:t>
            </a:fld>
            <a:endParaRPr lang="en-US" altLang="en-US"/>
          </a:p>
        </p:txBody>
      </p:sp>
      <p:sp>
        <p:nvSpPr>
          <p:cNvPr id="2260994" name="Rectangle 2"/>
          <p:cNvSpPr>
            <a:spLocks noGrp="1" noRot="1" noChangeAspect="1" noChangeArrowheads="1" noTextEdit="1"/>
          </p:cNvSpPr>
          <p:nvPr>
            <p:ph type="sldImg"/>
          </p:nvPr>
        </p:nvSpPr>
        <p:spPr>
          <a:ln/>
        </p:spPr>
      </p:sp>
      <p:sp>
        <p:nvSpPr>
          <p:cNvPr id="226099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688722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endParaRPr lang="en-US" smtClean="0"/>
          </a:p>
        </p:txBody>
      </p:sp>
      <p:sp>
        <p:nvSpPr>
          <p:cNvPr id="11366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3B356A-4682-42DD-BB28-267CC6AFF663}" type="slidenum">
              <a:rPr lang="en-US" sz="1200" smtClean="0">
                <a:latin typeface="Arial Narrow" pitchFamily="34" charset="0"/>
              </a:rPr>
              <a:pPr eaLnBrk="1" hangingPunct="1"/>
              <a:t>40</a:t>
            </a:fld>
            <a:endParaRPr lang="en-US" sz="1200" smtClean="0">
              <a:latin typeface="Arial Narrow" pitchFamily="34" charset="0"/>
            </a:endParaRPr>
          </a:p>
        </p:txBody>
      </p:sp>
    </p:spTree>
    <p:extLst>
      <p:ext uri="{BB962C8B-B14F-4D97-AF65-F5344CB8AC3E}">
        <p14:creationId xmlns:p14="http://schemas.microsoft.com/office/powerpoint/2010/main" val="813742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endParaRPr lang="en-US" smtClean="0"/>
          </a:p>
        </p:txBody>
      </p:sp>
      <p:sp>
        <p:nvSpPr>
          <p:cNvPr id="11366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3B356A-4682-42DD-BB28-267CC6AFF663}" type="slidenum">
              <a:rPr lang="en-US" sz="1200" smtClean="0">
                <a:latin typeface="Arial Narrow" pitchFamily="34" charset="0"/>
              </a:rPr>
              <a:pPr eaLnBrk="1" hangingPunct="1"/>
              <a:t>41</a:t>
            </a:fld>
            <a:endParaRPr lang="en-US" sz="1200" smtClean="0">
              <a:latin typeface="Arial Narrow" pitchFamily="34" charset="0"/>
            </a:endParaRPr>
          </a:p>
        </p:txBody>
      </p:sp>
    </p:spTree>
    <p:extLst>
      <p:ext uri="{BB962C8B-B14F-4D97-AF65-F5344CB8AC3E}">
        <p14:creationId xmlns:p14="http://schemas.microsoft.com/office/powerpoint/2010/main" val="1624249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1E6252B-2E62-4B35-8A13-D93519BA6C50}" type="slidenum">
              <a:rPr lang="en-US" sz="1200" smtClean="0">
                <a:latin typeface="Arial Narrow" pitchFamily="34" charset="0"/>
              </a:rPr>
              <a:pPr eaLnBrk="1" hangingPunct="1"/>
              <a:t>42</a:t>
            </a:fld>
            <a:endParaRPr lang="en-US" sz="1200" smtClean="0">
              <a:latin typeface="Arial Narrow"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64456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C46CED-6A8F-4D3E-9480-C24CD9C4B4B2}" type="slidenum">
              <a:rPr lang="en-US" sz="1200" smtClean="0">
                <a:latin typeface="Arial Narrow" pitchFamily="34" charset="0"/>
              </a:rPr>
              <a:pPr eaLnBrk="1" hangingPunct="1"/>
              <a:t>43</a:t>
            </a:fld>
            <a:endParaRPr lang="en-US" sz="1200" smtClean="0">
              <a:latin typeface="Arial Narrow"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66076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66D3B8-08CF-44C2-8626-53718E24FC79}" type="slidenum">
              <a:rPr lang="en-US" sz="1200" smtClean="0">
                <a:latin typeface="Arial Narrow" pitchFamily="34" charset="0"/>
              </a:rPr>
              <a:pPr eaLnBrk="1" hangingPunct="1"/>
              <a:t>44</a:t>
            </a:fld>
            <a:endParaRPr lang="en-US" sz="1200" smtClean="0">
              <a:latin typeface="Arial Narrow"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520739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A760B6-310B-4DD2-9F63-59B4C39B02DF}" type="slidenum">
              <a:rPr lang="en-US" sz="1200" smtClean="0">
                <a:latin typeface="Arial Narrow" pitchFamily="34" charset="0"/>
              </a:rPr>
              <a:pPr eaLnBrk="1" hangingPunct="1"/>
              <a:t>45</a:t>
            </a:fld>
            <a:endParaRPr lang="en-US" sz="1200" smtClean="0">
              <a:latin typeface="Arial Narrow"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959750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1167C7-A033-45CC-9ACA-B44088B1F95D}" type="slidenum">
              <a:rPr lang="en-US" sz="1200" smtClean="0">
                <a:latin typeface="Arial Narrow" pitchFamily="34" charset="0"/>
              </a:rPr>
              <a:pPr eaLnBrk="1" hangingPunct="1"/>
              <a:t>46</a:t>
            </a:fld>
            <a:endParaRPr lang="en-US" sz="1200" smtClean="0">
              <a:latin typeface="Arial Narrow"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96902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8C43A5-AD03-4E22-A505-9ABF3C8E86BF}" type="slidenum">
              <a:rPr lang="en-US" sz="1200" smtClean="0">
                <a:latin typeface="Arial Narrow" pitchFamily="34" charset="0"/>
              </a:rPr>
              <a:pPr eaLnBrk="1" hangingPunct="1"/>
              <a:t>47</a:t>
            </a:fld>
            <a:endParaRPr lang="en-US" sz="1200" smtClean="0">
              <a:latin typeface="Arial Narrow"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80660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C0D6D6-8140-408D-9A12-3AABD8A7B23E}" type="slidenum">
              <a:rPr lang="en-US" sz="1200" smtClean="0">
                <a:latin typeface="Arial Narrow" pitchFamily="34" charset="0"/>
              </a:rPr>
              <a:pPr eaLnBrk="1" hangingPunct="1"/>
              <a:t>48</a:t>
            </a:fld>
            <a:endParaRPr lang="en-US" sz="1200" smtClean="0">
              <a:latin typeface="Arial Narrow"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011979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798A0B-9C58-4442-A027-97A678823BB4}" type="slidenum">
              <a:rPr lang="en-US" sz="1200" smtClean="0">
                <a:latin typeface="Arial Narrow" pitchFamily="34" charset="0"/>
              </a:rPr>
              <a:pPr eaLnBrk="1" hangingPunct="1"/>
              <a:t>49</a:t>
            </a:fld>
            <a:endParaRPr lang="en-US" sz="1200" smtClean="0">
              <a:latin typeface="Arial Narrow"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3711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D9CAA-E747-486F-A260-52FBF64F9953}" type="slidenum">
              <a:rPr lang="en-US" altLang="en-US"/>
              <a:pPr/>
              <a:t>5</a:t>
            </a:fld>
            <a:endParaRPr lang="en-US" altLang="en-US"/>
          </a:p>
        </p:txBody>
      </p:sp>
      <p:sp>
        <p:nvSpPr>
          <p:cNvPr id="2263042" name="Rectangle 2"/>
          <p:cNvSpPr>
            <a:spLocks noGrp="1" noRot="1" noChangeAspect="1" noChangeArrowheads="1" noTextEdit="1"/>
          </p:cNvSpPr>
          <p:nvPr>
            <p:ph type="sldImg"/>
          </p:nvPr>
        </p:nvSpPr>
        <p:spPr>
          <a:ln/>
        </p:spPr>
      </p:sp>
      <p:sp>
        <p:nvSpPr>
          <p:cNvPr id="226304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92962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B861D9-C940-49F0-B72E-D390B7588D24}" type="slidenum">
              <a:rPr lang="en-US" sz="1200" smtClean="0">
                <a:latin typeface="Arial Narrow" pitchFamily="34" charset="0"/>
              </a:rPr>
              <a:pPr eaLnBrk="1" hangingPunct="1"/>
              <a:t>50</a:t>
            </a:fld>
            <a:endParaRPr lang="en-US" sz="1200" smtClean="0">
              <a:latin typeface="Arial Narrow"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089504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AE6088-FC23-4F97-87D4-807E24AB7003}" type="slidenum">
              <a:rPr lang="en-US" sz="1200" smtClean="0">
                <a:latin typeface="Arial Narrow" pitchFamily="34" charset="0"/>
              </a:rPr>
              <a:pPr eaLnBrk="1" hangingPunct="1"/>
              <a:t>51</a:t>
            </a:fld>
            <a:endParaRPr lang="en-US" sz="1200" smtClean="0">
              <a:latin typeface="Arial Narrow"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65111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6A6F5EC-A514-4181-A526-8AA11BA859E8}" type="slidenum">
              <a:rPr lang="en-US" sz="1200" smtClean="0">
                <a:latin typeface="Arial Narrow" pitchFamily="34" charset="0"/>
              </a:rPr>
              <a:pPr eaLnBrk="1" hangingPunct="1"/>
              <a:t>52</a:t>
            </a:fld>
            <a:endParaRPr lang="en-US" sz="1200" smtClean="0">
              <a:latin typeface="Arial Narrow"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50877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28A50B2-058F-4BC2-948E-28E08445B09B}" type="slidenum">
              <a:rPr lang="en-US" sz="1200" smtClean="0">
                <a:latin typeface="Arial Narrow" pitchFamily="34" charset="0"/>
              </a:rPr>
              <a:pPr eaLnBrk="1" hangingPunct="1"/>
              <a:t>53</a:t>
            </a:fld>
            <a:endParaRPr lang="en-US" sz="1200" smtClean="0">
              <a:latin typeface="Arial Narrow"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267209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C62A27-6EA4-466D-8B97-2A5F8E2D5491}" type="slidenum">
              <a:rPr lang="en-US" sz="1200" smtClean="0">
                <a:latin typeface="Arial Narrow" pitchFamily="34" charset="0"/>
              </a:rPr>
              <a:pPr eaLnBrk="1" hangingPunct="1"/>
              <a:t>54</a:t>
            </a:fld>
            <a:endParaRPr lang="en-US" sz="1200" smtClean="0">
              <a:latin typeface="Arial Narrow"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853172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965A07-6182-4F81-B78A-23194C8B1E34}" type="slidenum">
              <a:rPr lang="en-US" sz="1200" smtClean="0">
                <a:latin typeface="Arial Narrow" pitchFamily="34" charset="0"/>
              </a:rPr>
              <a:pPr eaLnBrk="1" hangingPunct="1"/>
              <a:t>55</a:t>
            </a:fld>
            <a:endParaRPr lang="en-US" sz="1200" smtClean="0">
              <a:latin typeface="Arial Narrow"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865088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740A16-7C16-42E0-874F-68A16E8A29AD}" type="slidenum">
              <a:rPr lang="en-US" sz="1200" smtClean="0">
                <a:latin typeface="Arial Narrow" pitchFamily="34" charset="0"/>
              </a:rPr>
              <a:pPr eaLnBrk="1" hangingPunct="1"/>
              <a:t>56</a:t>
            </a:fld>
            <a:endParaRPr lang="en-US" sz="1200" smtClean="0">
              <a:latin typeface="Arial Narrow"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940904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A6C10A-CAD3-471D-8C57-E7F568647271}" type="slidenum">
              <a:rPr lang="en-US" sz="1200" smtClean="0">
                <a:latin typeface="Arial Narrow" pitchFamily="34" charset="0"/>
              </a:rPr>
              <a:pPr eaLnBrk="1" hangingPunct="1"/>
              <a:t>57</a:t>
            </a:fld>
            <a:endParaRPr lang="en-US" sz="1200" smtClean="0">
              <a:latin typeface="Arial Narrow"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13544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85B303-20D8-486A-9E1F-CABF7C709680}" type="slidenum">
              <a:rPr lang="en-US" sz="1200" smtClean="0">
                <a:latin typeface="Arial Narrow" pitchFamily="34" charset="0"/>
              </a:rPr>
              <a:pPr eaLnBrk="1" hangingPunct="1"/>
              <a:t>58</a:t>
            </a:fld>
            <a:endParaRPr lang="en-US" sz="1200" smtClean="0">
              <a:latin typeface="Arial Narrow"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4471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164EFD-1EE7-4001-A7CA-735D3626A2B4}" type="slidenum">
              <a:rPr lang="en-US" sz="1200" smtClean="0">
                <a:latin typeface="Arial Narrow" pitchFamily="34" charset="0"/>
              </a:rPr>
              <a:pPr eaLnBrk="1" hangingPunct="1"/>
              <a:t>59</a:t>
            </a:fld>
            <a:endParaRPr lang="en-US" sz="1200" smtClean="0">
              <a:latin typeface="Arial Narrow" pitchFamily="34" charset="0"/>
            </a:endParaRPr>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07494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B2C0B-8B8A-4266-B3E3-547087974FC0}" type="slidenum">
              <a:rPr lang="en-US" altLang="en-US"/>
              <a:pPr/>
              <a:t>6</a:t>
            </a:fld>
            <a:endParaRPr lang="en-US" altLang="en-US"/>
          </a:p>
        </p:txBody>
      </p:sp>
      <p:sp>
        <p:nvSpPr>
          <p:cNvPr id="2265090" name="Rectangle 2"/>
          <p:cNvSpPr>
            <a:spLocks noGrp="1" noRot="1" noChangeAspect="1" noChangeArrowheads="1" noTextEdit="1"/>
          </p:cNvSpPr>
          <p:nvPr>
            <p:ph type="sldImg"/>
          </p:nvPr>
        </p:nvSpPr>
        <p:spPr>
          <a:ln/>
        </p:spPr>
      </p:sp>
      <p:sp>
        <p:nvSpPr>
          <p:cNvPr id="2265091"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980780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7F2260-7DB6-441C-9F22-A4AEC86C8843}" type="slidenum">
              <a:rPr lang="en-US" sz="1200" smtClean="0">
                <a:latin typeface="Arial Narrow" pitchFamily="34" charset="0"/>
              </a:rPr>
              <a:pPr eaLnBrk="1" hangingPunct="1"/>
              <a:t>60</a:t>
            </a:fld>
            <a:endParaRPr lang="en-US" sz="1200" smtClean="0">
              <a:latin typeface="Arial Narrow"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863250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C53953-07AE-44ED-A9D3-32BAFDEC331B}" type="slidenum">
              <a:rPr lang="en-US" sz="1200" smtClean="0">
                <a:latin typeface="Arial Narrow" pitchFamily="34" charset="0"/>
              </a:rPr>
              <a:pPr eaLnBrk="1" hangingPunct="1"/>
              <a:t>61</a:t>
            </a:fld>
            <a:endParaRPr lang="en-US" sz="1200" smtClean="0">
              <a:latin typeface="Arial Narrow"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415495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B6D80C6-2DF2-40FC-B3A2-D8DD2DBB9D16}" type="slidenum">
              <a:rPr lang="en-US" sz="1200" smtClean="0">
                <a:latin typeface="Arial Narrow" pitchFamily="34" charset="0"/>
              </a:rPr>
              <a:pPr eaLnBrk="1" hangingPunct="1"/>
              <a:t>62</a:t>
            </a:fld>
            <a:endParaRPr lang="en-US" sz="1200" smtClean="0">
              <a:latin typeface="Arial Narrow"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55836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C86078-1C83-405C-A5AA-8DDA82D360CF}" type="slidenum">
              <a:rPr lang="en-US" sz="1200" smtClean="0">
                <a:latin typeface="Arial Narrow" pitchFamily="34" charset="0"/>
              </a:rPr>
              <a:pPr eaLnBrk="1" hangingPunct="1"/>
              <a:t>63</a:t>
            </a:fld>
            <a:endParaRPr lang="en-US" sz="1200" smtClean="0">
              <a:latin typeface="Arial Narrow"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4114800"/>
          </a:xfrm>
          <a:noFill/>
        </p:spPr>
        <p:txBody>
          <a:bodyPr/>
          <a:lstStyle/>
          <a:p>
            <a:endParaRPr lang="en-US" smtClean="0"/>
          </a:p>
        </p:txBody>
      </p:sp>
    </p:spTree>
    <p:extLst>
      <p:ext uri="{BB962C8B-B14F-4D97-AF65-F5344CB8AC3E}">
        <p14:creationId xmlns:p14="http://schemas.microsoft.com/office/powerpoint/2010/main" val="3429935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FA04BA-EAF3-46EC-BF17-000C921C886C}" type="slidenum">
              <a:rPr lang="en-US" sz="1200" smtClean="0">
                <a:latin typeface="Arial Narrow" pitchFamily="34" charset="0"/>
              </a:rPr>
              <a:pPr eaLnBrk="1" hangingPunct="1"/>
              <a:t>64</a:t>
            </a:fld>
            <a:endParaRPr lang="en-US" sz="1200" smtClean="0">
              <a:latin typeface="Arial Narrow"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9607957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61712E-F07E-4A0E-B75D-46D548066FA3}" type="slidenum">
              <a:rPr lang="en-US" sz="1200" smtClean="0">
                <a:latin typeface="Arial Narrow" pitchFamily="34" charset="0"/>
              </a:rPr>
              <a:pPr eaLnBrk="1" hangingPunct="1"/>
              <a:t>65</a:t>
            </a:fld>
            <a:endParaRPr lang="en-US" sz="1200" smtClean="0">
              <a:latin typeface="Arial Narrow"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0626509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EDA8F0-D226-46CD-A6EC-1ECBFF780D03}" type="slidenum">
              <a:rPr lang="en-US" sz="1200" smtClean="0">
                <a:latin typeface="Arial Narrow" pitchFamily="34" charset="0"/>
              </a:rPr>
              <a:pPr eaLnBrk="1" hangingPunct="1"/>
              <a:t>66</a:t>
            </a:fld>
            <a:endParaRPr lang="en-US" sz="1200" smtClean="0">
              <a:latin typeface="Arial Narrow"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7330424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3B60B6F-8E8D-4F9E-A446-EC3B6D0F5987}" type="slidenum">
              <a:rPr lang="en-US" sz="1200" smtClean="0">
                <a:latin typeface="Arial Narrow" pitchFamily="34" charset="0"/>
              </a:rPr>
              <a:pPr eaLnBrk="1" hangingPunct="1"/>
              <a:t>67</a:t>
            </a:fld>
            <a:endParaRPr lang="en-US" sz="1200" smtClean="0">
              <a:latin typeface="Arial Narrow"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52117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F83DF7-A9A1-4BF5-BD51-E55EADC03191}" type="slidenum">
              <a:rPr lang="en-US" sz="1200" smtClean="0">
                <a:latin typeface="Arial Narrow" pitchFamily="34" charset="0"/>
              </a:rPr>
              <a:pPr eaLnBrk="1" hangingPunct="1"/>
              <a:t>68</a:t>
            </a:fld>
            <a:endParaRPr lang="en-US" sz="1200" smtClean="0">
              <a:latin typeface="Arial Narrow"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69782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0B9050-5A9A-4567-8D73-6DBA84504E3B}" type="slidenum">
              <a:rPr lang="en-US" sz="1200" smtClean="0">
                <a:latin typeface="Arial Narrow" pitchFamily="34" charset="0"/>
              </a:rPr>
              <a:pPr eaLnBrk="1" hangingPunct="1"/>
              <a:t>69</a:t>
            </a:fld>
            <a:endParaRPr lang="en-US" sz="1200" smtClean="0">
              <a:latin typeface="Arial Narrow"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22640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EDA8F0-D226-46CD-A6EC-1ECBFF780D03}" type="slidenum">
              <a:rPr lang="en-US" sz="1200" smtClean="0">
                <a:latin typeface="Arial Narrow" pitchFamily="34" charset="0"/>
              </a:rPr>
              <a:pPr eaLnBrk="1" hangingPunct="1"/>
              <a:t>7</a:t>
            </a:fld>
            <a:endParaRPr lang="en-US" sz="1200" smtClean="0">
              <a:latin typeface="Arial Narrow"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0381790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A2DD5D-4E2A-4921-A4A9-507010C4C2D6}" type="slidenum">
              <a:rPr lang="en-US" sz="1200" smtClean="0">
                <a:latin typeface="Arial Narrow" pitchFamily="34" charset="0"/>
              </a:rPr>
              <a:pPr eaLnBrk="1" hangingPunct="1"/>
              <a:t>70</a:t>
            </a:fld>
            <a:endParaRPr lang="en-US" sz="1200" smtClean="0">
              <a:latin typeface="Arial Narrow"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40772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7D4F1C-92F4-45CF-902A-E018ACB87864}" type="slidenum">
              <a:rPr lang="en-US" sz="1200" smtClean="0">
                <a:latin typeface="Arial Narrow" pitchFamily="34" charset="0"/>
              </a:rPr>
              <a:pPr eaLnBrk="1" hangingPunct="1"/>
              <a:t>71</a:t>
            </a:fld>
            <a:endParaRPr lang="en-US" sz="1200" smtClean="0">
              <a:latin typeface="Arial Narrow"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112009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2659F7-5F98-4DB7-8FEF-14EDBC14B414}" type="slidenum">
              <a:rPr lang="en-US" sz="1200" smtClean="0">
                <a:latin typeface="Arial Narrow" pitchFamily="34" charset="0"/>
              </a:rPr>
              <a:pPr eaLnBrk="1" hangingPunct="1"/>
              <a:t>72</a:t>
            </a:fld>
            <a:endParaRPr lang="en-US" sz="1200" smtClean="0">
              <a:latin typeface="Arial Narrow"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15803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000F3A-5E7A-46C3-AA6C-36358F220A1E}" type="slidenum">
              <a:rPr lang="en-US" sz="1200" smtClean="0">
                <a:latin typeface="Arial Narrow" pitchFamily="34" charset="0"/>
              </a:rPr>
              <a:pPr eaLnBrk="1" hangingPunct="1"/>
              <a:t>73</a:t>
            </a:fld>
            <a:endParaRPr lang="en-US" sz="1200" smtClean="0">
              <a:latin typeface="Arial Narrow"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978226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2007DA-13A0-4ED8-BD23-BD17379EC5BD}" type="slidenum">
              <a:rPr lang="en-US" sz="1200" smtClean="0">
                <a:latin typeface="Arial Narrow" pitchFamily="34" charset="0"/>
              </a:rPr>
              <a:pPr eaLnBrk="1" hangingPunct="1"/>
              <a:t>74</a:t>
            </a:fld>
            <a:endParaRPr lang="en-US" sz="1200" smtClean="0">
              <a:latin typeface="Arial Narrow"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146248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7518AD-F539-42B2-AB55-4A8901C438CD}" type="slidenum">
              <a:rPr lang="en-US" sz="1200" smtClean="0">
                <a:latin typeface="Arial Narrow" pitchFamily="34" charset="0"/>
              </a:rPr>
              <a:pPr eaLnBrk="1" hangingPunct="1"/>
              <a:t>75</a:t>
            </a:fld>
            <a:endParaRPr lang="en-US" sz="1200" smtClean="0">
              <a:latin typeface="Arial Narrow"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272079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4312BEE-52A3-4AE5-8819-CDBCF3355A0D}" type="slidenum">
              <a:rPr lang="en-US" sz="1200" smtClean="0">
                <a:latin typeface="Arial Narrow" pitchFamily="34" charset="0"/>
              </a:rPr>
              <a:pPr eaLnBrk="1" hangingPunct="1"/>
              <a:t>76</a:t>
            </a:fld>
            <a:endParaRPr lang="en-US" sz="1200" smtClean="0">
              <a:latin typeface="Arial Narrow"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7636358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DE00072-2116-4AC8-9ECC-EEFED10736D9}" type="slidenum">
              <a:rPr lang="en-US" sz="1200" smtClean="0">
                <a:latin typeface="Arial Narrow" pitchFamily="34" charset="0"/>
              </a:rPr>
              <a:pPr eaLnBrk="1" hangingPunct="1"/>
              <a:t>77</a:t>
            </a:fld>
            <a:endParaRPr lang="en-US" sz="1200" smtClean="0">
              <a:latin typeface="Arial Narrow"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844709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C12229-5CD0-4F5A-9F3A-B588F66AA05C}" type="slidenum">
              <a:rPr lang="en-US" sz="1200" smtClean="0">
                <a:latin typeface="Arial Narrow" pitchFamily="34" charset="0"/>
              </a:rPr>
              <a:pPr eaLnBrk="1" hangingPunct="1"/>
              <a:t>78</a:t>
            </a:fld>
            <a:endParaRPr lang="en-US" sz="1200" smtClean="0">
              <a:latin typeface="Arial Narrow"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430354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EE9C24-1E2F-4F57-8073-A7ED2F738677}" type="slidenum">
              <a:rPr lang="en-US" sz="1200" smtClean="0">
                <a:latin typeface="Arial Narrow" pitchFamily="34" charset="0"/>
              </a:rPr>
              <a:pPr eaLnBrk="1" hangingPunct="1"/>
              <a:t>79</a:t>
            </a:fld>
            <a:endParaRPr lang="en-US" sz="1200" smtClean="0">
              <a:latin typeface="Arial Narrow"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49809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B1890-2F0B-42BC-954B-9F02FF167C3D}" type="slidenum">
              <a:rPr lang="en-US" altLang="en-US"/>
              <a:pPr/>
              <a:t>8</a:t>
            </a:fld>
            <a:endParaRPr lang="en-US" altLang="en-US"/>
          </a:p>
        </p:txBody>
      </p:sp>
      <p:sp>
        <p:nvSpPr>
          <p:cNvPr id="2254850" name="Rectangle 2"/>
          <p:cNvSpPr>
            <a:spLocks noGrp="1" noRot="1" noChangeAspect="1" noChangeArrowheads="1" noTextEdit="1"/>
          </p:cNvSpPr>
          <p:nvPr>
            <p:ph type="sldImg"/>
          </p:nvPr>
        </p:nvSpPr>
        <p:spPr>
          <a:ln/>
        </p:spPr>
      </p:sp>
      <p:sp>
        <p:nvSpPr>
          <p:cNvPr id="2254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378903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1A46E7-A2B2-4F96-A21B-2D2949801B56}" type="slidenum">
              <a:rPr lang="en-US" sz="1200" smtClean="0">
                <a:latin typeface="Arial Narrow" pitchFamily="34" charset="0"/>
              </a:rPr>
              <a:pPr eaLnBrk="1" hangingPunct="1"/>
              <a:t>80</a:t>
            </a:fld>
            <a:endParaRPr lang="en-US" sz="1200" smtClean="0">
              <a:latin typeface="Arial Narrow"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0328895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473C73-3D7F-48B6-89F1-5BE783099294}" type="slidenum">
              <a:rPr lang="en-US" sz="1200" smtClean="0">
                <a:latin typeface="Arial Narrow" pitchFamily="34" charset="0"/>
              </a:rPr>
              <a:pPr eaLnBrk="1" hangingPunct="1"/>
              <a:t>81</a:t>
            </a:fld>
            <a:endParaRPr lang="en-US" sz="1200" smtClean="0">
              <a:latin typeface="Arial Narrow"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1699157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AB8991-A827-4B37-8727-527E77FEA898}" type="slidenum">
              <a:rPr lang="en-US" sz="1200" smtClean="0">
                <a:latin typeface="Arial Narrow" pitchFamily="34" charset="0"/>
              </a:rPr>
              <a:pPr eaLnBrk="1" hangingPunct="1"/>
              <a:t>82</a:t>
            </a:fld>
            <a:endParaRPr lang="en-US" sz="1200" smtClean="0">
              <a:latin typeface="Arial Narrow"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288162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6C8539-EF1E-4C87-B1B3-84AA8F55B18F}" type="slidenum">
              <a:rPr lang="en-US" sz="1200" smtClean="0">
                <a:latin typeface="Arial Narrow" pitchFamily="34" charset="0"/>
              </a:rPr>
              <a:pPr eaLnBrk="1" hangingPunct="1"/>
              <a:t>83</a:t>
            </a:fld>
            <a:endParaRPr lang="en-US" sz="1200" smtClean="0">
              <a:latin typeface="Arial Narrow"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55308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BE8A03-1AD0-49FF-9910-641CA4383D67}" type="slidenum">
              <a:rPr lang="en-US" sz="1200" smtClean="0">
                <a:latin typeface="Arial Narrow" pitchFamily="34" charset="0"/>
              </a:rPr>
              <a:pPr eaLnBrk="1" hangingPunct="1"/>
              <a:t>84</a:t>
            </a:fld>
            <a:endParaRPr lang="en-US" sz="1200" smtClean="0">
              <a:latin typeface="Arial Narrow"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66637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83B86B-7217-447E-B6E0-46BCDF10A724}" type="slidenum">
              <a:rPr lang="en-US" sz="1200" smtClean="0">
                <a:latin typeface="Arial Narrow" pitchFamily="34" charset="0"/>
              </a:rPr>
              <a:pPr eaLnBrk="1" hangingPunct="1"/>
              <a:t>85</a:t>
            </a:fld>
            <a:endParaRPr lang="en-US" sz="1200" smtClean="0">
              <a:latin typeface="Arial Narrow"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402194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679486-A60E-4D22-B3AB-26E360EE1F40}" type="slidenum">
              <a:rPr lang="en-US" sz="1200" smtClean="0">
                <a:latin typeface="Arial Narrow" pitchFamily="34" charset="0"/>
              </a:rPr>
              <a:pPr eaLnBrk="1" hangingPunct="1"/>
              <a:t>86</a:t>
            </a:fld>
            <a:endParaRPr lang="en-US" sz="1200" smtClean="0">
              <a:latin typeface="Arial Narrow"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1766918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C7972F-0A65-4577-AF7D-2E22F82C463C}" type="slidenum">
              <a:rPr lang="en-US" sz="1200" smtClean="0">
                <a:latin typeface="Arial Narrow" pitchFamily="34" charset="0"/>
              </a:rPr>
              <a:pPr eaLnBrk="1" hangingPunct="1"/>
              <a:t>87</a:t>
            </a:fld>
            <a:endParaRPr lang="en-US" sz="1200" smtClean="0">
              <a:latin typeface="Arial Narrow"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148893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3D37B8-AF65-4CCD-92D9-3889702B80BD}" type="slidenum">
              <a:rPr lang="en-US" sz="1200" smtClean="0">
                <a:latin typeface="Arial Narrow" pitchFamily="34" charset="0"/>
              </a:rPr>
              <a:pPr eaLnBrk="1" hangingPunct="1"/>
              <a:t>88</a:t>
            </a:fld>
            <a:endParaRPr lang="en-US" sz="1200" smtClean="0">
              <a:latin typeface="Arial Narrow"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697517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F542E-0527-4B2B-94CC-507C9E7FCFB7}" type="slidenum">
              <a:rPr lang="en-GB" smtClean="0"/>
              <a:pPr/>
              <a:t>91</a:t>
            </a:fld>
            <a:endParaRPr lang="en-GB"/>
          </a:p>
        </p:txBody>
      </p:sp>
    </p:spTree>
    <p:extLst>
      <p:ext uri="{BB962C8B-B14F-4D97-AF65-F5344CB8AC3E}">
        <p14:creationId xmlns:p14="http://schemas.microsoft.com/office/powerpoint/2010/main" val="232557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22661A-2B85-4401-A748-4A3CCCEB014F}" type="slidenum">
              <a:rPr lang="en-US" sz="1200" smtClean="0">
                <a:latin typeface="Arial Narrow" pitchFamily="34" charset="0"/>
              </a:rPr>
              <a:pPr eaLnBrk="1" hangingPunct="1"/>
              <a:t>9</a:t>
            </a:fld>
            <a:endParaRPr lang="en-US" sz="1200" smtClean="0">
              <a:latin typeface="Arial Narrow" pitchFamily="34" charset="0"/>
            </a:endParaRPr>
          </a:p>
        </p:txBody>
      </p:sp>
      <p:sp>
        <p:nvSpPr>
          <p:cNvPr id="86019" name="Rectangle 2"/>
          <p:cNvSpPr>
            <a:spLocks noGrp="1" noRot="1" noChangeAspect="1" noChangeArrowheads="1" noTextEdit="1"/>
          </p:cNvSpPr>
          <p:nvPr>
            <p:ph type="sldImg"/>
          </p:nvPr>
        </p:nvSpPr>
        <p:spPr>
          <a:xfrm>
            <a:off x="695325" y="739775"/>
            <a:ext cx="5345113" cy="3702050"/>
          </a:xfrm>
          <a:ln/>
        </p:spPr>
      </p:sp>
      <p:sp>
        <p:nvSpPr>
          <p:cNvPr id="86020" name="Rectangle 3"/>
          <p:cNvSpPr>
            <a:spLocks noGrp="1" noChangeArrowheads="1"/>
          </p:cNvSpPr>
          <p:nvPr>
            <p:ph type="body" idx="1"/>
          </p:nvPr>
        </p:nvSpPr>
        <p:spPr>
          <a:xfrm>
            <a:off x="673577" y="4689721"/>
            <a:ext cx="5388610" cy="4439556"/>
          </a:xfrm>
          <a:noFill/>
        </p:spPr>
        <p:txBody>
          <a:bodyPr/>
          <a:lstStyle/>
          <a:p>
            <a:endParaRPr lang="en-US" smtClean="0"/>
          </a:p>
        </p:txBody>
      </p:sp>
    </p:spTree>
    <p:extLst>
      <p:ext uri="{BB962C8B-B14F-4D97-AF65-F5344CB8AC3E}">
        <p14:creationId xmlns:p14="http://schemas.microsoft.com/office/powerpoint/2010/main" val="2882599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F542E-0527-4B2B-94CC-507C9E7FCFB7}" type="slidenum">
              <a:rPr lang="en-GB" smtClean="0"/>
              <a:pPr/>
              <a:t>93</a:t>
            </a:fld>
            <a:endParaRPr lang="en-GB"/>
          </a:p>
        </p:txBody>
      </p:sp>
    </p:spTree>
    <p:extLst>
      <p:ext uri="{BB962C8B-B14F-4D97-AF65-F5344CB8AC3E}">
        <p14:creationId xmlns:p14="http://schemas.microsoft.com/office/powerpoint/2010/main" val="632237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E7B325-37FB-478A-97EE-40328754D9B7}" type="slidenum">
              <a:rPr lang="en-US"/>
              <a:pPr/>
              <a:t>94</a:t>
            </a:fld>
            <a:endParaRPr lang="en-US"/>
          </a:p>
        </p:txBody>
      </p:sp>
      <p:sp>
        <p:nvSpPr>
          <p:cNvPr id="936962" name="Rectangle 2"/>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9369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2384254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9EBD2EA-AB9D-4398-AC9B-2CDC2250A222}" type="slidenum">
              <a:rPr lang="en-US" sz="1200" smtClean="0">
                <a:latin typeface="Arial Narrow" pitchFamily="34" charset="0"/>
              </a:rPr>
              <a:pPr eaLnBrk="1" hangingPunct="1"/>
              <a:t>95</a:t>
            </a:fld>
            <a:endParaRPr lang="en-US" sz="1200" smtClean="0">
              <a:latin typeface="Arial Narrow"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3841417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422141-0583-4DC7-93C8-3892FCD0B6D3}" type="slidenum">
              <a:rPr lang="en-US" altLang="en-US"/>
              <a:pPr/>
              <a:t>96</a:t>
            </a:fld>
            <a:endParaRPr lang="en-US" altLang="en-US"/>
          </a:p>
        </p:txBody>
      </p:sp>
      <p:sp>
        <p:nvSpPr>
          <p:cNvPr id="2219010" name="Rectangle 2"/>
          <p:cNvSpPr>
            <a:spLocks noGrp="1" noRot="1" noChangeAspect="1" noChangeArrowheads="1" noTextEdit="1"/>
          </p:cNvSpPr>
          <p:nvPr>
            <p:ph type="sldImg"/>
          </p:nvPr>
        </p:nvSpPr>
        <p:spPr>
          <a:ln/>
        </p:spPr>
      </p:sp>
      <p:sp>
        <p:nvSpPr>
          <p:cNvPr id="2219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968372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EB8A3-693F-416C-BC16-5FBABCB66492}" type="slidenum">
              <a:rPr lang="en-US" altLang="en-US"/>
              <a:pPr/>
              <a:t>97</a:t>
            </a:fld>
            <a:endParaRPr lang="en-US" altLang="en-US"/>
          </a:p>
        </p:txBody>
      </p:sp>
      <p:sp>
        <p:nvSpPr>
          <p:cNvPr id="2220034" name="Rectangle 2"/>
          <p:cNvSpPr>
            <a:spLocks noGrp="1" noRot="1" noChangeAspect="1" noChangeArrowheads="1" noTextEdit="1"/>
          </p:cNvSpPr>
          <p:nvPr>
            <p:ph type="sldImg"/>
          </p:nvPr>
        </p:nvSpPr>
        <p:spPr>
          <a:ln/>
        </p:spPr>
      </p:sp>
      <p:sp>
        <p:nvSpPr>
          <p:cNvPr id="2220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56156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A239F-35F0-41CF-B278-92BE28AF4DC4}" type="slidenum">
              <a:rPr lang="en-US" altLang="en-US"/>
              <a:pPr/>
              <a:t>98</a:t>
            </a:fld>
            <a:endParaRPr lang="en-US" altLang="en-US"/>
          </a:p>
        </p:txBody>
      </p:sp>
      <p:sp>
        <p:nvSpPr>
          <p:cNvPr id="2221058" name="Rectangle 2"/>
          <p:cNvSpPr>
            <a:spLocks noGrp="1" noRot="1" noChangeAspect="1" noChangeArrowheads="1" noTextEdit="1"/>
          </p:cNvSpPr>
          <p:nvPr>
            <p:ph type="sldImg"/>
          </p:nvPr>
        </p:nvSpPr>
        <p:spPr>
          <a:ln/>
        </p:spPr>
      </p:sp>
      <p:sp>
        <p:nvSpPr>
          <p:cNvPr id="2221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445199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1BFEB4-50D3-4934-A5BA-6F4745DD5455}" type="slidenum">
              <a:rPr lang="en-US" altLang="en-US"/>
              <a:pPr/>
              <a:t>99</a:t>
            </a:fld>
            <a:endParaRPr lang="en-US" altLang="en-US"/>
          </a:p>
        </p:txBody>
      </p:sp>
      <p:sp>
        <p:nvSpPr>
          <p:cNvPr id="2223106" name="Rectangle 2"/>
          <p:cNvSpPr>
            <a:spLocks noGrp="1" noRot="1" noChangeAspect="1" noChangeArrowheads="1" noTextEdit="1"/>
          </p:cNvSpPr>
          <p:nvPr>
            <p:ph type="sldImg"/>
          </p:nvPr>
        </p:nvSpPr>
        <p:spPr>
          <a:ln/>
        </p:spPr>
      </p:sp>
      <p:sp>
        <p:nvSpPr>
          <p:cNvPr id="2223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975203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84041-B35C-4075-AC00-B60156347A4F}" type="slidenum">
              <a:rPr lang="en-US" altLang="en-US"/>
              <a:pPr/>
              <a:t>100</a:t>
            </a:fld>
            <a:endParaRPr lang="en-US" altLang="en-US"/>
          </a:p>
        </p:txBody>
      </p:sp>
      <p:sp>
        <p:nvSpPr>
          <p:cNvPr id="2225154" name="Rectangle 2"/>
          <p:cNvSpPr>
            <a:spLocks noGrp="1" noRot="1" noChangeAspect="1" noChangeArrowheads="1" noTextEdit="1"/>
          </p:cNvSpPr>
          <p:nvPr>
            <p:ph type="sldImg"/>
          </p:nvPr>
        </p:nvSpPr>
        <p:spPr>
          <a:ln/>
        </p:spPr>
      </p:sp>
      <p:sp>
        <p:nvSpPr>
          <p:cNvPr id="2225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351810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251C5-E850-4B61-AF6F-36C2839A5152}" type="slidenum">
              <a:rPr lang="en-US" altLang="en-US"/>
              <a:pPr/>
              <a:t>101</a:t>
            </a:fld>
            <a:endParaRPr lang="en-US" altLang="en-US"/>
          </a:p>
        </p:txBody>
      </p:sp>
      <p:sp>
        <p:nvSpPr>
          <p:cNvPr id="2226178" name="Rectangle 2"/>
          <p:cNvSpPr>
            <a:spLocks noGrp="1" noRot="1" noChangeAspect="1" noChangeArrowheads="1" noTextEdit="1"/>
          </p:cNvSpPr>
          <p:nvPr>
            <p:ph type="sldImg"/>
          </p:nvPr>
        </p:nvSpPr>
        <p:spPr>
          <a:ln/>
        </p:spPr>
      </p:sp>
      <p:sp>
        <p:nvSpPr>
          <p:cNvPr id="2226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050241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9A5D96-E0C0-4247-9C71-F1C29ADE0A95}" type="slidenum">
              <a:rPr lang="en-US" altLang="en-US"/>
              <a:pPr/>
              <a:t>102</a:t>
            </a:fld>
            <a:endParaRPr lang="en-US" altLang="en-US"/>
          </a:p>
        </p:txBody>
      </p:sp>
      <p:sp>
        <p:nvSpPr>
          <p:cNvPr id="2227202" name="Rectangle 2"/>
          <p:cNvSpPr>
            <a:spLocks noGrp="1" noRot="1" noChangeAspect="1" noChangeArrowheads="1" noTextEdit="1"/>
          </p:cNvSpPr>
          <p:nvPr>
            <p:ph type="sldImg"/>
          </p:nvPr>
        </p:nvSpPr>
        <p:spPr>
          <a:ln/>
        </p:spPr>
      </p:sp>
      <p:sp>
        <p:nvSpPr>
          <p:cNvPr id="222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36299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163" y="947738"/>
            <a:ext cx="6246899" cy="1728286"/>
          </a:xfrm>
        </p:spPr>
        <p:txBody>
          <a:bodyPr anchor="t">
            <a:noAutofit/>
          </a:bodyPr>
          <a:lstStyle>
            <a:lvl1pPr>
              <a:lnSpc>
                <a:spcPct val="90000"/>
              </a:lnSpc>
              <a:defRPr sz="4000" b="1" spc="0" baseline="0">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573088" y="4624388"/>
            <a:ext cx="6383298" cy="711541"/>
          </a:xfrm>
        </p:spPr>
        <p:txBody>
          <a:bodyPr>
            <a:noAutofit/>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Title 1"/>
          <p:cNvSpPr>
            <a:spLocks noGrp="1"/>
          </p:cNvSpPr>
          <p:nvPr>
            <p:ph type="ctrTitle"/>
          </p:nvPr>
        </p:nvSpPr>
        <p:spPr>
          <a:xfrm>
            <a:off x="582163" y="947738"/>
            <a:ext cx="6246899" cy="1728286"/>
          </a:xfrm>
        </p:spPr>
        <p:txBody>
          <a:bodyPr anchor="t">
            <a:noAutofit/>
          </a:bodyPr>
          <a:lstStyle>
            <a:lvl1pPr>
              <a:lnSpc>
                <a:spcPct val="90000"/>
              </a:lnSpc>
              <a:defRPr sz="4000" b="1" spc="0" baseline="0">
                <a:solidFill>
                  <a:schemeClr val="tx2"/>
                </a:solidFill>
              </a:defRPr>
            </a:lvl1pPr>
          </a:lstStyle>
          <a:p>
            <a:r>
              <a:rPr lang="en-US" smtClean="0"/>
              <a:t>Click to edit Master title style</a:t>
            </a:r>
            <a:endParaRPr lang="en-GB" dirty="0"/>
          </a:p>
        </p:txBody>
      </p:sp>
      <p:sp>
        <p:nvSpPr>
          <p:cNvPr id="9" name="Subtitle 2"/>
          <p:cNvSpPr>
            <a:spLocks noGrp="1"/>
          </p:cNvSpPr>
          <p:nvPr>
            <p:ph type="subTitle" idx="1"/>
          </p:nvPr>
        </p:nvSpPr>
        <p:spPr>
          <a:xfrm>
            <a:off x="573088" y="4624388"/>
            <a:ext cx="6383298" cy="711541"/>
          </a:xfrm>
        </p:spPr>
        <p:txBody>
          <a:bodyPr>
            <a:noAutofit/>
          </a:bodyPr>
          <a:lstStyle>
            <a:lvl1pPr marL="0" indent="0" algn="l">
              <a:lnSpc>
                <a:spcPct val="90000"/>
              </a:lnSpc>
              <a:spcBef>
                <a:spcPts val="0"/>
              </a:spcBef>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40" y="2971800"/>
            <a:ext cx="9848660" cy="94468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1375" y="4400550"/>
            <a:ext cx="2714625" cy="2381250"/>
          </a:xfrm>
          <a:prstGeom prst="rect">
            <a:avLst/>
          </a:prstGeom>
        </p:spPr>
      </p:pic>
    </p:spTree>
    <p:extLst>
      <p:ext uri="{BB962C8B-B14F-4D97-AF65-F5344CB8AC3E}">
        <p14:creationId xmlns:p14="http://schemas.microsoft.com/office/powerpoint/2010/main" val="160082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lvl1pPr>
              <a:defRPr>
                <a:solidFill>
                  <a:schemeClr val="tx2"/>
                </a:solidFill>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lvl1pPr>
              <a:defRPr>
                <a:solidFill>
                  <a:schemeClr val="tx2"/>
                </a:solidFill>
              </a:defRPr>
            </a:lvl1pPr>
          </a:lstStyle>
          <a:p>
            <a:pPr>
              <a:defRPr/>
            </a:pPr>
            <a:fld id="{85FE77F6-5AFE-4480-83E2-E682BD75853D}" type="slidenum">
              <a:rPr lang="en-US"/>
              <a:pPr>
                <a:defRPr/>
              </a:pPr>
              <a:t>‹#›</a:t>
            </a:fld>
            <a:endParaRPr lang="en-US"/>
          </a:p>
        </p:txBody>
      </p:sp>
    </p:spTree>
    <p:extLst>
      <p:ext uri="{BB962C8B-B14F-4D97-AF65-F5344CB8AC3E}">
        <p14:creationId xmlns:p14="http://schemas.microsoft.com/office/powerpoint/2010/main" val="150049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152400"/>
            <a:ext cx="9393238" cy="795338"/>
          </a:xfrm>
        </p:spPr>
        <p:txBody>
          <a:bodyPr/>
          <a:lstStyle>
            <a:lvl1pPr>
              <a:defRPr baseline="0">
                <a:solidFill>
                  <a:schemeClr val="tx2"/>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spcBef>
                <a:spcPts val="600"/>
              </a:spcBef>
              <a:defRPr baseline="0">
                <a:solidFill>
                  <a:schemeClr val="tx2"/>
                </a:solidFill>
                <a:latin typeface="Arial" panose="020B0604020202020204" pitchFamily="34" charset="0"/>
              </a:defRPr>
            </a:lvl1pPr>
            <a:lvl2pPr marL="536575" indent="-277813">
              <a:spcBef>
                <a:spcPts val="600"/>
              </a:spcBef>
              <a:defRPr baseline="0">
                <a:solidFill>
                  <a:schemeClr val="tx2"/>
                </a:solidFill>
                <a:latin typeface="Arial" panose="020B0604020202020204" pitchFamily="34" charset="0"/>
              </a:defRPr>
            </a:lvl2pPr>
            <a:lvl3pPr marL="715963" indent="-179388">
              <a:spcBef>
                <a:spcPts val="600"/>
              </a:spcBef>
              <a:defRPr baseline="0">
                <a:solidFill>
                  <a:schemeClr val="tx2"/>
                </a:solidFill>
                <a:latin typeface="Arial" panose="020B0604020202020204" pitchFamily="34" charset="0"/>
              </a:defRPr>
            </a:lvl3pPr>
            <a:lvl4pPr marL="985838" indent="-177800">
              <a:spcBef>
                <a:spcPts val="600"/>
              </a:spcBef>
              <a:tabLst/>
              <a:defRPr baseline="0">
                <a:solidFill>
                  <a:schemeClr val="tx2"/>
                </a:solidFill>
                <a:latin typeface="Arial" panose="020B0604020202020204" pitchFamily="34" charset="0"/>
              </a:defRPr>
            </a:lvl4pPr>
            <a:lvl5pPr marL="1173163" indent="-179388">
              <a:spcBef>
                <a:spcPts val="600"/>
              </a:spcBef>
              <a:defRPr baseline="0">
                <a:solidFill>
                  <a:schemeClr val="tx2"/>
                </a:solidFill>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2"/>
          <p:cNvSpPr>
            <a:spLocks noGrp="1"/>
          </p:cNvSpPr>
          <p:nvPr>
            <p:ph type="ftr" sz="quarter" idx="4294967295"/>
          </p:nvPr>
        </p:nvSpPr>
        <p:spPr>
          <a:xfrm>
            <a:off x="3429000" y="6248400"/>
            <a:ext cx="2895600" cy="457200"/>
          </a:xfrm>
          <a:prstGeom prst="rect">
            <a:avLst/>
          </a:prstGeom>
        </p:spPr>
        <p:txBody>
          <a:bodyPr/>
          <a:lstStyle>
            <a:lvl1pPr>
              <a:defRPr>
                <a:solidFill>
                  <a:schemeClr val="tx2"/>
                </a:solidFill>
              </a:defRPr>
            </a:lvl1pPr>
          </a:lstStyle>
          <a:p>
            <a:r>
              <a:rPr lang="en-US" altLang="en-US" i="1" dirty="0" smtClean="0"/>
              <a:t>“Sequence Stratigraphy – Basics”</a:t>
            </a:r>
          </a:p>
          <a:p>
            <a:r>
              <a:rPr lang="en-US" altLang="en-US" dirty="0" smtClean="0"/>
              <a:t>C. G. St. C. Kendall</a:t>
            </a:r>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0988" y="76200"/>
            <a:ext cx="9394825" cy="947738"/>
          </a:xfrm>
        </p:spPr>
        <p:txBody>
          <a:bodyPr/>
          <a:lstStyle>
            <a:lvl1pPr>
              <a:defRPr>
                <a:solidFill>
                  <a:schemeClr val="tx2"/>
                </a:solidFill>
                <a:latin typeface="+mj-lt"/>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288926" y="1158875"/>
            <a:ext cx="4610100" cy="51228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i="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7137" y="1158875"/>
            <a:ext cx="4638676" cy="51228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List &amp; Chart">
    <p:spTree>
      <p:nvGrpSpPr>
        <p:cNvPr id="1" name=""/>
        <p:cNvGrpSpPr/>
        <p:nvPr/>
      </p:nvGrpSpPr>
      <p:grpSpPr>
        <a:xfrm>
          <a:off x="0" y="0"/>
          <a:ext cx="0" cy="0"/>
          <a:chOff x="0" y="0"/>
          <a:chExt cx="0" cy="0"/>
        </a:xfrm>
      </p:grpSpPr>
      <p:sp>
        <p:nvSpPr>
          <p:cNvPr id="2" name="Title 1"/>
          <p:cNvSpPr>
            <a:spLocks noGrp="1"/>
          </p:cNvSpPr>
          <p:nvPr>
            <p:ph type="title"/>
          </p:nvPr>
        </p:nvSpPr>
        <p:spPr>
          <a:xfrm>
            <a:off x="282575" y="152399"/>
            <a:ext cx="9399588" cy="795339"/>
          </a:xfrm>
        </p:spPr>
        <p:txBody>
          <a:bodyPr/>
          <a:lstStyle>
            <a:lvl1pPr>
              <a:defRPr>
                <a:solidFill>
                  <a:schemeClr val="tx2"/>
                </a:solidFill>
              </a:defRPr>
            </a:lvl1pPr>
          </a:lstStyle>
          <a:p>
            <a:r>
              <a:rPr lang="en-US" dirty="0" smtClean="0"/>
              <a:t>Click to edit Master title style</a:t>
            </a:r>
            <a:endParaRPr lang="en-GB" dirty="0"/>
          </a:p>
        </p:txBody>
      </p:sp>
      <p:sp>
        <p:nvSpPr>
          <p:cNvPr id="7" name="Text Placeholder 6"/>
          <p:cNvSpPr>
            <a:spLocks noGrp="1"/>
          </p:cNvSpPr>
          <p:nvPr>
            <p:ph type="body" sz="quarter" idx="10"/>
          </p:nvPr>
        </p:nvSpPr>
        <p:spPr>
          <a:xfrm>
            <a:off x="282576" y="1158875"/>
            <a:ext cx="9393238" cy="593726"/>
          </a:xfrm>
        </p:spPr>
        <p:txBody>
          <a:bodyPr>
            <a:normAutofit/>
          </a:bodyPr>
          <a:lstStyle>
            <a:lvl1pPr marL="0" indent="0">
              <a:buFontTx/>
              <a:buNone/>
              <a:defRPr sz="2400" b="1">
                <a:solidFill>
                  <a:srgbClr val="003366"/>
                </a:solidFill>
              </a:defRPr>
            </a:lvl1pPr>
          </a:lstStyle>
          <a:p>
            <a:pPr lvl="0"/>
            <a:r>
              <a:rPr lang="en-US" smtClean="0"/>
              <a:t>Click to edit Master text styles</a:t>
            </a:r>
          </a:p>
        </p:txBody>
      </p:sp>
      <p:sp>
        <p:nvSpPr>
          <p:cNvPr id="13" name="Text Placeholder 12"/>
          <p:cNvSpPr>
            <a:spLocks noGrp="1"/>
          </p:cNvSpPr>
          <p:nvPr>
            <p:ph type="body" sz="quarter" idx="11"/>
          </p:nvPr>
        </p:nvSpPr>
        <p:spPr>
          <a:xfrm>
            <a:off x="282575" y="1752600"/>
            <a:ext cx="3753397" cy="4486275"/>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Chart Placeholder 14"/>
          <p:cNvSpPr>
            <a:spLocks noGrp="1"/>
          </p:cNvSpPr>
          <p:nvPr>
            <p:ph type="chart" sz="quarter" idx="12"/>
          </p:nvPr>
        </p:nvSpPr>
        <p:spPr>
          <a:xfrm>
            <a:off x="4192588" y="1752600"/>
            <a:ext cx="5483225" cy="4486275"/>
          </a:xfrm>
        </p:spPr>
        <p:txBody>
          <a:bodyPr>
            <a:normAutofit/>
          </a:bodyPr>
          <a:lstStyle>
            <a:lvl1pPr marL="0" indent="0">
              <a:buFontTx/>
              <a:buNone/>
              <a:defRPr sz="2400"/>
            </a:lvl1pPr>
          </a:lstStyle>
          <a:p>
            <a:r>
              <a:rPr lang="en-US" smtClean="0"/>
              <a:t>Click icon to add chart</a:t>
            </a:r>
            <a:endParaRPr lang="en-GB" dirty="0"/>
          </a:p>
        </p:txBody>
      </p:sp>
      <p:sp>
        <p:nvSpPr>
          <p:cNvPr id="6"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Tree>
    <p:extLst>
      <p:ext uri="{BB962C8B-B14F-4D97-AF65-F5344CB8AC3E}">
        <p14:creationId xmlns:p14="http://schemas.microsoft.com/office/powerpoint/2010/main" val="259951607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Charts with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8925" y="1158876"/>
            <a:ext cx="4527550" cy="528638"/>
          </a:xfrm>
        </p:spPr>
        <p:txBody>
          <a:bodyPr anchor="t"/>
          <a:lstStyle>
            <a:lvl1pPr marL="0" indent="0">
              <a:buNone/>
              <a:defRPr sz="2400" b="1">
                <a:solidFill>
                  <a:srgbClr val="0033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49849" y="1158876"/>
            <a:ext cx="4525964" cy="528638"/>
          </a:xfrm>
        </p:spPr>
        <p:txBody>
          <a:bodyPr anchor="t"/>
          <a:lstStyle>
            <a:lvl1pPr marL="0" indent="0">
              <a:buNone/>
              <a:defRPr sz="2400" b="1">
                <a:solidFill>
                  <a:srgbClr val="0033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itle 1"/>
          <p:cNvSpPr>
            <a:spLocks noGrp="1"/>
          </p:cNvSpPr>
          <p:nvPr>
            <p:ph type="title"/>
          </p:nvPr>
        </p:nvSpPr>
        <p:spPr>
          <a:xfrm>
            <a:off x="288925" y="124620"/>
            <a:ext cx="9264650" cy="871538"/>
          </a:xfrm>
        </p:spPr>
        <p:txBody>
          <a:bodyPr/>
          <a:lstStyle>
            <a:lvl1pPr>
              <a:defRPr b="0" spc="0" baseline="0">
                <a:solidFill>
                  <a:schemeClr val="tx2"/>
                </a:solidFill>
              </a:defRPr>
            </a:lvl1p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282575" y="1687513"/>
            <a:ext cx="4533900" cy="1196975"/>
          </a:xfrm>
        </p:spPr>
        <p:txBody>
          <a:bodyPr>
            <a:normAutofit/>
          </a:bodyPr>
          <a:lstStyle>
            <a:lvl1pPr marL="266700" indent="-266700">
              <a:buFont typeface="Wingdings" pitchFamily="2" charset="2"/>
              <a:buChar char="§"/>
              <a:defRPr sz="2400"/>
            </a:lvl1pPr>
          </a:lstStyle>
          <a:p>
            <a:pPr lvl="0"/>
            <a:r>
              <a:rPr lang="en-US" smtClean="0"/>
              <a:t>Click to edit Master text styles</a:t>
            </a:r>
          </a:p>
        </p:txBody>
      </p:sp>
      <p:sp>
        <p:nvSpPr>
          <p:cNvPr id="11" name="Text Placeholder 10"/>
          <p:cNvSpPr>
            <a:spLocks noGrp="1"/>
          </p:cNvSpPr>
          <p:nvPr>
            <p:ph type="body" sz="quarter" idx="12"/>
          </p:nvPr>
        </p:nvSpPr>
        <p:spPr>
          <a:xfrm>
            <a:off x="5157788" y="1687513"/>
            <a:ext cx="4518025" cy="1196976"/>
          </a:xfrm>
        </p:spPr>
        <p:txBody>
          <a:bodyPr>
            <a:normAutofit/>
          </a:bodyPr>
          <a:lstStyle>
            <a:lvl1pPr marL="266700" indent="-266700">
              <a:buFont typeface="Wingdings" pitchFamily="2" charset="2"/>
              <a:buChar char="§"/>
              <a:defRPr sz="2400"/>
            </a:lvl1pPr>
          </a:lstStyle>
          <a:p>
            <a:pPr lvl="0"/>
            <a:r>
              <a:rPr lang="en-US" smtClean="0"/>
              <a:t>Click to edit Master text styles</a:t>
            </a:r>
          </a:p>
        </p:txBody>
      </p:sp>
      <p:sp>
        <p:nvSpPr>
          <p:cNvPr id="13" name="Chart Placeholder 12"/>
          <p:cNvSpPr>
            <a:spLocks noGrp="1"/>
          </p:cNvSpPr>
          <p:nvPr>
            <p:ph type="chart" sz="quarter" idx="13"/>
          </p:nvPr>
        </p:nvSpPr>
        <p:spPr>
          <a:xfrm>
            <a:off x="282575" y="2884488"/>
            <a:ext cx="4533900" cy="3238931"/>
          </a:xfrm>
        </p:spPr>
        <p:txBody>
          <a:bodyPr>
            <a:normAutofit/>
          </a:bodyPr>
          <a:lstStyle>
            <a:lvl1pPr marL="0" indent="0">
              <a:buFontTx/>
              <a:buNone/>
              <a:defRPr sz="2400"/>
            </a:lvl1pPr>
          </a:lstStyle>
          <a:p>
            <a:r>
              <a:rPr lang="en-US" smtClean="0"/>
              <a:t>Click icon to add chart</a:t>
            </a:r>
            <a:endParaRPr lang="en-GB" dirty="0"/>
          </a:p>
        </p:txBody>
      </p:sp>
      <p:sp>
        <p:nvSpPr>
          <p:cNvPr id="15" name="Chart Placeholder 14"/>
          <p:cNvSpPr>
            <a:spLocks noGrp="1"/>
          </p:cNvSpPr>
          <p:nvPr>
            <p:ph type="chart" sz="quarter" idx="14"/>
          </p:nvPr>
        </p:nvSpPr>
        <p:spPr>
          <a:xfrm>
            <a:off x="5157788" y="2884489"/>
            <a:ext cx="4518025" cy="3384550"/>
          </a:xfrm>
        </p:spPr>
        <p:txBody>
          <a:bodyPr>
            <a:normAutofit/>
          </a:bodyPr>
          <a:lstStyle>
            <a:lvl1pPr marL="0" indent="0">
              <a:buNone/>
              <a:defRPr sz="2400"/>
            </a:lvl1pPr>
          </a:lstStyle>
          <a:p>
            <a:r>
              <a:rPr lang="en-US" smtClean="0"/>
              <a:t>Click icon to add chart</a:t>
            </a:r>
            <a:endParaRPr lang="en-GB" dirty="0"/>
          </a:p>
        </p:txBody>
      </p:sp>
      <p:sp>
        <p:nvSpPr>
          <p:cNvPr id="9"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Tree>
    <p:extLst>
      <p:ext uri="{BB962C8B-B14F-4D97-AF65-F5344CB8AC3E}">
        <p14:creationId xmlns:p14="http://schemas.microsoft.com/office/powerpoint/2010/main" val="338360205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Title 1"/>
          <p:cNvSpPr>
            <a:spLocks noGrp="1"/>
          </p:cNvSpPr>
          <p:nvPr>
            <p:ph type="title"/>
          </p:nvPr>
        </p:nvSpPr>
        <p:spPr>
          <a:xfrm>
            <a:off x="228600" y="152400"/>
            <a:ext cx="9264650" cy="871538"/>
          </a:xfrm>
        </p:spPr>
        <p:txBody>
          <a:bodyPr/>
          <a:lstStyle>
            <a:lvl1pPr>
              <a:defRPr b="0" spc="0" baseline="0">
                <a:solidFill>
                  <a:schemeClr val="tx2"/>
                </a:solidFill>
              </a:defRPr>
            </a:lvl1pPr>
          </a:lstStyle>
          <a:p>
            <a:r>
              <a:rPr lang="en-US" dirty="0" smtClean="0"/>
              <a:t>Click to edit Master title style</a:t>
            </a:r>
            <a:endParaRPr lang="en-US" dirty="0"/>
          </a:p>
        </p:txBody>
      </p:sp>
      <p:sp>
        <p:nvSpPr>
          <p:cNvPr id="5" name="Table Placeholder 4"/>
          <p:cNvSpPr>
            <a:spLocks noGrp="1"/>
          </p:cNvSpPr>
          <p:nvPr>
            <p:ph type="tbl" sz="quarter" idx="10"/>
          </p:nvPr>
        </p:nvSpPr>
        <p:spPr>
          <a:xfrm>
            <a:off x="382588" y="1158875"/>
            <a:ext cx="9293225" cy="4879975"/>
          </a:xfrm>
        </p:spPr>
        <p:txBody>
          <a:bodyPr/>
          <a:lstStyle/>
          <a:p>
            <a:r>
              <a:rPr lang="en-US" smtClean="0"/>
              <a:t>Click icon to add table</a:t>
            </a:r>
            <a:endParaRPr lang="en-GB" dirty="0"/>
          </a:p>
        </p:txBody>
      </p:sp>
      <p:sp>
        <p:nvSpPr>
          <p:cNvPr id="4"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smtClean="0"/>
              <a:t>“</a:t>
            </a:r>
            <a:r>
              <a:rPr lang="en-US" altLang="en-US" i="1" dirty="0" smtClean="0"/>
              <a:t>Sequence Stratigraphy – Basics</a:t>
            </a:r>
            <a:r>
              <a:rPr lang="en-US" altLang="en-US" dirty="0" smtClean="0"/>
              <a:t>”</a:t>
            </a:r>
          </a:p>
          <a:p>
            <a:r>
              <a:rPr lang="en-US" altLang="en-US" dirty="0" smtClean="0"/>
              <a:t>C. G. St. C. Kendall</a:t>
            </a:r>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88925" y="152400"/>
            <a:ext cx="9264650" cy="795338"/>
          </a:xfrm>
        </p:spPr>
        <p:txBody>
          <a:bodyPr/>
          <a:lstStyle>
            <a:lvl1pPr>
              <a:defRPr b="0" spc="0" baseline="0">
                <a:solidFill>
                  <a:schemeClr val="tx2"/>
                </a:solidFill>
              </a:defRPr>
            </a:lvl1pPr>
          </a:lstStyle>
          <a:p>
            <a:r>
              <a:rPr lang="en-US" dirty="0" smtClean="0"/>
              <a:t>Click to edit Master title style</a:t>
            </a:r>
            <a:endParaRPr lang="en-US" dirty="0"/>
          </a:p>
        </p:txBody>
      </p:sp>
      <p:sp>
        <p:nvSpPr>
          <p:cNvPr id="3"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Tree>
    <p:extLst>
      <p:ext uri="{BB962C8B-B14F-4D97-AF65-F5344CB8AC3E}">
        <p14:creationId xmlns:p14="http://schemas.microsoft.com/office/powerpoint/2010/main" val="287256092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42950" y="533400"/>
            <a:ext cx="84201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42950" y="6324600"/>
            <a:ext cx="2063750" cy="45720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3302000" y="6248400"/>
            <a:ext cx="3136900" cy="457200"/>
          </a:xfrm>
          <a:prstGeom prst="rect">
            <a:avLst/>
          </a:prstGeom>
        </p:spPr>
        <p:txBody>
          <a:bodyPr/>
          <a:lstStyle>
            <a:lvl1pPr>
              <a:defRPr dirty="0" smtClean="0"/>
            </a:lvl1pPr>
          </a:lstStyle>
          <a:p>
            <a:pPr>
              <a:defRPr/>
            </a:pPr>
            <a:r>
              <a:rPr lang="en-US"/>
              <a:t>“Sequence Stratigraphy – Surfaces”</a:t>
            </a:r>
          </a:p>
          <a:p>
            <a:pPr>
              <a:defRPr/>
            </a:pPr>
            <a:r>
              <a:rPr lang="en-US"/>
              <a:t>C. G. St. C. Kendall</a:t>
            </a:r>
          </a:p>
        </p:txBody>
      </p:sp>
      <p:sp>
        <p:nvSpPr>
          <p:cNvPr id="5" name="Slide Number Placeholder 4"/>
          <p:cNvSpPr>
            <a:spLocks noGrp="1"/>
          </p:cNvSpPr>
          <p:nvPr>
            <p:ph type="sldNum" sz="quarter" idx="12"/>
          </p:nvPr>
        </p:nvSpPr>
        <p:spPr>
          <a:xfrm>
            <a:off x="7099300" y="6324600"/>
            <a:ext cx="2063750" cy="457200"/>
          </a:xfrm>
          <a:prstGeom prst="rect">
            <a:avLst/>
          </a:prstGeom>
        </p:spPr>
        <p:txBody>
          <a:bodyPr/>
          <a:lstStyle>
            <a:lvl1pPr>
              <a:defRPr/>
            </a:lvl1pPr>
          </a:lstStyle>
          <a:p>
            <a:pPr>
              <a:defRPr/>
            </a:pPr>
            <a:fld id="{B5E2291E-8957-47CC-840A-7D658D65DDCE}" type="slidenum">
              <a:rPr lang="en-US"/>
              <a:pPr>
                <a:defRPr/>
              </a:pPr>
              <a:t>‹#›</a:t>
            </a:fld>
            <a:endParaRPr lang="en-US"/>
          </a:p>
        </p:txBody>
      </p:sp>
    </p:spTree>
    <p:extLst>
      <p:ext uri="{BB962C8B-B14F-4D97-AF65-F5344CB8AC3E}">
        <p14:creationId xmlns:p14="http://schemas.microsoft.com/office/powerpoint/2010/main" val="385369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 y="0"/>
            <a:ext cx="9906000" cy="962526"/>
          </a:xfrm>
          <a:prstGeom prst="rect">
            <a:avLst/>
          </a:prstGeom>
          <a:solidFill>
            <a:srgbClr val="C9C9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algn="ctr"/>
            <a:endParaRPr lang="en-GB"/>
          </a:p>
        </p:txBody>
      </p:sp>
      <p:sp>
        <p:nvSpPr>
          <p:cNvPr id="2" name="Title Placeholder 1"/>
          <p:cNvSpPr>
            <a:spLocks noGrp="1"/>
          </p:cNvSpPr>
          <p:nvPr>
            <p:ph type="title"/>
          </p:nvPr>
        </p:nvSpPr>
        <p:spPr>
          <a:xfrm>
            <a:off x="282575" y="1"/>
            <a:ext cx="9399588" cy="94773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282575" y="1158875"/>
            <a:ext cx="9399588"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Rectangle 12"/>
          <p:cNvSpPr/>
          <p:nvPr/>
        </p:nvSpPr>
        <p:spPr>
          <a:xfrm>
            <a:off x="9144" y="955497"/>
            <a:ext cx="9893808" cy="50400"/>
          </a:xfrm>
          <a:prstGeom prst="rect">
            <a:avLst/>
          </a:prstGeom>
          <a:solidFill>
            <a:schemeClr val="tx2">
              <a:lumMod val="75000"/>
            </a:schemeClr>
          </a:solidFill>
          <a:ln>
            <a:noFill/>
          </a:ln>
          <a:effectLst>
            <a:outerShdw blurRad="63500" dist="50800" dir="2700000" algn="t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199109" y="6267060"/>
            <a:ext cx="504825" cy="514350"/>
          </a:xfrm>
          <a:prstGeom prst="rect">
            <a:avLst/>
          </a:prstGeom>
        </p:spPr>
      </p:pic>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4346" y="6391853"/>
            <a:ext cx="333074" cy="365760"/>
          </a:xfrm>
          <a:prstGeom prst="rect">
            <a:avLst/>
          </a:prstGeom>
        </p:spPr>
      </p:pic>
      <p:sp>
        <p:nvSpPr>
          <p:cNvPr id="10" name="Footer Placeholder 4"/>
          <p:cNvSpPr>
            <a:spLocks noGrp="1"/>
          </p:cNvSpPr>
          <p:nvPr>
            <p:ph type="ftr" sz="quarter" idx="3"/>
          </p:nvPr>
        </p:nvSpPr>
        <p:spPr>
          <a:xfrm>
            <a:off x="3534569" y="6235212"/>
            <a:ext cx="2895600" cy="457200"/>
          </a:xfrm>
          <a:prstGeom prst="rect">
            <a:avLst/>
          </a:prstGeom>
        </p:spPr>
        <p:txBody>
          <a:bodyPr/>
          <a:lstStyle>
            <a:lvl1pPr algn="ctr">
              <a:defRPr b="0">
                <a:solidFill>
                  <a:schemeClr val="tx2"/>
                </a:solidFill>
              </a:defRPr>
            </a:lvl1pPr>
          </a:lstStyle>
          <a:p>
            <a:r>
              <a:rPr lang="en-US" altLang="en-US" dirty="0" smtClean="0"/>
              <a:t>“</a:t>
            </a:r>
            <a:r>
              <a:rPr lang="en-US" altLang="en-US" i="1" dirty="0" smtClean="0"/>
              <a:t>Sequence Stratigraphy – Basics</a:t>
            </a:r>
            <a:r>
              <a:rPr lang="en-US" altLang="en-US" dirty="0" smtClean="0"/>
              <a:t>”</a:t>
            </a:r>
          </a:p>
          <a:p>
            <a:r>
              <a:rPr lang="en-US" altLang="en-US" dirty="0" smtClean="0"/>
              <a:t>C. G. St. C. Kendall</a:t>
            </a:r>
            <a:endParaRPr lang="en-US" altLang="en-US"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3" r:id="rId5"/>
    <p:sldLayoutId id="2147483834" r:id="rId6"/>
    <p:sldLayoutId id="2147483835" r:id="rId7"/>
    <p:sldLayoutId id="2147483836" r:id="rId8"/>
    <p:sldLayoutId id="2147483838" r:id="rId9"/>
    <p:sldLayoutId id="2147483839" r:id="rId10"/>
  </p:sldLayoutIdLst>
  <p:transition>
    <p:fade/>
  </p:transition>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p:titleStyle>
    <p:bodyStyle>
      <a:lvl1pPr marL="263525" indent="-263525" algn="l" defTabSz="914400" rtl="0" eaLnBrk="1" latinLnBrk="0" hangingPunct="1">
        <a:lnSpc>
          <a:spcPct val="100000"/>
        </a:lnSpc>
        <a:spcBef>
          <a:spcPts val="600"/>
        </a:spcBef>
        <a:buClr>
          <a:srgbClr val="336699"/>
        </a:buClr>
        <a:buFont typeface="Arial" panose="020B0604020202020204" pitchFamily="34" charset="0"/>
        <a:buChar char="•"/>
        <a:defRPr sz="2800" kern="1200">
          <a:solidFill>
            <a:schemeClr val="tx2"/>
          </a:solidFill>
          <a:latin typeface="+mn-lt"/>
          <a:ea typeface="+mn-ea"/>
          <a:cs typeface="+mn-cs"/>
        </a:defRPr>
      </a:lvl1pPr>
      <a:lvl2pPr marL="534988" indent="-261938" algn="l" defTabSz="914400" rtl="0" eaLnBrk="1" latinLnBrk="0" hangingPunct="1">
        <a:lnSpc>
          <a:spcPct val="100000"/>
        </a:lnSpc>
        <a:spcBef>
          <a:spcPts val="600"/>
        </a:spcBef>
        <a:buClr>
          <a:srgbClr val="336699"/>
        </a:buClr>
        <a:buFont typeface="Arial" pitchFamily="34" charset="0"/>
        <a:buChar char="–"/>
        <a:defRPr sz="2400" kern="1200">
          <a:solidFill>
            <a:schemeClr val="tx2"/>
          </a:solidFill>
          <a:latin typeface="+mn-lt"/>
          <a:ea typeface="+mn-ea"/>
          <a:cs typeface="+mn-cs"/>
        </a:defRPr>
      </a:lvl2pPr>
      <a:lvl3pPr marL="71278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tx2"/>
          </a:solidFill>
          <a:latin typeface="+mn-lt"/>
          <a:ea typeface="+mn-ea"/>
          <a:cs typeface="+mn-cs"/>
        </a:defRPr>
      </a:lvl3pPr>
      <a:lvl4pPr marL="985838" indent="-177800" algn="l" defTabSz="914400" rtl="0" eaLnBrk="1" latinLnBrk="0" hangingPunct="1">
        <a:lnSpc>
          <a:spcPct val="100000"/>
        </a:lnSpc>
        <a:spcBef>
          <a:spcPts val="600"/>
        </a:spcBef>
        <a:buClr>
          <a:schemeClr val="bg1">
            <a:lumMod val="50000"/>
          </a:schemeClr>
        </a:buClr>
        <a:buFont typeface="Arial" pitchFamily="34" charset="0"/>
        <a:buChar char="–"/>
        <a:defRPr sz="1800" kern="1200">
          <a:solidFill>
            <a:schemeClr val="tx2"/>
          </a:solidFill>
          <a:latin typeface="+mn-lt"/>
          <a:ea typeface="+mn-ea"/>
          <a:cs typeface="+mn-cs"/>
        </a:defRPr>
      </a:lvl4pPr>
      <a:lvl5pPr marL="116363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06000" cy="236220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algn="ctr"/>
            <a:endParaRPr lang="en-US"/>
          </a:p>
        </p:txBody>
      </p:sp>
      <p:sp>
        <p:nvSpPr>
          <p:cNvPr id="4" name="Subtitle 2"/>
          <p:cNvSpPr>
            <a:spLocks noGrp="1"/>
          </p:cNvSpPr>
          <p:nvPr>
            <p:ph type="subTitle" idx="1"/>
          </p:nvPr>
        </p:nvSpPr>
        <p:spPr>
          <a:xfrm>
            <a:off x="774699" y="4963892"/>
            <a:ext cx="6934200" cy="1146607"/>
          </a:xfrm>
        </p:spPr>
        <p:txBody>
          <a:bodyPr>
            <a:normAutofit lnSpcReduction="10000"/>
          </a:bodyPr>
          <a:lstStyle/>
          <a:p>
            <a:r>
              <a:rPr lang="en-US" b="1" dirty="0" smtClean="0">
                <a:solidFill>
                  <a:schemeClr val="tx2"/>
                </a:solidFill>
              </a:rPr>
              <a:t>Christopher G. </a:t>
            </a:r>
            <a:r>
              <a:rPr lang="en-US" b="1" dirty="0" err="1" smtClean="0">
                <a:solidFill>
                  <a:schemeClr val="tx2"/>
                </a:solidFill>
              </a:rPr>
              <a:t>St.C</a:t>
            </a:r>
            <a:r>
              <a:rPr lang="en-US" b="1" dirty="0" smtClean="0">
                <a:solidFill>
                  <a:schemeClr val="tx2"/>
                </a:solidFill>
              </a:rPr>
              <a:t>. Kendall</a:t>
            </a:r>
          </a:p>
          <a:p>
            <a:r>
              <a:rPr lang="en-US" sz="2400" b="1" dirty="0">
                <a:solidFill>
                  <a:schemeClr val="tx2"/>
                </a:solidFill>
              </a:rPr>
              <a:t>803 – 312 1569</a:t>
            </a:r>
          </a:p>
          <a:p>
            <a:r>
              <a:rPr lang="en-US" sz="2400" b="1" dirty="0" smtClean="0">
                <a:solidFill>
                  <a:schemeClr val="tx2"/>
                </a:solidFill>
              </a:rPr>
              <a:t>kendall@geol.sc.edu</a:t>
            </a:r>
            <a:r>
              <a:rPr lang="en-US" sz="2600" dirty="0" smtClean="0">
                <a:solidFill>
                  <a:schemeClr val="tx2"/>
                </a:solidFill>
              </a:rPr>
              <a:t> </a:t>
            </a:r>
            <a:endParaRPr lang="en-US" sz="2600" dirty="0">
              <a:solidFill>
                <a:schemeClr val="tx2"/>
              </a:solidFill>
            </a:endParaRPr>
          </a:p>
          <a:p>
            <a:endParaRPr lang="en-US" sz="2400" b="1" dirty="0">
              <a:solidFill>
                <a:schemeClr val="tx2"/>
              </a:solidFill>
              <a:latin typeface="+mj-lt"/>
            </a:endParaRPr>
          </a:p>
          <a:p>
            <a:endParaRPr lang="en-US" b="1" dirty="0" smtClean="0"/>
          </a:p>
        </p:txBody>
      </p:sp>
      <p:sp>
        <p:nvSpPr>
          <p:cNvPr id="6" name="Text Box 8"/>
          <p:cNvSpPr txBox="1">
            <a:spLocks noGrp="1" noChangeArrowheads="1"/>
          </p:cNvSpPr>
          <p:nvPr>
            <p:ph type="ctrTitle"/>
          </p:nvPr>
        </p:nvSpPr>
        <p:spPr bwMode="auto">
          <a:xfrm>
            <a:off x="1342018" y="609600"/>
            <a:ext cx="7069564"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800" i="1" dirty="0"/>
              <a:t>Sequence Stratigraphy </a:t>
            </a:r>
            <a:r>
              <a:rPr lang="en-US" altLang="en-US" sz="4800" i="1" dirty="0" smtClean="0"/>
              <a:t/>
            </a:r>
            <a:br>
              <a:rPr lang="en-US" altLang="en-US" sz="4800" i="1" dirty="0" smtClean="0"/>
            </a:br>
            <a:r>
              <a:rPr lang="en-US" altLang="en-US" sz="4800" i="1" dirty="0" smtClean="0"/>
              <a:t>Introduction </a:t>
            </a:r>
            <a:endParaRPr lang="en-US" sz="4800" i="1" dirty="0"/>
          </a:p>
        </p:txBody>
      </p:sp>
    </p:spTree>
    <p:extLst>
      <p:ext uri="{BB962C8B-B14F-4D97-AF65-F5344CB8AC3E}">
        <p14:creationId xmlns:p14="http://schemas.microsoft.com/office/powerpoint/2010/main" val="32613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88" y="1045845"/>
            <a:ext cx="8212455" cy="5812155"/>
          </a:xfrm>
          <a:prstGeom prst="rect">
            <a:avLst/>
          </a:prstGeom>
        </p:spPr>
      </p:pic>
      <p:sp>
        <p:nvSpPr>
          <p:cNvPr id="2343939" name="Rectangle 3"/>
          <p:cNvSpPr>
            <a:spLocks noGrp="1" noChangeArrowheads="1"/>
          </p:cNvSpPr>
          <p:nvPr>
            <p:ph type="title"/>
          </p:nvPr>
        </p:nvSpPr>
        <p:spPr>
          <a:xfrm>
            <a:off x="279400" y="389095"/>
            <a:ext cx="9245600" cy="388326"/>
          </a:xfrm>
        </p:spPr>
        <p:txBody>
          <a:bodyPr rtlCol="0">
            <a:noAutofit/>
          </a:bodyPr>
          <a:lstStyle/>
          <a:p>
            <a:pPr eaLnBrk="1" fontAlgn="auto" hangingPunct="1">
              <a:spcAft>
                <a:spcPts val="0"/>
              </a:spcAft>
              <a:defRPr/>
            </a:pPr>
            <a:r>
              <a:rPr lang="en-US" sz="4400" dirty="0" smtClean="0"/>
              <a:t>Coastal Elements</a:t>
            </a:r>
          </a:p>
        </p:txBody>
      </p:sp>
    </p:spTree>
    <p:extLst>
      <p:ext uri="{BB962C8B-B14F-4D97-AF65-F5344CB8AC3E}">
        <p14:creationId xmlns:p14="http://schemas.microsoft.com/office/powerpoint/2010/main" val="912774428"/>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2210" name="Rectangle 2"/>
          <p:cNvSpPr>
            <a:spLocks noGrp="1" noChangeArrowheads="1"/>
          </p:cNvSpPr>
          <p:nvPr>
            <p:ph type="body" idx="1"/>
          </p:nvPr>
        </p:nvSpPr>
        <p:spPr>
          <a:xfrm>
            <a:off x="1181100" y="1447800"/>
            <a:ext cx="7543800" cy="4876800"/>
          </a:xfrm>
        </p:spPr>
        <p:txBody>
          <a:bodyPr/>
          <a:lstStyle/>
          <a:p>
            <a:pPr marL="533400" indent="-533400">
              <a:lnSpc>
                <a:spcPct val="80000"/>
              </a:lnSpc>
              <a:buNone/>
            </a:pPr>
            <a:r>
              <a:rPr lang="en-US" altLang="en-US" sz="2400" b="1" i="1" u="sng" dirty="0"/>
              <a:t>strata</a:t>
            </a:r>
            <a:r>
              <a:rPr lang="en-US" altLang="en-US" sz="2400" i="1" dirty="0"/>
              <a:t>: </a:t>
            </a:r>
            <a:r>
              <a:rPr lang="en-US" altLang="en-US" sz="2400" dirty="0"/>
              <a:t>layers of (usually sedimentary) rock</a:t>
            </a:r>
          </a:p>
          <a:p>
            <a:pPr marL="533400" indent="-533400">
              <a:lnSpc>
                <a:spcPct val="80000"/>
              </a:lnSpc>
              <a:buNone/>
            </a:pPr>
            <a:endParaRPr lang="en-US" altLang="en-US" sz="1400" i="1" dirty="0"/>
          </a:p>
          <a:p>
            <a:pPr marL="533400" indent="-533400">
              <a:lnSpc>
                <a:spcPct val="80000"/>
              </a:lnSpc>
              <a:buNone/>
            </a:pPr>
            <a:r>
              <a:rPr lang="en-US" altLang="en-US" sz="2400" b="1" i="1" u="sng" dirty="0"/>
              <a:t>stratigraphy</a:t>
            </a:r>
            <a:r>
              <a:rPr lang="en-US" altLang="en-US" sz="2400" i="1" dirty="0"/>
              <a:t>:</a:t>
            </a:r>
            <a:r>
              <a:rPr lang="en-US" altLang="en-US" sz="2400" dirty="0"/>
              <a:t> </a:t>
            </a:r>
            <a:endParaRPr lang="en-US" altLang="en-US" dirty="0"/>
          </a:p>
          <a:p>
            <a:pPr marL="914400" lvl="1" indent="-457200">
              <a:lnSpc>
                <a:spcPct val="80000"/>
              </a:lnSpc>
              <a:buFontTx/>
              <a:buAutoNum type="arabicPeriod"/>
            </a:pPr>
            <a:r>
              <a:rPr lang="en-US" altLang="en-US" dirty="0"/>
              <a:t>the description, study, and/or application of the composition of layered (usually sedimentary) rocks </a:t>
            </a:r>
          </a:p>
          <a:p>
            <a:pPr marL="914400" lvl="1" indent="-457200">
              <a:lnSpc>
                <a:spcPct val="80000"/>
              </a:lnSpc>
              <a:buFontTx/>
              <a:buAutoNum type="arabicPeriod"/>
            </a:pPr>
            <a:r>
              <a:rPr lang="en-US" altLang="en-US" dirty="0"/>
              <a:t>a </a:t>
            </a:r>
            <a:r>
              <a:rPr lang="en-US" altLang="en-US" i="1" dirty="0"/>
              <a:t>succession</a:t>
            </a:r>
            <a:r>
              <a:rPr lang="en-US" altLang="en-US" dirty="0"/>
              <a:t> of layered rocks; </a:t>
            </a:r>
            <a:r>
              <a:rPr lang="en-US" altLang="en-US" i="1" dirty="0"/>
              <a:t>e.g</a:t>
            </a:r>
            <a:r>
              <a:rPr lang="en-US" altLang="en-US" dirty="0"/>
              <a:t>., the stratigraphy of South Carolina</a:t>
            </a:r>
          </a:p>
          <a:p>
            <a:pPr marL="914400" lvl="1" indent="-457200">
              <a:lnSpc>
                <a:spcPct val="80000"/>
              </a:lnSpc>
              <a:buFontTx/>
              <a:buAutoNum type="arabicPeriod"/>
            </a:pPr>
            <a:endParaRPr lang="en-US" altLang="en-US" sz="1200" b="1" i="1" u="sng" dirty="0"/>
          </a:p>
          <a:p>
            <a:pPr marL="533400" indent="-533400">
              <a:lnSpc>
                <a:spcPct val="80000"/>
              </a:lnSpc>
              <a:buNone/>
            </a:pPr>
            <a:r>
              <a:rPr lang="en-US" altLang="en-US" sz="2400" b="1" i="1" u="sng" dirty="0"/>
              <a:t>basin</a:t>
            </a:r>
            <a:r>
              <a:rPr lang="en-US" altLang="en-US" sz="2400" i="1" dirty="0"/>
              <a:t>: </a:t>
            </a:r>
          </a:p>
          <a:p>
            <a:pPr marL="914400" lvl="1" indent="-457200">
              <a:lnSpc>
                <a:spcPct val="80000"/>
              </a:lnSpc>
              <a:buFontTx/>
              <a:buAutoNum type="arabicPeriod"/>
            </a:pPr>
            <a:r>
              <a:rPr lang="en-US" altLang="en-US" dirty="0"/>
              <a:t>a region of potential sediment </a:t>
            </a:r>
            <a:r>
              <a:rPr lang="en-US" altLang="en-US" i="1" dirty="0"/>
              <a:t>accumulation </a:t>
            </a:r>
            <a:r>
              <a:rPr lang="en-US" altLang="en-US" dirty="0"/>
              <a:t>generally caused by </a:t>
            </a:r>
            <a:r>
              <a:rPr lang="en-US" altLang="en-US" i="1" dirty="0"/>
              <a:t>subsidence</a:t>
            </a:r>
          </a:p>
          <a:p>
            <a:pPr marL="914400" lvl="1" indent="-457200">
              <a:lnSpc>
                <a:spcPct val="80000"/>
              </a:lnSpc>
              <a:buFontTx/>
              <a:buAutoNum type="arabicPeriod"/>
            </a:pPr>
            <a:r>
              <a:rPr lang="en-US" altLang="en-US" dirty="0"/>
              <a:t>the largest possible body of related and once-contiguous* strata; </a:t>
            </a:r>
            <a:r>
              <a:rPr lang="en-US" altLang="en-US" i="1" dirty="0"/>
              <a:t>e.g.</a:t>
            </a:r>
            <a:r>
              <a:rPr lang="en-US" altLang="en-US" dirty="0"/>
              <a:t>, the Appalachian basin</a:t>
            </a:r>
          </a:p>
        </p:txBody>
      </p:sp>
      <p:sp>
        <p:nvSpPr>
          <p:cNvPr id="2142211" name="Text Box 3"/>
          <p:cNvSpPr txBox="1">
            <a:spLocks noChangeArrowheads="1"/>
          </p:cNvSpPr>
          <p:nvPr/>
        </p:nvSpPr>
        <p:spPr bwMode="auto">
          <a:xfrm>
            <a:off x="1066800" y="6248401"/>
            <a:ext cx="2590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600" b="0" dirty="0">
                <a:solidFill>
                  <a:schemeClr val="tx2"/>
                </a:solidFill>
                <a:latin typeface="Arial" panose="020B0604020202020204" pitchFamily="34" charset="0"/>
              </a:rPr>
              <a:t>* some exceptions apply</a:t>
            </a:r>
          </a:p>
        </p:txBody>
      </p:sp>
      <p:sp>
        <p:nvSpPr>
          <p:cNvPr id="7" name="Rectangle 2"/>
          <p:cNvSpPr>
            <a:spLocks noGrp="1" noChangeArrowheads="1"/>
          </p:cNvSpPr>
          <p:nvPr>
            <p:ph type="title"/>
          </p:nvPr>
        </p:nvSpPr>
        <p:spPr>
          <a:xfrm>
            <a:off x="304800" y="76200"/>
            <a:ext cx="7772400" cy="914400"/>
          </a:xfrm>
        </p:spPr>
        <p:txBody>
          <a:bodyPr/>
          <a:lstStyle/>
          <a:p>
            <a:r>
              <a:rPr lang="en-US" altLang="en-US" dirty="0"/>
              <a:t>Definitions</a:t>
            </a:r>
          </a:p>
        </p:txBody>
      </p:sp>
    </p:spTree>
    <p:extLst>
      <p:ext uri="{BB962C8B-B14F-4D97-AF65-F5344CB8AC3E}">
        <p14:creationId xmlns:p14="http://schemas.microsoft.com/office/powerpoint/2010/main" val="105057359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4258" name="Rectangle 2"/>
          <p:cNvSpPr>
            <a:spLocks noGrp="1" noChangeArrowheads="1"/>
          </p:cNvSpPr>
          <p:nvPr>
            <p:ph type="title"/>
          </p:nvPr>
        </p:nvSpPr>
        <p:spPr>
          <a:xfrm>
            <a:off x="304800" y="17465"/>
            <a:ext cx="7772400" cy="914400"/>
          </a:xfrm>
        </p:spPr>
        <p:txBody>
          <a:bodyPr/>
          <a:lstStyle/>
          <a:p>
            <a:r>
              <a:rPr lang="en-US" altLang="en-US" dirty="0"/>
              <a:t>Sedimentary Facies</a:t>
            </a:r>
          </a:p>
        </p:txBody>
      </p:sp>
      <p:pic>
        <p:nvPicPr>
          <p:cNvPr id="2144259" name="Picture 3" descr="BoumaClas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1219201"/>
            <a:ext cx="6580187" cy="51609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29260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5283" name="Rectangle 3"/>
          <p:cNvSpPr>
            <a:spLocks noGrp="1" noChangeArrowheads="1"/>
          </p:cNvSpPr>
          <p:nvPr>
            <p:ph type="body" idx="1"/>
          </p:nvPr>
        </p:nvSpPr>
        <p:spPr>
          <a:xfrm>
            <a:off x="609600" y="1524000"/>
            <a:ext cx="8534400" cy="1524000"/>
          </a:xfrm>
          <a:noFill/>
          <a:ln/>
        </p:spPr>
        <p:txBody>
          <a:bodyPr>
            <a:normAutofit fontScale="92500"/>
          </a:bodyPr>
          <a:lstStyle/>
          <a:p>
            <a:pPr marL="533400" indent="-533400">
              <a:lnSpc>
                <a:spcPct val="90000"/>
              </a:lnSpc>
            </a:pPr>
            <a:r>
              <a:rPr lang="en-US" altLang="en-US" sz="2400" b="1" i="1" u="sng" dirty="0"/>
              <a:t>facies</a:t>
            </a:r>
            <a:r>
              <a:rPr lang="en-US" altLang="en-US" sz="2400" i="1" dirty="0"/>
              <a:t>: </a:t>
            </a:r>
            <a:r>
              <a:rPr lang="en-US" altLang="en-US" sz="2400" dirty="0"/>
              <a:t>the total textural, compositional and structural characteristics of a sedimentary deposit resulting from accumulation and modification in a particular environment.</a:t>
            </a:r>
          </a:p>
          <a:p>
            <a:pPr marL="914400" lvl="1" indent="-457200">
              <a:lnSpc>
                <a:spcPct val="90000"/>
              </a:lnSpc>
              <a:buNone/>
            </a:pPr>
            <a:r>
              <a:rPr lang="en-US" altLang="en-US" sz="2000" dirty="0"/>
              <a:t> </a:t>
            </a:r>
          </a:p>
          <a:p>
            <a:pPr marL="533400" indent="-533400">
              <a:lnSpc>
                <a:spcPct val="90000"/>
              </a:lnSpc>
              <a:buNone/>
            </a:pPr>
            <a:endParaRPr lang="en-US" altLang="en-US" sz="2400" i="1" dirty="0"/>
          </a:p>
        </p:txBody>
      </p:sp>
      <p:sp>
        <p:nvSpPr>
          <p:cNvPr id="6" name="Rectangle 2"/>
          <p:cNvSpPr>
            <a:spLocks noGrp="1" noChangeArrowheads="1"/>
          </p:cNvSpPr>
          <p:nvPr>
            <p:ph type="title"/>
          </p:nvPr>
        </p:nvSpPr>
        <p:spPr>
          <a:xfrm>
            <a:off x="304800" y="17465"/>
            <a:ext cx="7772400" cy="914400"/>
          </a:xfrm>
        </p:spPr>
        <p:txBody>
          <a:bodyPr/>
          <a:lstStyle/>
          <a:p>
            <a:r>
              <a:rPr lang="en-US" altLang="en-US" dirty="0"/>
              <a:t>Sedimentary Facies</a:t>
            </a:r>
          </a:p>
        </p:txBody>
      </p:sp>
    </p:spTree>
    <p:extLst>
      <p:ext uri="{BB962C8B-B14F-4D97-AF65-F5344CB8AC3E}">
        <p14:creationId xmlns:p14="http://schemas.microsoft.com/office/powerpoint/2010/main" val="230011423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6306" name="AutoShape 2"/>
          <p:cNvSpPr>
            <a:spLocks noChangeArrowheads="1"/>
          </p:cNvSpPr>
          <p:nvPr/>
        </p:nvSpPr>
        <p:spPr bwMode="auto">
          <a:xfrm rot="10800000" flipH="1">
            <a:off x="2971800" y="1828800"/>
            <a:ext cx="990600" cy="4114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chemeClr val="tx2"/>
              </a:solidFill>
            </a:endParaRPr>
          </a:p>
        </p:txBody>
      </p:sp>
      <p:sp>
        <p:nvSpPr>
          <p:cNvPr id="2146307" name="Text Box 3"/>
          <p:cNvSpPr txBox="1">
            <a:spLocks noChangeArrowheads="1"/>
          </p:cNvSpPr>
          <p:nvPr/>
        </p:nvSpPr>
        <p:spPr bwMode="auto">
          <a:xfrm>
            <a:off x="4191000" y="4226004"/>
            <a:ext cx="50292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SzPct val="80000"/>
              <a:buFontTx/>
              <a:buChar char="•"/>
            </a:pPr>
            <a:r>
              <a:rPr lang="en-US" altLang="en-US" sz="1800" b="0" dirty="0">
                <a:solidFill>
                  <a:schemeClr val="tx2"/>
                </a:solidFill>
                <a:latin typeface="Arial" panose="020B0604020202020204" pitchFamily="34" charset="0"/>
              </a:rPr>
              <a:t> grain size, sorting, rounding</a:t>
            </a:r>
          </a:p>
          <a:p>
            <a:pPr eaLnBrk="0" hangingPunct="0">
              <a:spcBef>
                <a:spcPct val="50000"/>
              </a:spcBef>
              <a:buSzPct val="80000"/>
              <a:buFontTx/>
              <a:buChar char="•"/>
            </a:pPr>
            <a:r>
              <a:rPr lang="en-US" altLang="en-US" sz="1800" b="0" dirty="0">
                <a:solidFill>
                  <a:schemeClr val="tx2"/>
                </a:solidFill>
                <a:latin typeface="Arial" panose="020B0604020202020204" pitchFamily="34" charset="0"/>
              </a:rPr>
              <a:t> lithology</a:t>
            </a:r>
          </a:p>
          <a:p>
            <a:pPr eaLnBrk="0" hangingPunct="0">
              <a:spcBef>
                <a:spcPct val="50000"/>
              </a:spcBef>
              <a:buSzPct val="80000"/>
              <a:buFontTx/>
              <a:buChar char="•"/>
            </a:pPr>
            <a:r>
              <a:rPr lang="en-US" altLang="en-US" sz="1800" b="0" dirty="0">
                <a:solidFill>
                  <a:schemeClr val="tx2"/>
                </a:solidFill>
                <a:latin typeface="Arial" panose="020B0604020202020204" pitchFamily="34" charset="0"/>
              </a:rPr>
              <a:t> sedimentary structures</a:t>
            </a:r>
          </a:p>
          <a:p>
            <a:pPr eaLnBrk="0" hangingPunct="0">
              <a:spcBef>
                <a:spcPct val="50000"/>
              </a:spcBef>
              <a:buSzPct val="80000"/>
              <a:buFontTx/>
              <a:buChar char="•"/>
            </a:pPr>
            <a:r>
              <a:rPr lang="en-US" altLang="en-US" sz="1800" b="0" dirty="0">
                <a:solidFill>
                  <a:schemeClr val="tx2"/>
                </a:solidFill>
                <a:latin typeface="Arial" panose="020B0604020202020204" pitchFamily="34" charset="0"/>
              </a:rPr>
              <a:t> bedding type</a:t>
            </a:r>
          </a:p>
        </p:txBody>
      </p:sp>
      <p:sp>
        <p:nvSpPr>
          <p:cNvPr id="2146309" name="Rectangle 5"/>
          <p:cNvSpPr>
            <a:spLocks noGrp="1" noChangeArrowheads="1"/>
          </p:cNvSpPr>
          <p:nvPr>
            <p:ph type="body" idx="1"/>
          </p:nvPr>
        </p:nvSpPr>
        <p:spPr>
          <a:xfrm>
            <a:off x="685800" y="1447800"/>
            <a:ext cx="8534400" cy="1524000"/>
          </a:xfrm>
          <a:noFill/>
          <a:ln/>
        </p:spPr>
        <p:txBody>
          <a:bodyPr>
            <a:normAutofit fontScale="92500"/>
          </a:bodyPr>
          <a:lstStyle/>
          <a:p>
            <a:pPr marL="533400" indent="-533400">
              <a:lnSpc>
                <a:spcPct val="90000"/>
              </a:lnSpc>
            </a:pPr>
            <a:r>
              <a:rPr lang="en-US" altLang="en-US" sz="2400" i="1" u="sng" dirty="0"/>
              <a:t>facies</a:t>
            </a:r>
            <a:r>
              <a:rPr lang="en-US" altLang="en-US" sz="2400" i="1" dirty="0"/>
              <a:t>: </a:t>
            </a:r>
            <a:r>
              <a:rPr lang="en-US" altLang="en-US" sz="2400" dirty="0"/>
              <a:t>the total textural, compositional and structural characteristics of a sedimentary deposit resulting from accumulation and modification in a particular environment.</a:t>
            </a:r>
          </a:p>
          <a:p>
            <a:pPr marL="914400" lvl="1" indent="-457200">
              <a:lnSpc>
                <a:spcPct val="90000"/>
              </a:lnSpc>
              <a:buNone/>
            </a:pPr>
            <a:r>
              <a:rPr lang="en-US" altLang="en-US" sz="2000" dirty="0"/>
              <a:t> </a:t>
            </a:r>
          </a:p>
          <a:p>
            <a:pPr marL="533400" indent="-533400">
              <a:lnSpc>
                <a:spcPct val="90000"/>
              </a:lnSpc>
              <a:buNone/>
            </a:pPr>
            <a:endParaRPr lang="en-US" altLang="en-US" sz="2400" i="1" dirty="0"/>
          </a:p>
        </p:txBody>
      </p:sp>
      <p:sp>
        <p:nvSpPr>
          <p:cNvPr id="8" name="Rectangle 2"/>
          <p:cNvSpPr>
            <a:spLocks noGrp="1" noChangeArrowheads="1"/>
          </p:cNvSpPr>
          <p:nvPr>
            <p:ph type="title"/>
          </p:nvPr>
        </p:nvSpPr>
        <p:spPr>
          <a:xfrm>
            <a:off x="304800" y="17465"/>
            <a:ext cx="7772400" cy="914400"/>
          </a:xfrm>
        </p:spPr>
        <p:txBody>
          <a:bodyPr/>
          <a:lstStyle/>
          <a:p>
            <a:r>
              <a:rPr lang="en-US" altLang="en-US" dirty="0"/>
              <a:t>Sedimentary Facies</a:t>
            </a:r>
          </a:p>
        </p:txBody>
      </p:sp>
    </p:spTree>
    <p:extLst>
      <p:ext uri="{BB962C8B-B14F-4D97-AF65-F5344CB8AC3E}">
        <p14:creationId xmlns:p14="http://schemas.microsoft.com/office/powerpoint/2010/main" val="160754798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7330" name="Rectangle 2"/>
          <p:cNvSpPr>
            <a:spLocks noGrp="1" noChangeArrowheads="1"/>
          </p:cNvSpPr>
          <p:nvPr>
            <p:ph type="body" idx="1"/>
          </p:nvPr>
        </p:nvSpPr>
        <p:spPr>
          <a:xfrm>
            <a:off x="990600" y="4648200"/>
            <a:ext cx="8534400" cy="1524000"/>
          </a:xfrm>
          <a:noFill/>
          <a:ln/>
        </p:spPr>
        <p:txBody>
          <a:bodyPr/>
          <a:lstStyle/>
          <a:p>
            <a:pPr marL="533400" indent="-533400">
              <a:buNone/>
            </a:pPr>
            <a:endParaRPr lang="en-US" altLang="en-US" sz="2400"/>
          </a:p>
          <a:p>
            <a:pPr marL="533400" indent="-533400"/>
            <a:endParaRPr lang="en-US" altLang="en-US" sz="2400"/>
          </a:p>
          <a:p>
            <a:pPr marL="914400" lvl="1" indent="-457200">
              <a:buNone/>
            </a:pPr>
            <a:r>
              <a:rPr lang="en-US" altLang="en-US" sz="2000"/>
              <a:t> </a:t>
            </a:r>
          </a:p>
          <a:p>
            <a:pPr marL="533400" indent="-533400">
              <a:buNone/>
            </a:pPr>
            <a:endParaRPr lang="en-US" altLang="en-US" sz="2400" i="1"/>
          </a:p>
        </p:txBody>
      </p:sp>
      <p:sp>
        <p:nvSpPr>
          <p:cNvPr id="2147332" name="Rectangle 4"/>
          <p:cNvSpPr>
            <a:spLocks noChangeArrowheads="1"/>
          </p:cNvSpPr>
          <p:nvPr/>
        </p:nvSpPr>
        <p:spPr bwMode="auto">
          <a:xfrm>
            <a:off x="685800" y="1447800"/>
            <a:ext cx="8534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sz="2400">
                <a:solidFill>
                  <a:schemeClr val="tx1"/>
                </a:solidFill>
                <a:latin typeface="Arial Narrow" panose="020B0606020202030204" pitchFamily="34" charset="0"/>
              </a:defRPr>
            </a:lvl1pPr>
            <a:lvl2pPr marL="914400" indent="-457200">
              <a:defRPr sz="2400">
                <a:solidFill>
                  <a:schemeClr val="tx1"/>
                </a:solidFill>
                <a:latin typeface="Arial Narrow" panose="020B0606020202030204" pitchFamily="34" charset="0"/>
              </a:defRPr>
            </a:lvl2pPr>
            <a:lvl3pPr marL="1295400" indent="-381000">
              <a:defRPr sz="2400">
                <a:solidFill>
                  <a:schemeClr val="tx1"/>
                </a:solidFill>
                <a:latin typeface="Arial Narrow" panose="020B0606020202030204" pitchFamily="34" charset="0"/>
              </a:defRPr>
            </a:lvl3pPr>
            <a:lvl4pPr marL="1714500" indent="-342900">
              <a:defRPr sz="2400">
                <a:solidFill>
                  <a:schemeClr val="tx1"/>
                </a:solidFill>
                <a:latin typeface="Arial Narrow" panose="020B0606020202030204" pitchFamily="34" charset="0"/>
              </a:defRPr>
            </a:lvl4pPr>
            <a:lvl5pPr marL="2171700" indent="-342900">
              <a:defRPr sz="2400">
                <a:solidFill>
                  <a:schemeClr val="tx1"/>
                </a:solidFill>
                <a:latin typeface="Arial Narrow" panose="020B0606020202030204" pitchFamily="34" charset="0"/>
              </a:defRPr>
            </a:lvl5pPr>
            <a:lvl6pPr marL="2628900" indent="-342900" fontAlgn="base">
              <a:spcBef>
                <a:spcPct val="0"/>
              </a:spcBef>
              <a:spcAft>
                <a:spcPct val="0"/>
              </a:spcAft>
              <a:defRPr sz="2400">
                <a:solidFill>
                  <a:schemeClr val="tx1"/>
                </a:solidFill>
                <a:latin typeface="Arial Narrow" panose="020B0606020202030204" pitchFamily="34" charset="0"/>
              </a:defRPr>
            </a:lvl6pPr>
            <a:lvl7pPr marL="3086100" indent="-342900" fontAlgn="base">
              <a:spcBef>
                <a:spcPct val="0"/>
              </a:spcBef>
              <a:spcAft>
                <a:spcPct val="0"/>
              </a:spcAft>
              <a:defRPr sz="2400">
                <a:solidFill>
                  <a:schemeClr val="tx1"/>
                </a:solidFill>
                <a:latin typeface="Arial Narrow" panose="020B0606020202030204" pitchFamily="34" charset="0"/>
              </a:defRPr>
            </a:lvl7pPr>
            <a:lvl8pPr marL="3543300" indent="-342900" fontAlgn="base">
              <a:spcBef>
                <a:spcPct val="0"/>
              </a:spcBef>
              <a:spcAft>
                <a:spcPct val="0"/>
              </a:spcAft>
              <a:defRPr sz="2400">
                <a:solidFill>
                  <a:schemeClr val="tx1"/>
                </a:solidFill>
                <a:latin typeface="Arial Narrow" panose="020B0606020202030204" pitchFamily="34" charset="0"/>
              </a:defRPr>
            </a:lvl8pPr>
            <a:lvl9pPr marL="4000500" indent="-342900" fontAlgn="base">
              <a:spcBef>
                <a:spcPct val="0"/>
              </a:spcBef>
              <a:spcAft>
                <a:spcPct val="0"/>
              </a:spcAft>
              <a:defRPr sz="2400">
                <a:solidFill>
                  <a:schemeClr val="tx1"/>
                </a:solidFill>
                <a:latin typeface="Arial Narrow" panose="020B0606020202030204" pitchFamily="34" charset="0"/>
              </a:defRPr>
            </a:lvl9pPr>
          </a:lstStyle>
          <a:p>
            <a:pPr>
              <a:lnSpc>
                <a:spcPct val="90000"/>
              </a:lnSpc>
              <a:spcBef>
                <a:spcPct val="20000"/>
              </a:spcBef>
              <a:buClr>
                <a:schemeClr val="accent1"/>
              </a:buClr>
              <a:buSzPct val="80000"/>
              <a:buFont typeface="Wingdings" panose="05000000000000000000" pitchFamily="2" charset="2"/>
              <a:buChar char="Ü"/>
            </a:pPr>
            <a:r>
              <a:rPr lang="en-US" altLang="en-US" b="0" i="1" u="sng" dirty="0">
                <a:solidFill>
                  <a:schemeClr val="tx2"/>
                </a:solidFill>
                <a:latin typeface="+mn-lt"/>
              </a:rPr>
              <a:t>facies</a:t>
            </a:r>
            <a:r>
              <a:rPr lang="en-US" altLang="en-US" b="0" i="1" dirty="0">
                <a:solidFill>
                  <a:schemeClr val="tx2"/>
                </a:solidFill>
                <a:latin typeface="+mn-lt"/>
              </a:rPr>
              <a:t>: </a:t>
            </a:r>
            <a:r>
              <a:rPr lang="en-US" altLang="en-US" b="0" dirty="0">
                <a:solidFill>
                  <a:schemeClr val="tx2"/>
                </a:solidFill>
                <a:latin typeface="+mn-lt"/>
              </a:rPr>
              <a:t>the total textural, compositional and structural characteristics of a sedimentary deposit resulting from accumulation and modification in a particular environment.</a:t>
            </a:r>
          </a:p>
          <a:p>
            <a:pPr>
              <a:lnSpc>
                <a:spcPct val="90000"/>
              </a:lnSpc>
              <a:spcBef>
                <a:spcPct val="20000"/>
              </a:spcBef>
              <a:buClr>
                <a:schemeClr val="accent1"/>
              </a:buClr>
              <a:buSzPct val="80000"/>
              <a:buFont typeface="Wingdings" panose="05000000000000000000" pitchFamily="2" charset="2"/>
              <a:buChar char="Ü"/>
            </a:pPr>
            <a:endParaRPr lang="en-US" altLang="en-US" b="0" dirty="0">
              <a:solidFill>
                <a:schemeClr val="tx2"/>
              </a:solidFill>
              <a:latin typeface="+mn-lt"/>
            </a:endParaRPr>
          </a:p>
          <a:p>
            <a:pPr>
              <a:lnSpc>
                <a:spcPct val="90000"/>
              </a:lnSpc>
              <a:spcBef>
                <a:spcPct val="20000"/>
              </a:spcBef>
              <a:buClr>
                <a:schemeClr val="accent1"/>
              </a:buClr>
              <a:buSzPct val="80000"/>
              <a:buFont typeface="Wingdings" panose="05000000000000000000" pitchFamily="2" charset="2"/>
              <a:buChar char="Ü"/>
            </a:pPr>
            <a:r>
              <a:rPr lang="en-US" altLang="en-US" sz="2000" b="0" dirty="0">
                <a:solidFill>
                  <a:schemeClr val="tx2"/>
                </a:solidFill>
                <a:latin typeface="+mn-lt"/>
              </a:rPr>
              <a:t>EX: </a:t>
            </a:r>
            <a:r>
              <a:rPr lang="en-US" altLang="en-US" sz="2000" b="0" i="1" dirty="0">
                <a:solidFill>
                  <a:schemeClr val="tx2"/>
                </a:solidFill>
                <a:latin typeface="+mn-lt"/>
              </a:rPr>
              <a:t>well-sorted, moderately rounded, trough cross-stratified, horizontally burrowed &amp; normally graded </a:t>
            </a:r>
            <a:r>
              <a:rPr lang="en-US" altLang="en-US" sz="2000" b="0" i="1" dirty="0" err="1">
                <a:solidFill>
                  <a:schemeClr val="tx2"/>
                </a:solidFill>
                <a:latin typeface="+mn-lt"/>
              </a:rPr>
              <a:t>arkosic</a:t>
            </a:r>
            <a:r>
              <a:rPr lang="en-US" altLang="en-US" sz="2000" b="0" i="1" dirty="0">
                <a:solidFill>
                  <a:schemeClr val="tx2"/>
                </a:solidFill>
                <a:latin typeface="+mn-lt"/>
              </a:rPr>
              <a:t> coarse sandstone</a:t>
            </a:r>
            <a:endParaRPr lang="en-US" altLang="en-US" b="0" dirty="0">
              <a:solidFill>
                <a:schemeClr val="tx2"/>
              </a:solidFill>
              <a:latin typeface="+mn-lt"/>
            </a:endParaRPr>
          </a:p>
          <a:p>
            <a:pPr lvl="1">
              <a:lnSpc>
                <a:spcPct val="90000"/>
              </a:lnSpc>
              <a:spcBef>
                <a:spcPct val="20000"/>
              </a:spcBef>
              <a:buSzPct val="130000"/>
            </a:pPr>
            <a:r>
              <a:rPr lang="en-US" altLang="en-US" sz="2000" b="0" dirty="0">
                <a:solidFill>
                  <a:schemeClr val="tx2"/>
                </a:solidFill>
                <a:latin typeface="+mn-lt"/>
              </a:rPr>
              <a:t> </a:t>
            </a:r>
          </a:p>
          <a:p>
            <a:pPr>
              <a:lnSpc>
                <a:spcPct val="90000"/>
              </a:lnSpc>
              <a:spcBef>
                <a:spcPct val="20000"/>
              </a:spcBef>
              <a:buClr>
                <a:schemeClr val="accent1"/>
              </a:buClr>
              <a:buSzPct val="80000"/>
              <a:buFont typeface="Wingdings" panose="05000000000000000000" pitchFamily="2" charset="2"/>
              <a:buNone/>
            </a:pPr>
            <a:endParaRPr lang="en-US" altLang="en-US" b="0" i="1" dirty="0">
              <a:solidFill>
                <a:schemeClr val="tx2"/>
              </a:solidFill>
              <a:latin typeface="+mn-lt"/>
            </a:endParaRPr>
          </a:p>
        </p:txBody>
      </p:sp>
      <p:sp>
        <p:nvSpPr>
          <p:cNvPr id="7" name="Rectangle 2"/>
          <p:cNvSpPr>
            <a:spLocks noGrp="1" noChangeArrowheads="1"/>
          </p:cNvSpPr>
          <p:nvPr>
            <p:ph type="title"/>
          </p:nvPr>
        </p:nvSpPr>
        <p:spPr>
          <a:xfrm>
            <a:off x="304800" y="17465"/>
            <a:ext cx="7772400" cy="914400"/>
          </a:xfrm>
        </p:spPr>
        <p:txBody>
          <a:bodyPr/>
          <a:lstStyle/>
          <a:p>
            <a:r>
              <a:rPr lang="en-US" altLang="en-US" dirty="0"/>
              <a:t>Sedimentary Facies</a:t>
            </a:r>
          </a:p>
        </p:txBody>
      </p:sp>
    </p:spTree>
    <p:extLst>
      <p:ext uri="{BB962C8B-B14F-4D97-AF65-F5344CB8AC3E}">
        <p14:creationId xmlns:p14="http://schemas.microsoft.com/office/powerpoint/2010/main" val="150255737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8354" name="Rectangle 2"/>
          <p:cNvSpPr>
            <a:spLocks noGrp="1" noChangeArrowheads="1"/>
          </p:cNvSpPr>
          <p:nvPr>
            <p:ph type="title"/>
          </p:nvPr>
        </p:nvSpPr>
        <p:spPr>
          <a:xfrm>
            <a:off x="304800" y="0"/>
            <a:ext cx="7772400" cy="1143000"/>
          </a:xfrm>
        </p:spPr>
        <p:txBody>
          <a:bodyPr/>
          <a:lstStyle/>
          <a:p>
            <a:r>
              <a:rPr lang="en-US" altLang="en-US" dirty="0" err="1"/>
              <a:t>Lithofacies</a:t>
            </a:r>
            <a:r>
              <a:rPr lang="en-US" altLang="en-US" dirty="0"/>
              <a:t> &amp; </a:t>
            </a:r>
            <a:r>
              <a:rPr lang="en-US" altLang="en-US" dirty="0" err="1"/>
              <a:t>Lithofacies</a:t>
            </a:r>
            <a:r>
              <a:rPr lang="en-US" altLang="en-US" dirty="0"/>
              <a:t> Codes</a:t>
            </a:r>
          </a:p>
        </p:txBody>
      </p:sp>
      <p:sp>
        <p:nvSpPr>
          <p:cNvPr id="2148355" name="Rectangle 3"/>
          <p:cNvSpPr>
            <a:spLocks noGrp="1" noChangeArrowheads="1"/>
          </p:cNvSpPr>
          <p:nvPr>
            <p:ph type="body" idx="1"/>
          </p:nvPr>
        </p:nvSpPr>
        <p:spPr>
          <a:xfrm>
            <a:off x="685800" y="1752600"/>
            <a:ext cx="8534400" cy="3962400"/>
          </a:xfrm>
          <a:noFill/>
          <a:ln/>
        </p:spPr>
        <p:txBody>
          <a:bodyPr>
            <a:normAutofit lnSpcReduction="10000"/>
          </a:bodyPr>
          <a:lstStyle/>
          <a:p>
            <a:pPr marL="533400" indent="-533400"/>
            <a:r>
              <a:rPr lang="en-US" altLang="en-US" sz="2400" dirty="0"/>
              <a:t>Sedimentary facies often get reduced to </a:t>
            </a:r>
            <a:r>
              <a:rPr lang="en-US" altLang="en-US" sz="2400" i="1" dirty="0" err="1"/>
              <a:t>lithofacies</a:t>
            </a:r>
            <a:r>
              <a:rPr lang="en-US" altLang="en-US" sz="2400" i="1" dirty="0"/>
              <a:t> </a:t>
            </a:r>
            <a:r>
              <a:rPr lang="en-US" altLang="en-US" sz="2400" dirty="0"/>
              <a:t>which detail grain-size, composition, and dominant sedimentary structures only</a:t>
            </a:r>
          </a:p>
          <a:p>
            <a:pPr marL="533400" indent="-533400"/>
            <a:endParaRPr lang="en-US" altLang="en-US" sz="2400" dirty="0"/>
          </a:p>
          <a:p>
            <a:pPr marL="914400" lvl="1" indent="-457200"/>
            <a:r>
              <a:rPr lang="en-US" altLang="en-US" sz="2000" dirty="0"/>
              <a:t>EX: planar cross-stratified gravel, inversely graded massive sandstone</a:t>
            </a:r>
          </a:p>
          <a:p>
            <a:pPr marL="533400" indent="-533400"/>
            <a:endParaRPr lang="en-US" altLang="en-US" sz="2400" dirty="0"/>
          </a:p>
          <a:p>
            <a:pPr marL="533400" indent="-533400"/>
            <a:r>
              <a:rPr lang="en-US" altLang="en-US" sz="2400" dirty="0"/>
              <a:t>This has led to </a:t>
            </a:r>
            <a:r>
              <a:rPr lang="en-US" altLang="en-US" sz="2400" dirty="0" err="1"/>
              <a:t>lithofacies</a:t>
            </a:r>
            <a:r>
              <a:rPr lang="en-US" altLang="en-US" sz="2400" dirty="0"/>
              <a:t> codes (after </a:t>
            </a:r>
            <a:r>
              <a:rPr lang="en-US" altLang="en-US" sz="2400" dirty="0" err="1"/>
              <a:t>Miall</a:t>
            </a:r>
            <a:r>
              <a:rPr lang="en-US" altLang="en-US" sz="2400" dirty="0"/>
              <a:t>, 1978).</a:t>
            </a:r>
          </a:p>
          <a:p>
            <a:pPr marL="533400" indent="-533400"/>
            <a:endParaRPr lang="en-US" altLang="en-US" sz="2400" dirty="0"/>
          </a:p>
          <a:p>
            <a:pPr marL="914400" lvl="1" indent="-457200"/>
            <a:r>
              <a:rPr lang="en-US" altLang="en-US" sz="2000" dirty="0"/>
              <a:t>EX: </a:t>
            </a:r>
            <a:r>
              <a:rPr lang="en-US" altLang="en-US" sz="2000" dirty="0" err="1"/>
              <a:t>Gmm</a:t>
            </a:r>
            <a:r>
              <a:rPr lang="en-US" altLang="en-US" sz="2000" dirty="0"/>
              <a:t>, St, </a:t>
            </a:r>
            <a:r>
              <a:rPr lang="en-US" altLang="en-US" sz="2000" dirty="0" err="1"/>
              <a:t>Fsl</a:t>
            </a:r>
            <a:endParaRPr lang="en-US" altLang="en-US" sz="2000" dirty="0"/>
          </a:p>
          <a:p>
            <a:pPr marL="533400" indent="-533400"/>
            <a:endParaRPr lang="en-US" altLang="en-US" sz="2400" dirty="0"/>
          </a:p>
          <a:p>
            <a:pPr marL="533400" indent="-533400"/>
            <a:endParaRPr lang="en-US" altLang="en-US" sz="2400" dirty="0"/>
          </a:p>
        </p:txBody>
      </p:sp>
    </p:spTree>
    <p:extLst>
      <p:ext uri="{BB962C8B-B14F-4D97-AF65-F5344CB8AC3E}">
        <p14:creationId xmlns:p14="http://schemas.microsoft.com/office/powerpoint/2010/main" val="145883294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49379" name="Rectangle 3"/>
          <p:cNvSpPr>
            <a:spLocks noGrp="1" noChangeArrowheads="1"/>
          </p:cNvSpPr>
          <p:nvPr>
            <p:ph type="body" idx="1"/>
          </p:nvPr>
        </p:nvSpPr>
        <p:spPr>
          <a:xfrm>
            <a:off x="685800" y="1295400"/>
            <a:ext cx="8534400" cy="4953000"/>
          </a:xfrm>
          <a:noFill/>
          <a:ln/>
        </p:spPr>
        <p:txBody>
          <a:bodyPr/>
          <a:lstStyle/>
          <a:p>
            <a:pPr marL="533400" indent="-533400"/>
            <a:r>
              <a:rPr lang="en-US" altLang="en-US" sz="2400" b="1" i="1" u="sng" dirty="0"/>
              <a:t>facies</a:t>
            </a:r>
            <a:r>
              <a:rPr lang="en-US" altLang="en-US" sz="2400" i="1" dirty="0"/>
              <a:t>: </a:t>
            </a:r>
            <a:r>
              <a:rPr lang="en-US" altLang="en-US" sz="2400" dirty="0"/>
              <a:t>the total textural, compositional and structural characteristics of a sedimentary deposit resulting from accumulation and modification in a particular environment.</a:t>
            </a:r>
          </a:p>
          <a:p>
            <a:pPr marL="533400" indent="-533400"/>
            <a:endParaRPr lang="en-US" altLang="en-US" sz="2400" dirty="0"/>
          </a:p>
          <a:p>
            <a:pPr marL="533400" indent="-533400"/>
            <a:r>
              <a:rPr lang="en-US" altLang="en-US" sz="2400" b="1" i="1" u="sng" dirty="0"/>
              <a:t>facies assemblage</a:t>
            </a:r>
            <a:r>
              <a:rPr lang="en-US" altLang="en-US" sz="2400" i="1" dirty="0"/>
              <a:t>: </a:t>
            </a:r>
            <a:r>
              <a:rPr lang="en-US" altLang="en-US" sz="2400" dirty="0"/>
              <a:t>collection of multiple facies resulting from genetically related accumulation and modification.</a:t>
            </a:r>
          </a:p>
          <a:p>
            <a:pPr marL="533400" indent="-533400"/>
            <a:endParaRPr lang="en-US" altLang="en-US" sz="2400" dirty="0"/>
          </a:p>
          <a:p>
            <a:pPr marL="533400" indent="-533400"/>
            <a:r>
              <a:rPr lang="en-US" altLang="en-US" sz="2400" dirty="0"/>
              <a:t>EX: </a:t>
            </a:r>
            <a:r>
              <a:rPr lang="en-US" altLang="en-US" sz="2400" dirty="0" err="1"/>
              <a:t>lenticularly</a:t>
            </a:r>
            <a:r>
              <a:rPr lang="en-US" altLang="en-US" sz="2400" dirty="0"/>
              <a:t> bedded stratified pebble conglomerate with subordinate planar cross-stratified sandstone </a:t>
            </a:r>
          </a:p>
          <a:p>
            <a:pPr marL="533400" indent="-533400"/>
            <a:endParaRPr lang="en-US" altLang="en-US" sz="2400" dirty="0"/>
          </a:p>
          <a:p>
            <a:pPr marL="533400" indent="-533400"/>
            <a:r>
              <a:rPr lang="en-US" altLang="en-US" sz="2400" dirty="0"/>
              <a:t>OR: fluvial channel </a:t>
            </a:r>
            <a:r>
              <a:rPr lang="en-US" altLang="en-US" sz="2400" dirty="0" err="1"/>
              <a:t>lithofacies</a:t>
            </a:r>
            <a:r>
              <a:rPr lang="en-US" altLang="en-US" sz="2400" dirty="0"/>
              <a:t> assemblage</a:t>
            </a:r>
            <a:endParaRPr lang="en-US" altLang="en-US" sz="2400" i="1" dirty="0"/>
          </a:p>
        </p:txBody>
      </p:sp>
      <p:sp>
        <p:nvSpPr>
          <p:cNvPr id="6" name="Rectangle 2"/>
          <p:cNvSpPr>
            <a:spLocks noGrp="1" noChangeArrowheads="1"/>
          </p:cNvSpPr>
          <p:nvPr>
            <p:ph type="title"/>
          </p:nvPr>
        </p:nvSpPr>
        <p:spPr>
          <a:xfrm>
            <a:off x="304800" y="17465"/>
            <a:ext cx="7772400" cy="914400"/>
          </a:xfrm>
        </p:spPr>
        <p:txBody>
          <a:bodyPr/>
          <a:lstStyle/>
          <a:p>
            <a:r>
              <a:rPr lang="en-US" altLang="en-US" dirty="0"/>
              <a:t>Sedimentary Facies</a:t>
            </a:r>
          </a:p>
        </p:txBody>
      </p:sp>
    </p:spTree>
    <p:extLst>
      <p:ext uri="{BB962C8B-B14F-4D97-AF65-F5344CB8AC3E}">
        <p14:creationId xmlns:p14="http://schemas.microsoft.com/office/powerpoint/2010/main" val="50676456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50402" name="Rectangle 2"/>
          <p:cNvSpPr>
            <a:spLocks noGrp="1" noChangeArrowheads="1"/>
          </p:cNvSpPr>
          <p:nvPr>
            <p:ph type="title"/>
          </p:nvPr>
        </p:nvSpPr>
        <p:spPr>
          <a:xfrm>
            <a:off x="228600" y="0"/>
            <a:ext cx="7772400" cy="1143000"/>
          </a:xfrm>
        </p:spPr>
        <p:txBody>
          <a:bodyPr/>
          <a:lstStyle/>
          <a:p>
            <a:r>
              <a:rPr lang="en-US" altLang="en-US" dirty="0"/>
              <a:t>Facies Assemblage</a:t>
            </a:r>
          </a:p>
        </p:txBody>
      </p:sp>
      <p:pic>
        <p:nvPicPr>
          <p:cNvPr id="2150403" name="Picture 3" descr="BoumaClas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1219201"/>
            <a:ext cx="6580187" cy="51609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34118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51426" name="Rectangle 2"/>
          <p:cNvSpPr>
            <a:spLocks noGrp="1" noChangeArrowheads="1"/>
          </p:cNvSpPr>
          <p:nvPr>
            <p:ph type="title"/>
          </p:nvPr>
        </p:nvSpPr>
        <p:spPr>
          <a:xfrm>
            <a:off x="282575" y="76200"/>
            <a:ext cx="9393238" cy="795338"/>
          </a:xfrm>
        </p:spPr>
        <p:txBody>
          <a:bodyPr/>
          <a:lstStyle/>
          <a:p>
            <a:r>
              <a:rPr lang="en-US" altLang="en-US" dirty="0"/>
              <a:t>Depositional Systems</a:t>
            </a:r>
          </a:p>
        </p:txBody>
      </p:sp>
      <p:sp>
        <p:nvSpPr>
          <p:cNvPr id="2151427" name="Rectangle 3"/>
          <p:cNvSpPr>
            <a:spLocks noGrp="1" noChangeArrowheads="1"/>
          </p:cNvSpPr>
          <p:nvPr>
            <p:ph type="body" idx="1"/>
          </p:nvPr>
        </p:nvSpPr>
        <p:spPr>
          <a:xfrm>
            <a:off x="685800" y="1828800"/>
            <a:ext cx="8534400" cy="4267200"/>
          </a:xfrm>
          <a:noFill/>
          <a:ln/>
        </p:spPr>
        <p:txBody>
          <a:bodyPr/>
          <a:lstStyle/>
          <a:p>
            <a:pPr marL="533400" indent="-533400"/>
            <a:r>
              <a:rPr lang="en-US" altLang="en-US" sz="2400" b="1" i="1" u="sng" dirty="0"/>
              <a:t>depositional system</a:t>
            </a:r>
            <a:r>
              <a:rPr lang="en-US" altLang="en-US" sz="2400" i="1" dirty="0"/>
              <a:t>: </a:t>
            </a:r>
            <a:r>
              <a:rPr lang="en-US" altLang="en-US" sz="2400" dirty="0"/>
              <a:t>assemblage of multiple process-related sedimentary facies assemblages, commonly identified by the geography in which deposition occurs.</a:t>
            </a:r>
          </a:p>
          <a:p>
            <a:pPr marL="914400" lvl="1" indent="-457200"/>
            <a:r>
              <a:rPr lang="en-US" altLang="en-US" sz="2000" dirty="0"/>
              <a:t>EX: nearshore depositional system, deep marine depositional system, glacial depositional system, fluvial depositional system</a:t>
            </a:r>
          </a:p>
          <a:p>
            <a:pPr marL="914400" lvl="1" indent="-457200"/>
            <a:endParaRPr lang="en-US" altLang="en-US" sz="2000" dirty="0"/>
          </a:p>
          <a:p>
            <a:pPr marL="533400" indent="-533400"/>
            <a:r>
              <a:rPr lang="en-US" altLang="en-US" sz="2400" i="1" dirty="0"/>
              <a:t>NB</a:t>
            </a:r>
            <a:r>
              <a:rPr lang="en-US" altLang="en-US" sz="2400" dirty="0"/>
              <a:t> depositional systems are:</a:t>
            </a:r>
          </a:p>
          <a:p>
            <a:pPr marL="914400" lvl="1" indent="-457200"/>
            <a:r>
              <a:rPr lang="en-US" altLang="en-US" sz="2000" dirty="0"/>
              <a:t>modern features</a:t>
            </a:r>
          </a:p>
          <a:p>
            <a:pPr marL="914400" lvl="1" indent="-457200"/>
            <a:r>
              <a:rPr lang="en-US" altLang="en-US" sz="2000" dirty="0"/>
              <a:t>used to interpret ancient sedimentary successions</a:t>
            </a:r>
          </a:p>
          <a:p>
            <a:pPr marL="914400" lvl="1" indent="-457200">
              <a:buNone/>
            </a:pPr>
            <a:endParaRPr lang="en-US" altLang="en-US" sz="2000" dirty="0"/>
          </a:p>
        </p:txBody>
      </p:sp>
    </p:spTree>
    <p:extLst>
      <p:ext uri="{BB962C8B-B14F-4D97-AF65-F5344CB8AC3E}">
        <p14:creationId xmlns:p14="http://schemas.microsoft.com/office/powerpoint/2010/main" val="350883675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01250" name="Rectangle 2"/>
          <p:cNvSpPr>
            <a:spLocks noGrp="1" noChangeArrowheads="1"/>
          </p:cNvSpPr>
          <p:nvPr>
            <p:ph type="title"/>
          </p:nvPr>
        </p:nvSpPr>
        <p:spPr>
          <a:xfrm>
            <a:off x="228600" y="-76200"/>
            <a:ext cx="7772400" cy="1143000"/>
          </a:xfrm>
        </p:spPr>
        <p:txBody>
          <a:bodyPr>
            <a:normAutofit/>
          </a:bodyPr>
          <a:lstStyle/>
          <a:p>
            <a:r>
              <a:rPr lang="en-US" altLang="en-US" sz="4000" dirty="0">
                <a:cs typeface="Times New Roman" panose="02020603050405020304" pitchFamily="18" charset="0"/>
              </a:rPr>
              <a:t>Sequence stratigraphic analysis</a:t>
            </a:r>
          </a:p>
        </p:txBody>
      </p:sp>
      <p:sp>
        <p:nvSpPr>
          <p:cNvPr id="2101251" name="Rectangle 3"/>
          <p:cNvSpPr>
            <a:spLocks noGrp="1" noChangeArrowheads="1"/>
          </p:cNvSpPr>
          <p:nvPr>
            <p:ph type="body" idx="1"/>
          </p:nvPr>
        </p:nvSpPr>
        <p:spPr>
          <a:xfrm>
            <a:off x="990600" y="1981200"/>
            <a:ext cx="7772400" cy="4114800"/>
          </a:xfrm>
        </p:spPr>
        <p:txBody>
          <a:bodyPr>
            <a:normAutofit lnSpcReduction="10000"/>
          </a:bodyPr>
          <a:lstStyle/>
          <a:p>
            <a:pPr>
              <a:lnSpc>
                <a:spcPct val="90000"/>
              </a:lnSpc>
            </a:pPr>
            <a:endParaRPr lang="en-US" altLang="en-US" dirty="0">
              <a:cs typeface="Times New Roman" panose="02020603050405020304" pitchFamily="18" charset="0"/>
            </a:endParaRPr>
          </a:p>
          <a:p>
            <a:pPr>
              <a:lnSpc>
                <a:spcPct val="90000"/>
              </a:lnSpc>
            </a:pPr>
            <a:r>
              <a:rPr lang="en-US" altLang="en-US" dirty="0">
                <a:cs typeface="Times New Roman" panose="02020603050405020304" pitchFamily="18" charset="0"/>
              </a:rPr>
              <a:t>Subdivision of section into sequences, parasequences and beds.</a:t>
            </a:r>
          </a:p>
          <a:p>
            <a:pPr>
              <a:lnSpc>
                <a:spcPct val="90000"/>
              </a:lnSpc>
            </a:pPr>
            <a:r>
              <a:rPr lang="en-US" altLang="en-US" dirty="0">
                <a:cs typeface="Times New Roman" panose="02020603050405020304" pitchFamily="18" charset="0"/>
              </a:rPr>
              <a:t>Link conceptual models with mix of components of the individual sequence, </a:t>
            </a:r>
            <a:r>
              <a:rPr lang="en-US" altLang="en-US" dirty="0" err="1">
                <a:cs typeface="Times New Roman" panose="02020603050405020304" pitchFamily="18" charset="0"/>
              </a:rPr>
              <a:t>parasequence</a:t>
            </a:r>
            <a:r>
              <a:rPr lang="en-US" altLang="en-US" dirty="0">
                <a:cs typeface="Times New Roman" panose="02020603050405020304" pitchFamily="18" charset="0"/>
              </a:rPr>
              <a:t> or beds </a:t>
            </a:r>
          </a:p>
          <a:p>
            <a:pPr>
              <a:lnSpc>
                <a:spcPct val="90000"/>
              </a:lnSpc>
            </a:pPr>
            <a:r>
              <a:rPr lang="en-US" altLang="en-US" dirty="0">
                <a:cs typeface="Times New Roman" panose="02020603050405020304" pitchFamily="18" charset="0"/>
              </a:rPr>
              <a:t>Use these to explain the depositional setting in terms of their lithology, grain size, sedimentary structures, contacts character (gradational, abrupt) </a:t>
            </a:r>
            <a:r>
              <a:rPr lang="en-US" altLang="en-US" dirty="0" err="1">
                <a:cs typeface="Times New Roman" panose="02020603050405020304" pitchFamily="18" charset="0"/>
              </a:rPr>
              <a:t>etc</a:t>
            </a:r>
            <a:endParaRPr lang="en-US" altLang="en-US" dirty="0">
              <a:cs typeface="Times New Roman" panose="02020603050405020304" pitchFamily="18" charset="0"/>
            </a:endParaRPr>
          </a:p>
          <a:p>
            <a:pPr>
              <a:lnSpc>
                <a:spcPct val="90000"/>
              </a:lnSpc>
            </a:pPr>
            <a:endParaRPr lang="en-US" altLang="en-US" dirty="0"/>
          </a:p>
        </p:txBody>
      </p:sp>
      <p:sp>
        <p:nvSpPr>
          <p:cNvPr id="2101252" name="Text Box 4"/>
          <p:cNvSpPr txBox="1">
            <a:spLocks noChangeArrowheads="1"/>
          </p:cNvSpPr>
          <p:nvPr/>
        </p:nvSpPr>
        <p:spPr bwMode="auto">
          <a:xfrm>
            <a:off x="1143000" y="1905000"/>
            <a:ext cx="36631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0" dirty="0">
                <a:solidFill>
                  <a:schemeClr val="tx2"/>
                </a:solidFill>
                <a:latin typeface="+mj-lt"/>
                <a:cs typeface="Times New Roman" panose="02020603050405020304" pitchFamily="18" charset="0"/>
              </a:rPr>
              <a:t>This analysis involves</a:t>
            </a:r>
          </a:p>
        </p:txBody>
      </p:sp>
    </p:spTree>
    <p:extLst>
      <p:ext uri="{BB962C8B-B14F-4D97-AF65-F5344CB8AC3E}">
        <p14:creationId xmlns:p14="http://schemas.microsoft.com/office/powerpoint/2010/main" val="2659340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grpSp>
        <p:nvGrpSpPr>
          <p:cNvPr id="2" name="Group 1"/>
          <p:cNvGrpSpPr/>
          <p:nvPr/>
        </p:nvGrpSpPr>
        <p:grpSpPr>
          <a:xfrm>
            <a:off x="285750" y="242962"/>
            <a:ext cx="8220658" cy="5676900"/>
            <a:chOff x="285750" y="242962"/>
            <a:chExt cx="8220658" cy="5676900"/>
          </a:xfrm>
        </p:grpSpPr>
        <p:sp>
          <p:nvSpPr>
            <p:cNvPr id="17" name="Rectangle 2"/>
            <p:cNvSpPr txBox="1">
              <a:spLocks noChangeArrowheads="1"/>
            </p:cNvSpPr>
            <p:nvPr/>
          </p:nvSpPr>
          <p:spPr>
            <a:xfrm>
              <a:off x="285750" y="242962"/>
              <a:ext cx="7772400" cy="990600"/>
            </a:xfrm>
            <a:prstGeom prst="rect">
              <a:avLst/>
            </a:prstGeom>
          </p:spPr>
          <p:txBody>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pPr>
              <a:r>
                <a:rPr kumimoji="0" lang="en-US" altLang="en-US" sz="4000" dirty="0" smtClean="0"/>
                <a:t>Sequence Stratigraphy </a:t>
              </a:r>
              <a:endParaRPr kumimoji="0" lang="en-US" altLang="en-US" sz="4000" dirty="0"/>
            </a:p>
          </p:txBody>
        </p:sp>
        <p:sp>
          <p:nvSpPr>
            <p:cNvPr id="18" name="Rectangle 3"/>
            <p:cNvSpPr txBox="1">
              <a:spLocks noChangeArrowheads="1"/>
            </p:cNvSpPr>
            <p:nvPr/>
          </p:nvSpPr>
          <p:spPr>
            <a:xfrm>
              <a:off x="734008" y="1066800"/>
              <a:ext cx="7772400" cy="3048000"/>
            </a:xfrm>
            <a:prstGeom prst="rect">
              <a:avLst/>
            </a:prstGeom>
          </p:spPr>
          <p:txBody>
            <a:bodyPr>
              <a:normAutofit/>
            </a:bodyPr>
            <a:lstStyle>
              <a:lvl1pPr marL="263525" indent="-263525" algn="l" defTabSz="914400" rtl="0" eaLnBrk="1" latinLnBrk="0" hangingPunct="1">
                <a:lnSpc>
                  <a:spcPct val="100000"/>
                </a:lnSpc>
                <a:spcBef>
                  <a:spcPts val="600"/>
                </a:spcBef>
                <a:buClr>
                  <a:srgbClr val="336699"/>
                </a:buClr>
                <a:buFont typeface="Arial" panose="020B0604020202020204" pitchFamily="34" charset="0"/>
                <a:buChar char="•"/>
                <a:defRPr sz="2800" kern="1200">
                  <a:solidFill>
                    <a:schemeClr val="tx2"/>
                  </a:solidFill>
                  <a:latin typeface="+mn-lt"/>
                  <a:ea typeface="+mn-ea"/>
                  <a:cs typeface="+mn-cs"/>
                </a:defRPr>
              </a:lvl1pPr>
              <a:lvl2pPr marL="534988" indent="-261938" algn="l" defTabSz="914400" rtl="0" eaLnBrk="1" latinLnBrk="0" hangingPunct="1">
                <a:lnSpc>
                  <a:spcPct val="100000"/>
                </a:lnSpc>
                <a:spcBef>
                  <a:spcPts val="600"/>
                </a:spcBef>
                <a:buClr>
                  <a:srgbClr val="336699"/>
                </a:buClr>
                <a:buFont typeface="Arial" pitchFamily="34" charset="0"/>
                <a:buChar char="–"/>
                <a:defRPr sz="2400" kern="1200">
                  <a:solidFill>
                    <a:schemeClr val="tx2"/>
                  </a:solidFill>
                  <a:latin typeface="+mn-lt"/>
                  <a:ea typeface="+mn-ea"/>
                  <a:cs typeface="+mn-cs"/>
                </a:defRPr>
              </a:lvl2pPr>
              <a:lvl3pPr marL="71278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tx2"/>
                  </a:solidFill>
                  <a:latin typeface="+mn-lt"/>
                  <a:ea typeface="+mn-ea"/>
                  <a:cs typeface="+mn-cs"/>
                </a:defRPr>
              </a:lvl3pPr>
              <a:lvl4pPr marL="985838" indent="-177800" algn="l" defTabSz="914400" rtl="0" eaLnBrk="1" latinLnBrk="0" hangingPunct="1">
                <a:lnSpc>
                  <a:spcPct val="100000"/>
                </a:lnSpc>
                <a:spcBef>
                  <a:spcPts val="600"/>
                </a:spcBef>
                <a:buClr>
                  <a:schemeClr val="bg1">
                    <a:lumMod val="50000"/>
                  </a:schemeClr>
                </a:buClr>
                <a:buFont typeface="Arial" pitchFamily="34" charset="0"/>
                <a:buChar char="–"/>
                <a:defRPr sz="1800" kern="1200">
                  <a:solidFill>
                    <a:schemeClr val="tx2"/>
                  </a:solidFill>
                  <a:latin typeface="+mn-lt"/>
                  <a:ea typeface="+mn-ea"/>
                  <a:cs typeface="+mn-cs"/>
                </a:defRPr>
              </a:lvl4pPr>
              <a:lvl5pPr marL="116363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90000"/>
                </a:lnSpc>
                <a:spcAft>
                  <a:spcPts val="0"/>
                </a:spcAft>
                <a:buNone/>
              </a:pPr>
              <a:r>
                <a:rPr kumimoji="0" lang="en-US" altLang="en-US" sz="2400" b="0" dirty="0" smtClean="0"/>
                <a:t>Interpretation involves: </a:t>
              </a:r>
            </a:p>
            <a:p>
              <a:pPr fontAlgn="auto">
                <a:lnSpc>
                  <a:spcPct val="90000"/>
                </a:lnSpc>
                <a:spcAft>
                  <a:spcPts val="0"/>
                </a:spcAft>
              </a:pPr>
              <a:r>
                <a:rPr kumimoji="0" lang="en-US" altLang="en-US" sz="2400" b="0" dirty="0" smtClean="0"/>
                <a:t>Identify subdividing "surfaces" enveloping “discrete sediment body geometries” of sedimentary section.  </a:t>
              </a:r>
            </a:p>
            <a:p>
              <a:pPr fontAlgn="auto">
                <a:lnSpc>
                  <a:spcPct val="90000"/>
                </a:lnSpc>
                <a:spcAft>
                  <a:spcPts val="0"/>
                </a:spcAft>
              </a:pPr>
              <a:r>
                <a:rPr kumimoji="0" lang="en-US" altLang="en-US" sz="2400" b="0" dirty="0" err="1" smtClean="0"/>
                <a:t>Backstrip</a:t>
              </a:r>
              <a:r>
                <a:rPr kumimoji="0" lang="en-US" altLang="en-US" sz="2400" b="0" dirty="0" smtClean="0"/>
                <a:t> geometries from oldest to youngest</a:t>
              </a:r>
            </a:p>
            <a:p>
              <a:pPr fontAlgn="auto">
                <a:lnSpc>
                  <a:spcPct val="90000"/>
                </a:lnSpc>
                <a:spcAft>
                  <a:spcPts val="0"/>
                </a:spcAft>
              </a:pPr>
              <a:r>
                <a:rPr kumimoji="0" lang="en-US" altLang="en-US" sz="2400" b="0" dirty="0" smtClean="0"/>
                <a:t>Reassemble these in order of  formation, using subdividing surfaces, geometry, </a:t>
              </a:r>
              <a:r>
                <a:rPr kumimoji="0" lang="en-US" altLang="en-US" sz="2400" b="0" dirty="0" err="1" smtClean="0"/>
                <a:t>lithofacies</a:t>
              </a:r>
              <a:r>
                <a:rPr kumimoji="0" lang="en-US" altLang="en-US" sz="2400" b="0" dirty="0" smtClean="0"/>
                <a:t> &amp; fauna to interpret the evolving character of depositional setting</a:t>
              </a:r>
            </a:p>
            <a:p>
              <a:pPr fontAlgn="auto">
                <a:lnSpc>
                  <a:spcPct val="90000"/>
                </a:lnSpc>
                <a:spcAft>
                  <a:spcPts val="0"/>
                </a:spcAft>
              </a:pPr>
              <a:r>
                <a:rPr kumimoji="0" lang="en-US" altLang="en-US" sz="2400" b="0" dirty="0" smtClean="0"/>
                <a:t>Remember:-</a:t>
              </a:r>
              <a:endParaRPr kumimoji="0" lang="en-US" altLang="en-US" sz="2400" b="0" dirty="0"/>
            </a:p>
          </p:txBody>
        </p:sp>
        <p:sp>
          <p:nvSpPr>
            <p:cNvPr id="19" name="Text Box 4"/>
            <p:cNvSpPr txBox="1">
              <a:spLocks noChangeArrowheads="1"/>
            </p:cNvSpPr>
            <p:nvPr/>
          </p:nvSpPr>
          <p:spPr bwMode="auto">
            <a:xfrm>
              <a:off x="1115008" y="4257869"/>
              <a:ext cx="70104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chemeClr val="accent1"/>
                </a:buClr>
                <a:buSzPct val="80000"/>
              </a:pPr>
              <a:r>
                <a:rPr lang="en-US" altLang="en-US" sz="2000" b="0" dirty="0" smtClean="0">
                  <a:solidFill>
                    <a:schemeClr val="tx2"/>
                  </a:solidFill>
                  <a:latin typeface="+mn-lt"/>
                </a:rPr>
                <a:t>Each </a:t>
              </a:r>
              <a:r>
                <a:rPr lang="en-US" altLang="en-US" sz="2000" b="0" dirty="0">
                  <a:solidFill>
                    <a:schemeClr val="tx2"/>
                  </a:solidFill>
                  <a:latin typeface="+mn-lt"/>
                </a:rPr>
                <a:t>stratal unit is defined and identified only by physical relationships of the strata, including lateral continuity and geometry of the surfaces bounding the units, vertical stacking patterns, and lateral geometry of the strata within the units." (Van Wagoner et al., </a:t>
              </a:r>
              <a:r>
                <a:rPr lang="en-US" altLang="en-US" sz="2000" b="0" dirty="0" smtClean="0">
                  <a:solidFill>
                    <a:schemeClr val="tx2"/>
                  </a:solidFill>
                  <a:latin typeface="+mn-lt"/>
                </a:rPr>
                <a:t>1990)</a:t>
              </a:r>
              <a:endParaRPr lang="en-US" altLang="en-US" sz="2000" dirty="0">
                <a:effectLst>
                  <a:outerShdw blurRad="38100" dist="38100" dir="2700000" algn="tl">
                    <a:srgbClr val="000000"/>
                  </a:outerShdw>
                </a:effectLst>
                <a:latin typeface="Impact" panose="020B0806030902050204" pitchFamily="34" charset="0"/>
              </a:endParaRPr>
            </a:p>
            <a:p>
              <a:endParaRPr lang="en-US" altLang="en-US" dirty="0">
                <a:latin typeface="Impact" panose="020B0806030902050204" pitchFamily="34" charset="0"/>
              </a:endParaRPr>
            </a:p>
          </p:txBody>
        </p:sp>
      </p:grpSp>
    </p:spTree>
    <p:extLst>
      <p:ext uri="{BB962C8B-B14F-4D97-AF65-F5344CB8AC3E}">
        <p14:creationId xmlns:p14="http://schemas.microsoft.com/office/powerpoint/2010/main" val="25994941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26850" name="Rectangle 2"/>
          <p:cNvSpPr>
            <a:spLocks noGrp="1" noChangeArrowheads="1"/>
          </p:cNvSpPr>
          <p:nvPr>
            <p:ph type="title"/>
          </p:nvPr>
        </p:nvSpPr>
        <p:spPr>
          <a:xfrm>
            <a:off x="204787" y="152400"/>
            <a:ext cx="9296400" cy="609600"/>
          </a:xfrm>
        </p:spPr>
        <p:txBody>
          <a:bodyPr>
            <a:noAutofit/>
          </a:bodyPr>
          <a:lstStyle/>
          <a:p>
            <a:r>
              <a:rPr lang="en-US" altLang="en-US" sz="4000" dirty="0" smtClean="0">
                <a:cs typeface="Times New Roman" panose="02020603050405020304" pitchFamily="18" charset="0"/>
              </a:rPr>
              <a:t>Sequence Stratigraphic Analysis</a:t>
            </a:r>
            <a:endParaRPr lang="en-US" altLang="en-US" sz="4000" dirty="0">
              <a:cs typeface="Times New Roman" panose="02020603050405020304" pitchFamily="18" charset="0"/>
            </a:endParaRPr>
          </a:p>
        </p:txBody>
      </p:sp>
      <p:pic>
        <p:nvPicPr>
          <p:cNvPr id="2126854" name="Picture 6" descr="Well-interpretation-Carbona"/>
          <p:cNvPicPr>
            <a:picLocks noChangeAspect="1" noChangeArrowheads="1"/>
          </p:cNvPicPr>
          <p:nvPr/>
        </p:nvPicPr>
        <p:blipFill rotWithShape="1">
          <a:blip r:embed="rId3">
            <a:extLst>
              <a:ext uri="{28A0092B-C50C-407E-A947-70E740481C1C}">
                <a14:useLocalDpi xmlns:a14="http://schemas.microsoft.com/office/drawing/2010/main" val="0"/>
              </a:ext>
            </a:extLst>
          </a:blip>
          <a:srcRect b="47727"/>
          <a:stretch/>
        </p:blipFill>
        <p:spPr bwMode="auto">
          <a:xfrm>
            <a:off x="204787" y="1828800"/>
            <a:ext cx="484346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ell-interpretation-Carbona"/>
          <p:cNvPicPr>
            <a:picLocks noChangeAspect="1" noChangeArrowheads="1"/>
          </p:cNvPicPr>
          <p:nvPr/>
        </p:nvPicPr>
        <p:blipFill rotWithShape="1">
          <a:blip r:embed="rId3">
            <a:extLst>
              <a:ext uri="{28A0092B-C50C-407E-A947-70E740481C1C}">
                <a14:useLocalDpi xmlns:a14="http://schemas.microsoft.com/office/drawing/2010/main" val="0"/>
              </a:ext>
            </a:extLst>
          </a:blip>
          <a:srcRect t="52273"/>
          <a:stretch/>
        </p:blipFill>
        <p:spPr bwMode="auto">
          <a:xfrm>
            <a:off x="5005387" y="2133600"/>
            <a:ext cx="484346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3451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2971800" y="6248400"/>
            <a:ext cx="2895600" cy="457200"/>
          </a:xfrm>
          <a:prstGeom prst="rect">
            <a:avLst/>
          </a:prstGeom>
        </p:spPr>
        <p:txBody>
          <a:bodyPr/>
          <a:lstStyle/>
          <a:p>
            <a:r>
              <a:rPr lang="en-US" altLang="en-US"/>
              <a:t>“Sequence Stratigraphy – Basics”</a:t>
            </a:r>
          </a:p>
          <a:p>
            <a:r>
              <a:rPr lang="en-US" altLang="en-US"/>
              <a:t>C. G. St. C. Kendall</a:t>
            </a:r>
          </a:p>
        </p:txBody>
      </p:sp>
      <p:sp>
        <p:nvSpPr>
          <p:cNvPr id="2337794" name="Rectangle 2"/>
          <p:cNvSpPr>
            <a:spLocks noGrp="1" noChangeArrowheads="1"/>
          </p:cNvSpPr>
          <p:nvPr>
            <p:ph type="title"/>
          </p:nvPr>
        </p:nvSpPr>
        <p:spPr>
          <a:xfrm>
            <a:off x="304800" y="0"/>
            <a:ext cx="7543800" cy="990600"/>
          </a:xfrm>
        </p:spPr>
        <p:txBody>
          <a:bodyPr>
            <a:normAutofit/>
          </a:bodyPr>
          <a:lstStyle/>
          <a:p>
            <a:r>
              <a:rPr lang="en-US" altLang="en-US" sz="4000" dirty="0" smtClean="0"/>
              <a:t>Carbonate Sequence Hierarchy</a:t>
            </a:r>
            <a:endParaRPr lang="en-US" altLang="en-US" sz="4000" dirty="0"/>
          </a:p>
        </p:txBody>
      </p:sp>
      <p:sp>
        <p:nvSpPr>
          <p:cNvPr id="2337796" name="Rectangle 4"/>
          <p:cNvSpPr>
            <a:spLocks noGrp="1" noChangeArrowheads="1"/>
          </p:cNvSpPr>
          <p:nvPr>
            <p:ph type="body" idx="1"/>
          </p:nvPr>
        </p:nvSpPr>
        <p:spPr>
          <a:xfrm>
            <a:off x="228600" y="1200150"/>
            <a:ext cx="9544050" cy="4972050"/>
          </a:xfrm>
        </p:spPr>
        <p:txBody>
          <a:bodyPr/>
          <a:lstStyle/>
          <a:p>
            <a:pPr>
              <a:lnSpc>
                <a:spcPct val="80000"/>
              </a:lnSpc>
            </a:pPr>
            <a:r>
              <a:rPr lang="en-US" altLang="en-US" dirty="0" err="1" smtClean="0"/>
              <a:t>Allochems</a:t>
            </a:r>
            <a:r>
              <a:rPr lang="en-US" altLang="en-US" dirty="0" smtClean="0"/>
              <a:t> – </a:t>
            </a:r>
            <a:r>
              <a:rPr lang="en-US" altLang="en-US" dirty="0" err="1" smtClean="0"/>
              <a:t>lthological</a:t>
            </a:r>
            <a:r>
              <a:rPr lang="en-US" altLang="en-US" dirty="0" smtClean="0"/>
              <a:t> components, their cementation &amp; diagenesis</a:t>
            </a:r>
          </a:p>
          <a:p>
            <a:pPr>
              <a:lnSpc>
                <a:spcPct val="80000"/>
              </a:lnSpc>
            </a:pPr>
            <a:r>
              <a:rPr lang="en-US" altLang="en-US" dirty="0" smtClean="0"/>
              <a:t>Bedding – internal character including lithology, geometry, sedimentary structures, &amp; fauna</a:t>
            </a:r>
          </a:p>
          <a:p>
            <a:pPr>
              <a:lnSpc>
                <a:spcPct val="80000"/>
              </a:lnSpc>
            </a:pPr>
            <a:r>
              <a:rPr lang="en-US" altLang="en-US" dirty="0" smtClean="0"/>
              <a:t>Stacked cycles of beds – vertical character of beds from varying depositional settings</a:t>
            </a:r>
          </a:p>
          <a:p>
            <a:pPr>
              <a:lnSpc>
                <a:spcPct val="80000"/>
              </a:lnSpc>
            </a:pPr>
            <a:r>
              <a:rPr lang="en-US" altLang="en-US" dirty="0" smtClean="0"/>
              <a:t>Margin complex – shelf, shelf margin &amp; adjacent basin facies evolving in response to a cycle in changing base  level</a:t>
            </a:r>
          </a:p>
          <a:p>
            <a:pPr>
              <a:lnSpc>
                <a:spcPct val="80000"/>
              </a:lnSpc>
            </a:pPr>
            <a:r>
              <a:rPr lang="en-US" altLang="en-US" dirty="0" smtClean="0"/>
              <a:t>Shelf complex – mix of shelf, shelf margin &amp; adjacent basin facies evolving in response to complete &amp; complex cycles of changing base  level &amp; paleogeography</a:t>
            </a:r>
            <a:endParaRPr lang="en-US" altLang="en-US" dirty="0"/>
          </a:p>
        </p:txBody>
      </p:sp>
    </p:spTree>
    <p:extLst>
      <p:ext uri="{BB962C8B-B14F-4D97-AF65-F5344CB8AC3E}">
        <p14:creationId xmlns:p14="http://schemas.microsoft.com/office/powerpoint/2010/main" val="251531345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a:xfrm>
            <a:off x="7975283" y="5983286"/>
            <a:ext cx="1845666" cy="779462"/>
          </a:xfrm>
          <a:prstGeom prst="rect">
            <a:avLst/>
          </a:prstGeom>
          <a:solidFill>
            <a:schemeClr val="bg1"/>
          </a:solidFill>
          <a:ln>
            <a:solidFill>
              <a:schemeClr val="bg1"/>
            </a:solidFill>
          </a:ln>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52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627064" y="1051560"/>
            <a:ext cx="2795049" cy="1920240"/>
            <a:chOff x="245513" y="890414"/>
            <a:chExt cx="2795996" cy="2209524"/>
          </a:xfrm>
        </p:grpSpPr>
        <p:pic>
          <p:nvPicPr>
            <p:cNvPr id="47172" name="Picture 27" descr="FolkClassBas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13" y="890414"/>
              <a:ext cx="1745524" cy="22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76" name="Text Box 28"/>
            <p:cNvSpPr txBox="1">
              <a:spLocks noChangeArrowheads="1"/>
            </p:cNvSpPr>
            <p:nvPr/>
          </p:nvSpPr>
          <p:spPr bwMode="auto">
            <a:xfrm>
              <a:off x="2364492" y="1555493"/>
              <a:ext cx="677017" cy="27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dirty="0">
                  <a:solidFill>
                    <a:schemeClr val="tx2"/>
                  </a:solidFill>
                  <a:latin typeface="+mj-lt"/>
                </a:rPr>
                <a:t>GRAINS</a:t>
              </a:r>
            </a:p>
          </p:txBody>
        </p:sp>
      </p:grpSp>
      <p:sp>
        <p:nvSpPr>
          <p:cNvPr id="872473" name="Text Box 25"/>
          <p:cNvSpPr txBox="1">
            <a:spLocks noChangeArrowheads="1"/>
          </p:cNvSpPr>
          <p:nvPr/>
        </p:nvSpPr>
        <p:spPr bwMode="auto">
          <a:xfrm>
            <a:off x="4399504" y="2609274"/>
            <a:ext cx="1390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000" dirty="0">
                <a:solidFill>
                  <a:schemeClr val="tx2"/>
                </a:solidFill>
                <a:latin typeface="+mj-lt"/>
              </a:rPr>
              <a:t>CYCLES OF</a:t>
            </a:r>
          </a:p>
          <a:p>
            <a:pPr algn="ctr">
              <a:defRPr/>
            </a:pPr>
            <a:r>
              <a:rPr lang="en-US" sz="2000" dirty="0">
                <a:solidFill>
                  <a:schemeClr val="tx2"/>
                </a:solidFill>
                <a:latin typeface="+mj-lt"/>
              </a:rPr>
              <a:t>BEDS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025" y="1066800"/>
            <a:ext cx="1373528"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8324" y="1052398"/>
            <a:ext cx="2644777"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63" name="Text Box 15"/>
          <p:cNvSpPr txBox="1">
            <a:spLocks noChangeArrowheads="1"/>
          </p:cNvSpPr>
          <p:nvPr/>
        </p:nvSpPr>
        <p:spPr bwMode="auto">
          <a:xfrm>
            <a:off x="523876" y="3917951"/>
            <a:ext cx="9861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tx2"/>
                </a:solidFill>
                <a:latin typeface="+mj-lt"/>
              </a:rPr>
              <a:t>HST MARGIN</a:t>
            </a:r>
          </a:p>
          <a:p>
            <a:pPr>
              <a:defRPr/>
            </a:pPr>
            <a:r>
              <a:rPr lang="en-US" dirty="0">
                <a:solidFill>
                  <a:schemeClr val="tx2"/>
                </a:solidFill>
                <a:latin typeface="+mj-lt"/>
              </a:rPr>
              <a:t>COMPLEX</a:t>
            </a:r>
          </a:p>
        </p:txBody>
      </p:sp>
      <p:sp>
        <p:nvSpPr>
          <p:cNvPr id="872464" name="AutoShape 16"/>
          <p:cNvSpPr>
            <a:spLocks noChangeArrowheads="1"/>
          </p:cNvSpPr>
          <p:nvPr/>
        </p:nvSpPr>
        <p:spPr bwMode="auto">
          <a:xfrm flipV="1">
            <a:off x="2895600" y="3487738"/>
            <a:ext cx="304800" cy="1350962"/>
          </a:xfrm>
          <a:prstGeom prst="triangle">
            <a:avLst>
              <a:gd name="adj" fmla="val 3854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chemeClr val="tx2"/>
              </a:solidFill>
              <a:latin typeface="+mj-lt"/>
            </a:endParaRPr>
          </a:p>
        </p:txBody>
      </p:sp>
      <p:grpSp>
        <p:nvGrpSpPr>
          <p:cNvPr id="19" name="Group 18"/>
          <p:cNvGrpSpPr>
            <a:grpSpLocks/>
          </p:cNvGrpSpPr>
          <p:nvPr/>
        </p:nvGrpSpPr>
        <p:grpSpPr bwMode="auto">
          <a:xfrm>
            <a:off x="415926" y="3325812"/>
            <a:ext cx="8964613" cy="1703388"/>
            <a:chOff x="-8899308" y="4902280"/>
            <a:chExt cx="9009948" cy="1701880"/>
          </a:xfrm>
        </p:grpSpPr>
        <p:sp>
          <p:nvSpPr>
            <p:cNvPr id="872467" name="Rectangle 19"/>
            <p:cNvSpPr>
              <a:spLocks noChangeArrowheads="1"/>
            </p:cNvSpPr>
            <p:nvPr/>
          </p:nvSpPr>
          <p:spPr bwMode="auto">
            <a:xfrm>
              <a:off x="-8899308" y="4902280"/>
              <a:ext cx="9009948" cy="17018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chemeClr val="tx2"/>
                </a:solidFill>
                <a:latin typeface="+mj-lt"/>
              </a:endParaRPr>
            </a:p>
          </p:txBody>
        </p:sp>
        <p:pic>
          <p:nvPicPr>
            <p:cNvPr id="47170" name="Picture 20" descr="p4s12"/>
            <p:cNvPicPr>
              <a:picLocks noChangeAspect="1" noChangeArrowheads="1"/>
            </p:cNvPicPr>
            <p:nvPr/>
          </p:nvPicPr>
          <p:blipFill>
            <a:blip r:embed="rId7">
              <a:extLst>
                <a:ext uri="{28A0092B-C50C-407E-A947-70E740481C1C}">
                  <a14:useLocalDpi xmlns:a14="http://schemas.microsoft.com/office/drawing/2010/main" val="0"/>
                </a:ext>
              </a:extLst>
            </a:blip>
            <a:srcRect t="31311" b="31311"/>
            <a:stretch>
              <a:fillRect/>
            </a:stretch>
          </p:blipFill>
          <p:spPr bwMode="auto">
            <a:xfrm>
              <a:off x="-7104482" y="5124490"/>
              <a:ext cx="56896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69" name="Text Box 21"/>
            <p:cNvSpPr txBox="1">
              <a:spLocks noChangeArrowheads="1"/>
            </p:cNvSpPr>
            <p:nvPr/>
          </p:nvSpPr>
          <p:spPr bwMode="auto">
            <a:xfrm>
              <a:off x="-1177488" y="5481205"/>
              <a:ext cx="1232821" cy="70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000" dirty="0">
                  <a:solidFill>
                    <a:schemeClr val="tx2"/>
                  </a:solidFill>
                  <a:latin typeface="+mj-lt"/>
                </a:rPr>
                <a:t>MARGIN</a:t>
              </a:r>
            </a:p>
            <a:p>
              <a:pPr algn="ctr">
                <a:defRPr/>
              </a:pPr>
              <a:r>
                <a:rPr lang="en-US" sz="2000" dirty="0">
                  <a:solidFill>
                    <a:schemeClr val="tx2"/>
                  </a:solidFill>
                  <a:latin typeface="+mj-lt"/>
                </a:rPr>
                <a:t>COMPLEX</a:t>
              </a:r>
            </a:p>
          </p:txBody>
        </p:sp>
      </p:grpSp>
      <p:sp>
        <p:nvSpPr>
          <p:cNvPr id="872481" name="Text Box 33"/>
          <p:cNvSpPr txBox="1">
            <a:spLocks noChangeArrowheads="1"/>
          </p:cNvSpPr>
          <p:nvPr/>
        </p:nvSpPr>
        <p:spPr bwMode="auto">
          <a:xfrm>
            <a:off x="3084513" y="3633788"/>
            <a:ext cx="23070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dirty="0">
                <a:solidFill>
                  <a:schemeClr val="bg1"/>
                </a:solidFill>
                <a:latin typeface="+mj-lt"/>
              </a:rPr>
              <a:t>PROGRADING MARGIN</a:t>
            </a:r>
          </a:p>
        </p:txBody>
      </p:sp>
      <p:sp>
        <p:nvSpPr>
          <p:cNvPr id="872452" name="Text Box 4"/>
          <p:cNvSpPr txBox="1">
            <a:spLocks noChangeArrowheads="1"/>
          </p:cNvSpPr>
          <p:nvPr/>
        </p:nvSpPr>
        <p:spPr bwMode="auto">
          <a:xfrm>
            <a:off x="6026151" y="3006379"/>
            <a:ext cx="8883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dirty="0">
                <a:solidFill>
                  <a:schemeClr val="tx2"/>
                </a:solidFill>
                <a:latin typeface="+mj-lt"/>
              </a:rPr>
              <a:t>REEFS</a:t>
            </a:r>
          </a:p>
        </p:txBody>
      </p:sp>
      <p:grpSp>
        <p:nvGrpSpPr>
          <p:cNvPr id="15" name="Group 14"/>
          <p:cNvGrpSpPr>
            <a:grpSpLocks/>
          </p:cNvGrpSpPr>
          <p:nvPr/>
        </p:nvGrpSpPr>
        <p:grpSpPr bwMode="auto">
          <a:xfrm>
            <a:off x="5789628" y="1076102"/>
            <a:ext cx="4205287" cy="2353736"/>
            <a:chOff x="9144000" y="664192"/>
            <a:chExt cx="4205769" cy="2353668"/>
          </a:xfrm>
        </p:grpSpPr>
        <p:sp>
          <p:nvSpPr>
            <p:cNvPr id="6" name="Rectangle 5"/>
            <p:cNvSpPr/>
            <p:nvPr/>
          </p:nvSpPr>
          <p:spPr>
            <a:xfrm>
              <a:off x="9144000" y="664192"/>
              <a:ext cx="4205769" cy="2194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latin typeface="+mj-lt"/>
              </a:endParaRPr>
            </a:p>
          </p:txBody>
        </p:sp>
        <p:grpSp>
          <p:nvGrpSpPr>
            <p:cNvPr id="47166" name="Group 43"/>
            <p:cNvGrpSpPr>
              <a:grpSpLocks/>
            </p:cNvGrpSpPr>
            <p:nvPr/>
          </p:nvGrpSpPr>
          <p:grpSpPr bwMode="auto">
            <a:xfrm>
              <a:off x="9509993" y="1073173"/>
              <a:ext cx="3603625" cy="1944687"/>
              <a:chOff x="144" y="2965"/>
              <a:chExt cx="2270" cy="1225"/>
            </a:xfrm>
          </p:grpSpPr>
          <p:pic>
            <p:nvPicPr>
              <p:cNvPr id="47167" name="Picture 44" descr="p4s07We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965"/>
                <a:ext cx="2270"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93" name="Text Box 45"/>
              <p:cNvSpPr txBox="1">
                <a:spLocks noChangeArrowheads="1"/>
              </p:cNvSpPr>
              <p:nvPr/>
            </p:nvSpPr>
            <p:spPr bwMode="auto">
              <a:xfrm>
                <a:off x="1488" y="2976"/>
                <a:ext cx="912"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000" dirty="0">
                    <a:solidFill>
                      <a:schemeClr val="bg1"/>
                    </a:solidFill>
                    <a:latin typeface="+mj-lt"/>
                  </a:rPr>
                  <a:t>STACKED</a:t>
                </a:r>
                <a:br>
                  <a:rPr lang="en-US" sz="2000" dirty="0">
                    <a:solidFill>
                      <a:schemeClr val="bg1"/>
                    </a:solidFill>
                    <a:latin typeface="+mj-lt"/>
                  </a:rPr>
                </a:br>
                <a:r>
                  <a:rPr lang="en-US" sz="2000" dirty="0">
                    <a:solidFill>
                      <a:schemeClr val="bg1"/>
                    </a:solidFill>
                    <a:latin typeface="+mj-lt"/>
                  </a:rPr>
                  <a:t>BED</a:t>
                </a:r>
                <a:br>
                  <a:rPr lang="en-US" sz="2000" dirty="0">
                    <a:solidFill>
                      <a:schemeClr val="bg1"/>
                    </a:solidFill>
                    <a:latin typeface="+mj-lt"/>
                  </a:rPr>
                </a:br>
                <a:r>
                  <a:rPr lang="en-US" sz="2000" dirty="0">
                    <a:solidFill>
                      <a:schemeClr val="bg1"/>
                    </a:solidFill>
                    <a:latin typeface="+mj-lt"/>
                  </a:rPr>
                  <a:t>CYCLES</a:t>
                </a:r>
              </a:p>
            </p:txBody>
          </p:sp>
        </p:grpSp>
      </p:grpSp>
      <p:grpSp>
        <p:nvGrpSpPr>
          <p:cNvPr id="872494" name="Group 46"/>
          <p:cNvGrpSpPr>
            <a:grpSpLocks/>
          </p:cNvGrpSpPr>
          <p:nvPr/>
        </p:nvGrpSpPr>
        <p:grpSpPr bwMode="auto">
          <a:xfrm>
            <a:off x="6544470" y="2067822"/>
            <a:ext cx="84137" cy="1036638"/>
            <a:chOff x="427" y="3408"/>
            <a:chExt cx="53" cy="653"/>
          </a:xfrm>
        </p:grpSpPr>
        <p:sp>
          <p:nvSpPr>
            <p:cNvPr id="872495" name="AutoShape 47"/>
            <p:cNvSpPr>
              <a:spLocks noChangeArrowheads="1"/>
            </p:cNvSpPr>
            <p:nvPr/>
          </p:nvSpPr>
          <p:spPr bwMode="auto">
            <a:xfrm flipV="1">
              <a:off x="429" y="4013"/>
              <a:ext cx="48" cy="48"/>
            </a:xfrm>
            <a:prstGeom prst="triangle">
              <a:avLst>
                <a:gd name="adj" fmla="val 50000"/>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chemeClr val="tx2"/>
                </a:solidFill>
                <a:latin typeface="+mj-lt"/>
              </a:endParaRPr>
            </a:p>
          </p:txBody>
        </p:sp>
        <p:sp>
          <p:nvSpPr>
            <p:cNvPr id="872496" name="AutoShape 48"/>
            <p:cNvSpPr>
              <a:spLocks noChangeArrowheads="1"/>
            </p:cNvSpPr>
            <p:nvPr/>
          </p:nvSpPr>
          <p:spPr bwMode="auto">
            <a:xfrm flipV="1">
              <a:off x="429" y="3961"/>
              <a:ext cx="48" cy="48"/>
            </a:xfrm>
            <a:prstGeom prst="triangle">
              <a:avLst>
                <a:gd name="adj" fmla="val 50000"/>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chemeClr val="tx2"/>
                </a:solidFill>
                <a:latin typeface="+mj-lt"/>
              </a:endParaRPr>
            </a:p>
          </p:txBody>
        </p:sp>
        <p:sp>
          <p:nvSpPr>
            <p:cNvPr id="872497" name="AutoShape 49"/>
            <p:cNvSpPr>
              <a:spLocks noChangeArrowheads="1"/>
            </p:cNvSpPr>
            <p:nvPr/>
          </p:nvSpPr>
          <p:spPr bwMode="auto">
            <a:xfrm flipV="1">
              <a:off x="427" y="3911"/>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498" name="AutoShape 50"/>
            <p:cNvSpPr>
              <a:spLocks noChangeArrowheads="1"/>
            </p:cNvSpPr>
            <p:nvPr/>
          </p:nvSpPr>
          <p:spPr bwMode="auto">
            <a:xfrm flipV="1">
              <a:off x="427" y="3710"/>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499" name="AutoShape 51"/>
            <p:cNvSpPr>
              <a:spLocks noChangeArrowheads="1"/>
            </p:cNvSpPr>
            <p:nvPr/>
          </p:nvSpPr>
          <p:spPr bwMode="auto">
            <a:xfrm flipV="1">
              <a:off x="427" y="3861"/>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0" name="AutoShape 52"/>
            <p:cNvSpPr>
              <a:spLocks noChangeArrowheads="1"/>
            </p:cNvSpPr>
            <p:nvPr/>
          </p:nvSpPr>
          <p:spPr bwMode="auto">
            <a:xfrm flipV="1">
              <a:off x="427" y="3810"/>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1" name="AutoShape 53"/>
            <p:cNvSpPr>
              <a:spLocks noChangeArrowheads="1"/>
            </p:cNvSpPr>
            <p:nvPr/>
          </p:nvSpPr>
          <p:spPr bwMode="auto">
            <a:xfrm flipV="1">
              <a:off x="427" y="3760"/>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2" name="AutoShape 54"/>
            <p:cNvSpPr>
              <a:spLocks noChangeArrowheads="1"/>
            </p:cNvSpPr>
            <p:nvPr/>
          </p:nvSpPr>
          <p:spPr bwMode="auto">
            <a:xfrm flipV="1">
              <a:off x="427" y="3659"/>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3" name="AutoShape 55"/>
            <p:cNvSpPr>
              <a:spLocks noChangeArrowheads="1"/>
            </p:cNvSpPr>
            <p:nvPr/>
          </p:nvSpPr>
          <p:spPr bwMode="auto">
            <a:xfrm flipV="1">
              <a:off x="427" y="3609"/>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4" name="AutoShape 56"/>
            <p:cNvSpPr>
              <a:spLocks noChangeArrowheads="1"/>
            </p:cNvSpPr>
            <p:nvPr/>
          </p:nvSpPr>
          <p:spPr bwMode="auto">
            <a:xfrm flipV="1">
              <a:off x="427" y="3559"/>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5" name="AutoShape 57"/>
            <p:cNvSpPr>
              <a:spLocks noChangeArrowheads="1"/>
            </p:cNvSpPr>
            <p:nvPr/>
          </p:nvSpPr>
          <p:spPr bwMode="auto">
            <a:xfrm flipV="1">
              <a:off x="427" y="3508"/>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6" name="AutoShape 58"/>
            <p:cNvSpPr>
              <a:spLocks noChangeArrowheads="1"/>
            </p:cNvSpPr>
            <p:nvPr/>
          </p:nvSpPr>
          <p:spPr bwMode="auto">
            <a:xfrm flipV="1">
              <a:off x="427" y="3458"/>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sp>
          <p:nvSpPr>
            <p:cNvPr id="872507" name="AutoShape 59"/>
            <p:cNvSpPr>
              <a:spLocks noChangeArrowheads="1"/>
            </p:cNvSpPr>
            <p:nvPr/>
          </p:nvSpPr>
          <p:spPr bwMode="auto">
            <a:xfrm flipV="1">
              <a:off x="427" y="3408"/>
              <a:ext cx="53" cy="47"/>
            </a:xfrm>
            <a:prstGeom prst="triangle">
              <a:avLst>
                <a:gd name="adj" fmla="val 46806"/>
              </a:avLst>
            </a:prstGeom>
            <a:solidFill>
              <a:srgbClr val="FAFA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solidFill>
                  <a:schemeClr val="tx2"/>
                </a:solidFill>
                <a:latin typeface="+mj-lt"/>
              </a:endParaRPr>
            </a:p>
          </p:txBody>
        </p:sp>
      </p:grpSp>
      <p:pic>
        <p:nvPicPr>
          <p:cNvPr id="47118" name="Picture 7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7839" y="1082040"/>
            <a:ext cx="318995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3675766" y="1135813"/>
            <a:ext cx="2361552" cy="2369387"/>
            <a:chOff x="-2828728" y="3633788"/>
            <a:chExt cx="2361552" cy="2369387"/>
          </a:xfrm>
        </p:grpSpPr>
        <p:sp>
          <p:nvSpPr>
            <p:cNvPr id="8" name="Rectangle 7"/>
            <p:cNvSpPr/>
            <p:nvPr/>
          </p:nvSpPr>
          <p:spPr bwMode="auto">
            <a:xfrm>
              <a:off x="-2828728" y="3633788"/>
              <a:ext cx="2361552" cy="236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latin typeface="+mj-lt"/>
              </a:endParaRPr>
            </a:p>
          </p:txBody>
        </p:sp>
        <p:pic>
          <p:nvPicPr>
            <p:cNvPr id="47150" name="Picture 61" descr="Dscn06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7519" y="3845681"/>
              <a:ext cx="1905000" cy="190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510" name="Text Box 62"/>
            <p:cNvSpPr txBox="1">
              <a:spLocks noChangeArrowheads="1"/>
            </p:cNvSpPr>
            <p:nvPr/>
          </p:nvSpPr>
          <p:spPr bwMode="auto">
            <a:xfrm>
              <a:off x="-2571746" y="3839413"/>
              <a:ext cx="16957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dirty="0">
                  <a:solidFill>
                    <a:schemeClr val="tx2"/>
                  </a:solidFill>
                  <a:latin typeface="+mj-lt"/>
                </a:rPr>
                <a:t>,</a:t>
              </a:r>
            </a:p>
            <a:p>
              <a:pPr algn="ctr">
                <a:defRPr/>
              </a:pPr>
              <a:r>
                <a:rPr lang="en-US" sz="2000" dirty="0">
                  <a:solidFill>
                    <a:schemeClr val="bg1"/>
                  </a:solidFill>
                  <a:latin typeface="+mj-lt"/>
                </a:rPr>
                <a:t>SEDIMENTARY</a:t>
              </a:r>
            </a:p>
            <a:p>
              <a:pPr algn="ctr">
                <a:defRPr/>
              </a:pPr>
              <a:r>
                <a:rPr lang="en-US" sz="2000" dirty="0">
                  <a:solidFill>
                    <a:schemeClr val="bg1"/>
                  </a:solidFill>
                  <a:latin typeface="+mj-lt"/>
                </a:rPr>
                <a:t>STRUCTURES</a:t>
              </a:r>
            </a:p>
            <a:p>
              <a:pPr algn="ctr">
                <a:defRPr/>
              </a:pPr>
              <a:r>
                <a:rPr lang="en-US" sz="2000" dirty="0">
                  <a:solidFill>
                    <a:schemeClr val="bg1"/>
                  </a:solidFill>
                  <a:latin typeface="+mj-lt"/>
                </a:rPr>
                <a:t>FAUNA</a:t>
              </a:r>
            </a:p>
          </p:txBody>
        </p:sp>
      </p:grpSp>
      <p:grpSp>
        <p:nvGrpSpPr>
          <p:cNvPr id="10" name="Group 9"/>
          <p:cNvGrpSpPr/>
          <p:nvPr/>
        </p:nvGrpSpPr>
        <p:grpSpPr>
          <a:xfrm>
            <a:off x="355055" y="1035353"/>
            <a:ext cx="3224880" cy="2192749"/>
            <a:chOff x="-2995517" y="203758"/>
            <a:chExt cx="3224880" cy="2192749"/>
          </a:xfrm>
        </p:grpSpPr>
        <p:sp>
          <p:nvSpPr>
            <p:cNvPr id="17" name="Rectangle 16"/>
            <p:cNvSpPr/>
            <p:nvPr/>
          </p:nvSpPr>
          <p:spPr bwMode="auto">
            <a:xfrm>
              <a:off x="-2995517" y="277422"/>
              <a:ext cx="3224880" cy="2119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latin typeface="+mj-lt"/>
              </a:endParaRPr>
            </a:p>
          </p:txBody>
        </p:sp>
        <p:grpSp>
          <p:nvGrpSpPr>
            <p:cNvPr id="47146" name="Group 15"/>
            <p:cNvGrpSpPr>
              <a:grpSpLocks/>
            </p:cNvGrpSpPr>
            <p:nvPr/>
          </p:nvGrpSpPr>
          <p:grpSpPr bwMode="auto">
            <a:xfrm>
              <a:off x="-2531539" y="203758"/>
              <a:ext cx="1944687" cy="2146300"/>
              <a:chOff x="-3148110" y="-1003847"/>
              <a:chExt cx="1944216" cy="2146847"/>
            </a:xfrm>
          </p:grpSpPr>
          <p:sp>
            <p:nvSpPr>
              <p:cNvPr id="872515" name="Text Box 67"/>
              <p:cNvSpPr txBox="1">
                <a:spLocks noChangeArrowheads="1"/>
              </p:cNvSpPr>
              <p:nvPr/>
            </p:nvSpPr>
            <p:spPr bwMode="auto">
              <a:xfrm>
                <a:off x="-3148110" y="-1003847"/>
                <a:ext cx="1944216" cy="922572"/>
              </a:xfrm>
              <a:prstGeom prst="rect">
                <a:avLst/>
              </a:prstGeom>
              <a:solidFill>
                <a:schemeClr val="bg1"/>
              </a:solidFill>
              <a:ln>
                <a:noFill/>
              </a:ln>
              <a:effectLst/>
              <a:extLst/>
            </p:spPr>
            <p:txBody>
              <a:bodyPr>
                <a:spAutoFit/>
              </a:bodyPr>
              <a:lstStyle/>
              <a:p>
                <a:pPr algn="ctr">
                  <a:defRPr/>
                </a:pPr>
                <a:r>
                  <a:rPr lang="en-US" sz="1800" dirty="0">
                    <a:solidFill>
                      <a:schemeClr val="tx2"/>
                    </a:solidFill>
                    <a:latin typeface="+mj-lt"/>
                  </a:rPr>
                  <a:t>ALLOCHEMS</a:t>
                </a:r>
              </a:p>
              <a:p>
                <a:pPr algn="ctr">
                  <a:defRPr/>
                </a:pPr>
                <a:r>
                  <a:rPr lang="en-US" sz="1800" dirty="0">
                    <a:solidFill>
                      <a:schemeClr val="tx2"/>
                    </a:solidFill>
                    <a:latin typeface="+mj-lt"/>
                  </a:rPr>
                  <a:t>CEMENTATION</a:t>
                </a:r>
              </a:p>
              <a:p>
                <a:pPr algn="ctr">
                  <a:defRPr/>
                </a:pPr>
                <a:r>
                  <a:rPr lang="en-US" sz="1800" dirty="0">
                    <a:solidFill>
                      <a:schemeClr val="tx2"/>
                    </a:solidFill>
                    <a:latin typeface="+mj-lt"/>
                  </a:rPr>
                  <a:t>&amp; DIAGENESIS</a:t>
                </a:r>
              </a:p>
            </p:txBody>
          </p:sp>
          <p:pic>
            <p:nvPicPr>
              <p:cNvPr id="47148" name="Picture 66" descr="o-04-10x-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34925"/>
                <a:ext cx="13716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 name="Group 22"/>
          <p:cNvGrpSpPr>
            <a:grpSpLocks/>
          </p:cNvGrpSpPr>
          <p:nvPr/>
        </p:nvGrpSpPr>
        <p:grpSpPr bwMode="auto">
          <a:xfrm>
            <a:off x="532834" y="5100636"/>
            <a:ext cx="8763567" cy="1528148"/>
            <a:chOff x="-3024765" y="7605924"/>
            <a:chExt cx="8763000" cy="1529144"/>
          </a:xfrm>
        </p:grpSpPr>
        <p:pic>
          <p:nvPicPr>
            <p:cNvPr id="47142"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24765" y="7605924"/>
              <a:ext cx="8763000" cy="152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38"/>
            <p:cNvSpPr txBox="1">
              <a:spLocks noChangeArrowheads="1"/>
            </p:cNvSpPr>
            <p:nvPr/>
          </p:nvSpPr>
          <p:spPr bwMode="auto">
            <a:xfrm>
              <a:off x="-2646512" y="8489149"/>
              <a:ext cx="811389" cy="4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dirty="0">
                  <a:solidFill>
                    <a:schemeClr val="tx2"/>
                  </a:solidFill>
                  <a:latin typeface="+mj-lt"/>
                </a:rPr>
                <a:t>SHELF</a:t>
              </a:r>
            </a:p>
            <a:p>
              <a:pPr algn="ctr">
                <a:defRPr/>
              </a:pPr>
              <a:r>
                <a:rPr lang="en-US" dirty="0">
                  <a:solidFill>
                    <a:schemeClr val="tx2"/>
                  </a:solidFill>
                  <a:latin typeface="+mj-lt"/>
                </a:rPr>
                <a:t>COMPLEX</a:t>
              </a:r>
            </a:p>
          </p:txBody>
        </p:sp>
        <p:sp>
          <p:nvSpPr>
            <p:cNvPr id="872459" name="AutoShape 11"/>
            <p:cNvSpPr>
              <a:spLocks noChangeArrowheads="1"/>
            </p:cNvSpPr>
            <p:nvPr/>
          </p:nvSpPr>
          <p:spPr bwMode="auto">
            <a:xfrm flipV="1">
              <a:off x="-647864" y="7631341"/>
              <a:ext cx="347640" cy="1439212"/>
            </a:xfrm>
            <a:prstGeom prst="triangle">
              <a:avLst>
                <a:gd name="adj" fmla="val 4895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chemeClr val="tx2"/>
                </a:solidFill>
                <a:latin typeface="+mj-lt"/>
              </a:endParaRPr>
            </a:p>
          </p:txBody>
        </p:sp>
      </p:grpSp>
      <p:grpSp>
        <p:nvGrpSpPr>
          <p:cNvPr id="21" name="Group 20"/>
          <p:cNvGrpSpPr>
            <a:grpSpLocks/>
          </p:cNvGrpSpPr>
          <p:nvPr/>
        </p:nvGrpSpPr>
        <p:grpSpPr bwMode="auto">
          <a:xfrm>
            <a:off x="446088" y="5033964"/>
            <a:ext cx="8930220" cy="1747837"/>
            <a:chOff x="-5585243" y="6962230"/>
            <a:chExt cx="8929867" cy="1747838"/>
          </a:xfrm>
        </p:grpSpPr>
        <p:sp>
          <p:nvSpPr>
            <p:cNvPr id="93" name="Rectangle 92"/>
            <p:cNvSpPr/>
            <p:nvPr/>
          </p:nvSpPr>
          <p:spPr>
            <a:xfrm>
              <a:off x="-5585243" y="6962230"/>
              <a:ext cx="8900760" cy="174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latin typeface="+mj-lt"/>
              </a:endParaRPr>
            </a:p>
          </p:txBody>
        </p:sp>
        <p:pic>
          <p:nvPicPr>
            <p:cNvPr id="47140" name="Picture 37" descr="p7s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6962230"/>
              <a:ext cx="66294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8" name="Text Box 10"/>
            <p:cNvSpPr txBox="1">
              <a:spLocks noChangeArrowheads="1"/>
            </p:cNvSpPr>
            <p:nvPr/>
          </p:nvSpPr>
          <p:spPr bwMode="auto">
            <a:xfrm>
              <a:off x="2118055" y="7374980"/>
              <a:ext cx="1226569" cy="101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000" dirty="0">
                  <a:solidFill>
                    <a:schemeClr val="tx2"/>
                  </a:solidFill>
                  <a:latin typeface="+mj-lt"/>
                </a:rPr>
                <a:t>SHELF</a:t>
              </a:r>
            </a:p>
            <a:p>
              <a:pPr algn="ctr">
                <a:defRPr/>
              </a:pPr>
              <a:r>
                <a:rPr lang="en-US" sz="2000" dirty="0">
                  <a:solidFill>
                    <a:schemeClr val="tx2"/>
                  </a:solidFill>
                  <a:latin typeface="+mj-lt"/>
                </a:rPr>
                <a:t>MARGIN</a:t>
              </a:r>
            </a:p>
            <a:p>
              <a:pPr algn="ctr">
                <a:defRPr/>
              </a:pPr>
              <a:r>
                <a:rPr lang="en-US" sz="2000" dirty="0">
                  <a:solidFill>
                    <a:schemeClr val="tx2"/>
                  </a:solidFill>
                  <a:latin typeface="+mj-lt"/>
                </a:rPr>
                <a:t>COMPLEX</a:t>
              </a:r>
            </a:p>
          </p:txBody>
        </p:sp>
      </p:grpSp>
      <p:sp>
        <p:nvSpPr>
          <p:cNvPr id="872489" name="Text Box 41"/>
          <p:cNvSpPr txBox="1">
            <a:spLocks noChangeArrowheads="1"/>
          </p:cNvSpPr>
          <p:nvPr/>
        </p:nvSpPr>
        <p:spPr bwMode="auto">
          <a:xfrm>
            <a:off x="5313363" y="4953000"/>
            <a:ext cx="23070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dirty="0">
                <a:solidFill>
                  <a:schemeClr val="tx2"/>
                </a:solidFill>
                <a:latin typeface="+mj-lt"/>
              </a:rPr>
              <a:t>PROGRADING MARGIN</a:t>
            </a:r>
          </a:p>
        </p:txBody>
      </p:sp>
      <p:sp>
        <p:nvSpPr>
          <p:cNvPr id="872490" name="Text Box 42"/>
          <p:cNvSpPr txBox="1">
            <a:spLocks noChangeArrowheads="1"/>
          </p:cNvSpPr>
          <p:nvPr/>
        </p:nvSpPr>
        <p:spPr bwMode="auto">
          <a:xfrm>
            <a:off x="2722563" y="6410325"/>
            <a:ext cx="23070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dirty="0">
                <a:solidFill>
                  <a:schemeClr val="bg1"/>
                </a:solidFill>
                <a:latin typeface="+mj-lt"/>
              </a:rPr>
              <a:t>PROGRADING MARGIN</a:t>
            </a:r>
          </a:p>
        </p:txBody>
      </p:sp>
      <p:sp>
        <p:nvSpPr>
          <p:cNvPr id="872516" name="Freeform 68"/>
          <p:cNvSpPr>
            <a:spLocks/>
          </p:cNvSpPr>
          <p:nvPr/>
        </p:nvSpPr>
        <p:spPr bwMode="auto">
          <a:xfrm>
            <a:off x="1414463" y="6115050"/>
            <a:ext cx="6583362" cy="331788"/>
          </a:xfrm>
          <a:custGeom>
            <a:avLst/>
            <a:gdLst>
              <a:gd name="T0" fmla="*/ 0 w 4052"/>
              <a:gd name="T1" fmla="*/ 0 h 392"/>
              <a:gd name="T2" fmla="*/ 440 w 4052"/>
              <a:gd name="T3" fmla="*/ 124 h 392"/>
              <a:gd name="T4" fmla="*/ 756 w 4052"/>
              <a:gd name="T5" fmla="*/ 188 h 392"/>
              <a:gd name="T6" fmla="*/ 1044 w 4052"/>
              <a:gd name="T7" fmla="*/ 248 h 392"/>
              <a:gd name="T8" fmla="*/ 1260 w 4052"/>
              <a:gd name="T9" fmla="*/ 300 h 392"/>
              <a:gd name="T10" fmla="*/ 1740 w 4052"/>
              <a:gd name="T11" fmla="*/ 300 h 392"/>
              <a:gd name="T12" fmla="*/ 2072 w 4052"/>
              <a:gd name="T13" fmla="*/ 316 h 392"/>
              <a:gd name="T14" fmla="*/ 2704 w 4052"/>
              <a:gd name="T15" fmla="*/ 328 h 392"/>
              <a:gd name="T16" fmla="*/ 3168 w 4052"/>
              <a:gd name="T17" fmla="*/ 360 h 392"/>
              <a:gd name="T18" fmla="*/ 4052 w 4052"/>
              <a:gd name="T19" fmla="*/ 392 h 392"/>
              <a:gd name="connsiteX0" fmla="*/ 0 w 10000"/>
              <a:gd name="connsiteY0" fmla="*/ 0 h 9082"/>
              <a:gd name="connsiteX1" fmla="*/ 1086 w 10000"/>
              <a:gd name="connsiteY1" fmla="*/ 2245 h 9082"/>
              <a:gd name="connsiteX2" fmla="*/ 1866 w 10000"/>
              <a:gd name="connsiteY2" fmla="*/ 3878 h 9082"/>
              <a:gd name="connsiteX3" fmla="*/ 2577 w 10000"/>
              <a:gd name="connsiteY3" fmla="*/ 5409 h 9082"/>
              <a:gd name="connsiteX4" fmla="*/ 3110 w 10000"/>
              <a:gd name="connsiteY4" fmla="*/ 6735 h 9082"/>
              <a:gd name="connsiteX5" fmla="*/ 4294 w 10000"/>
              <a:gd name="connsiteY5" fmla="*/ 6735 h 9082"/>
              <a:gd name="connsiteX6" fmla="*/ 5114 w 10000"/>
              <a:gd name="connsiteY6" fmla="*/ 7143 h 9082"/>
              <a:gd name="connsiteX7" fmla="*/ 6673 w 10000"/>
              <a:gd name="connsiteY7" fmla="*/ 7449 h 9082"/>
              <a:gd name="connsiteX8" fmla="*/ 7818 w 10000"/>
              <a:gd name="connsiteY8" fmla="*/ 8266 h 9082"/>
              <a:gd name="connsiteX9" fmla="*/ 10000 w 10000"/>
              <a:gd name="connsiteY9" fmla="*/ 9082 h 9082"/>
              <a:gd name="connsiteX0" fmla="*/ 0 w 10200"/>
              <a:gd name="connsiteY0" fmla="*/ 0 h 9136"/>
              <a:gd name="connsiteX1" fmla="*/ 1086 w 10200"/>
              <a:gd name="connsiteY1" fmla="*/ 2472 h 9136"/>
              <a:gd name="connsiteX2" fmla="*/ 1866 w 10200"/>
              <a:gd name="connsiteY2" fmla="*/ 4270 h 9136"/>
              <a:gd name="connsiteX3" fmla="*/ 2577 w 10200"/>
              <a:gd name="connsiteY3" fmla="*/ 5956 h 9136"/>
              <a:gd name="connsiteX4" fmla="*/ 3110 w 10200"/>
              <a:gd name="connsiteY4" fmla="*/ 7416 h 9136"/>
              <a:gd name="connsiteX5" fmla="*/ 4294 w 10200"/>
              <a:gd name="connsiteY5" fmla="*/ 7416 h 9136"/>
              <a:gd name="connsiteX6" fmla="*/ 5114 w 10200"/>
              <a:gd name="connsiteY6" fmla="*/ 7865 h 9136"/>
              <a:gd name="connsiteX7" fmla="*/ 6673 w 10200"/>
              <a:gd name="connsiteY7" fmla="*/ 8202 h 9136"/>
              <a:gd name="connsiteX8" fmla="*/ 7818 w 10200"/>
              <a:gd name="connsiteY8" fmla="*/ 9102 h 9136"/>
              <a:gd name="connsiteX9" fmla="*/ 10200 w 10200"/>
              <a:gd name="connsiteY9" fmla="*/ 7725 h 9136"/>
              <a:gd name="connsiteX0" fmla="*/ 0 w 10000"/>
              <a:gd name="connsiteY0" fmla="*/ 0 h 9011"/>
              <a:gd name="connsiteX1" fmla="*/ 1065 w 10000"/>
              <a:gd name="connsiteY1" fmla="*/ 2706 h 9011"/>
              <a:gd name="connsiteX2" fmla="*/ 1829 w 10000"/>
              <a:gd name="connsiteY2" fmla="*/ 4674 h 9011"/>
              <a:gd name="connsiteX3" fmla="*/ 2526 w 10000"/>
              <a:gd name="connsiteY3" fmla="*/ 6519 h 9011"/>
              <a:gd name="connsiteX4" fmla="*/ 3049 w 10000"/>
              <a:gd name="connsiteY4" fmla="*/ 8117 h 9011"/>
              <a:gd name="connsiteX5" fmla="*/ 4210 w 10000"/>
              <a:gd name="connsiteY5" fmla="*/ 8117 h 9011"/>
              <a:gd name="connsiteX6" fmla="*/ 5014 w 10000"/>
              <a:gd name="connsiteY6" fmla="*/ 8609 h 9011"/>
              <a:gd name="connsiteX7" fmla="*/ 6542 w 10000"/>
              <a:gd name="connsiteY7" fmla="*/ 8978 h 9011"/>
              <a:gd name="connsiteX8" fmla="*/ 7643 w 10000"/>
              <a:gd name="connsiteY8" fmla="*/ 7749 h 9011"/>
              <a:gd name="connsiteX9" fmla="*/ 10000 w 10000"/>
              <a:gd name="connsiteY9" fmla="*/ 8456 h 9011"/>
              <a:gd name="connsiteX0" fmla="*/ 0 w 10000"/>
              <a:gd name="connsiteY0" fmla="*/ 0 h 9608"/>
              <a:gd name="connsiteX1" fmla="*/ 1065 w 10000"/>
              <a:gd name="connsiteY1" fmla="*/ 3003 h 9608"/>
              <a:gd name="connsiteX2" fmla="*/ 1829 w 10000"/>
              <a:gd name="connsiteY2" fmla="*/ 5187 h 9608"/>
              <a:gd name="connsiteX3" fmla="*/ 2526 w 10000"/>
              <a:gd name="connsiteY3" fmla="*/ 7234 h 9608"/>
              <a:gd name="connsiteX4" fmla="*/ 3049 w 10000"/>
              <a:gd name="connsiteY4" fmla="*/ 9008 h 9608"/>
              <a:gd name="connsiteX5" fmla="*/ 4210 w 10000"/>
              <a:gd name="connsiteY5" fmla="*/ 9008 h 9608"/>
              <a:gd name="connsiteX6" fmla="*/ 5014 w 10000"/>
              <a:gd name="connsiteY6" fmla="*/ 9554 h 9608"/>
              <a:gd name="connsiteX7" fmla="*/ 6477 w 10000"/>
              <a:gd name="connsiteY7" fmla="*/ 7506 h 9608"/>
              <a:gd name="connsiteX8" fmla="*/ 7643 w 10000"/>
              <a:gd name="connsiteY8" fmla="*/ 8599 h 9608"/>
              <a:gd name="connsiteX9" fmla="*/ 10000 w 10000"/>
              <a:gd name="connsiteY9" fmla="*/ 9384 h 9608"/>
              <a:gd name="connsiteX0" fmla="*/ 0 w 10000"/>
              <a:gd name="connsiteY0" fmla="*/ 0 h 9767"/>
              <a:gd name="connsiteX1" fmla="*/ 1065 w 10000"/>
              <a:gd name="connsiteY1" fmla="*/ 3126 h 9767"/>
              <a:gd name="connsiteX2" fmla="*/ 1829 w 10000"/>
              <a:gd name="connsiteY2" fmla="*/ 5399 h 9767"/>
              <a:gd name="connsiteX3" fmla="*/ 2526 w 10000"/>
              <a:gd name="connsiteY3" fmla="*/ 7529 h 9767"/>
              <a:gd name="connsiteX4" fmla="*/ 3049 w 10000"/>
              <a:gd name="connsiteY4" fmla="*/ 9376 h 9767"/>
              <a:gd name="connsiteX5" fmla="*/ 4210 w 10000"/>
              <a:gd name="connsiteY5" fmla="*/ 9376 h 9767"/>
              <a:gd name="connsiteX6" fmla="*/ 4883 w 10000"/>
              <a:gd name="connsiteY6" fmla="*/ 8026 h 9767"/>
              <a:gd name="connsiteX7" fmla="*/ 6477 w 10000"/>
              <a:gd name="connsiteY7" fmla="*/ 7812 h 9767"/>
              <a:gd name="connsiteX8" fmla="*/ 7643 w 10000"/>
              <a:gd name="connsiteY8" fmla="*/ 8950 h 9767"/>
              <a:gd name="connsiteX9" fmla="*/ 10000 w 10000"/>
              <a:gd name="connsiteY9" fmla="*/ 9767 h 9767"/>
              <a:gd name="connsiteX0" fmla="*/ 0 w 10000"/>
              <a:gd name="connsiteY0" fmla="*/ 0 h 10000"/>
              <a:gd name="connsiteX1" fmla="*/ 1065 w 10000"/>
              <a:gd name="connsiteY1" fmla="*/ 3201 h 10000"/>
              <a:gd name="connsiteX2" fmla="*/ 1829 w 10000"/>
              <a:gd name="connsiteY2" fmla="*/ 5528 h 10000"/>
              <a:gd name="connsiteX3" fmla="*/ 2526 w 10000"/>
              <a:gd name="connsiteY3" fmla="*/ 7709 h 10000"/>
              <a:gd name="connsiteX4" fmla="*/ 3049 w 10000"/>
              <a:gd name="connsiteY4" fmla="*/ 9600 h 10000"/>
              <a:gd name="connsiteX5" fmla="*/ 4058 w 10000"/>
              <a:gd name="connsiteY5" fmla="*/ 8291 h 10000"/>
              <a:gd name="connsiteX6" fmla="*/ 4883 w 10000"/>
              <a:gd name="connsiteY6" fmla="*/ 8217 h 10000"/>
              <a:gd name="connsiteX7" fmla="*/ 6477 w 10000"/>
              <a:gd name="connsiteY7" fmla="*/ 7998 h 10000"/>
              <a:gd name="connsiteX8" fmla="*/ 7643 w 10000"/>
              <a:gd name="connsiteY8" fmla="*/ 9164 h 10000"/>
              <a:gd name="connsiteX9" fmla="*/ 10000 w 10000"/>
              <a:gd name="connsiteY9" fmla="*/ 10000 h 10000"/>
              <a:gd name="connsiteX0" fmla="*/ 0 w 10000"/>
              <a:gd name="connsiteY0" fmla="*/ 0 h 10000"/>
              <a:gd name="connsiteX1" fmla="*/ 1065 w 10000"/>
              <a:gd name="connsiteY1" fmla="*/ 3201 h 10000"/>
              <a:gd name="connsiteX2" fmla="*/ 1829 w 10000"/>
              <a:gd name="connsiteY2" fmla="*/ 5528 h 10000"/>
              <a:gd name="connsiteX3" fmla="*/ 2526 w 10000"/>
              <a:gd name="connsiteY3" fmla="*/ 7709 h 10000"/>
              <a:gd name="connsiteX4" fmla="*/ 3005 w 10000"/>
              <a:gd name="connsiteY4" fmla="*/ 7309 h 10000"/>
              <a:gd name="connsiteX5" fmla="*/ 4058 w 10000"/>
              <a:gd name="connsiteY5" fmla="*/ 8291 h 10000"/>
              <a:gd name="connsiteX6" fmla="*/ 4883 w 10000"/>
              <a:gd name="connsiteY6" fmla="*/ 8217 h 10000"/>
              <a:gd name="connsiteX7" fmla="*/ 6477 w 10000"/>
              <a:gd name="connsiteY7" fmla="*/ 7998 h 10000"/>
              <a:gd name="connsiteX8" fmla="*/ 7643 w 10000"/>
              <a:gd name="connsiteY8" fmla="*/ 9164 h 10000"/>
              <a:gd name="connsiteX9" fmla="*/ 10000 w 10000"/>
              <a:gd name="connsiteY9" fmla="*/ 10000 h 10000"/>
              <a:gd name="connsiteX0" fmla="*/ 0 w 10000"/>
              <a:gd name="connsiteY0" fmla="*/ 0 h 10000"/>
              <a:gd name="connsiteX1" fmla="*/ 1065 w 10000"/>
              <a:gd name="connsiteY1" fmla="*/ 3201 h 10000"/>
              <a:gd name="connsiteX2" fmla="*/ 1829 w 10000"/>
              <a:gd name="connsiteY2" fmla="*/ 5528 h 10000"/>
              <a:gd name="connsiteX3" fmla="*/ 2548 w 10000"/>
              <a:gd name="connsiteY3" fmla="*/ 5091 h 10000"/>
              <a:gd name="connsiteX4" fmla="*/ 3005 w 10000"/>
              <a:gd name="connsiteY4" fmla="*/ 7309 h 10000"/>
              <a:gd name="connsiteX5" fmla="*/ 4058 w 10000"/>
              <a:gd name="connsiteY5" fmla="*/ 8291 h 10000"/>
              <a:gd name="connsiteX6" fmla="*/ 4883 w 10000"/>
              <a:gd name="connsiteY6" fmla="*/ 8217 h 10000"/>
              <a:gd name="connsiteX7" fmla="*/ 6477 w 10000"/>
              <a:gd name="connsiteY7" fmla="*/ 7998 h 10000"/>
              <a:gd name="connsiteX8" fmla="*/ 7643 w 10000"/>
              <a:gd name="connsiteY8" fmla="*/ 9164 h 10000"/>
              <a:gd name="connsiteX9" fmla="*/ 10000 w 10000"/>
              <a:gd name="connsiteY9" fmla="*/ 10000 h 10000"/>
              <a:gd name="connsiteX0" fmla="*/ 0 w 10000"/>
              <a:gd name="connsiteY0" fmla="*/ 0 h 10000"/>
              <a:gd name="connsiteX1" fmla="*/ 1065 w 10000"/>
              <a:gd name="connsiteY1" fmla="*/ 3201 h 10000"/>
              <a:gd name="connsiteX2" fmla="*/ 1829 w 10000"/>
              <a:gd name="connsiteY2" fmla="*/ 3565 h 10000"/>
              <a:gd name="connsiteX3" fmla="*/ 2548 w 10000"/>
              <a:gd name="connsiteY3" fmla="*/ 5091 h 10000"/>
              <a:gd name="connsiteX4" fmla="*/ 3005 w 10000"/>
              <a:gd name="connsiteY4" fmla="*/ 7309 h 10000"/>
              <a:gd name="connsiteX5" fmla="*/ 4058 w 10000"/>
              <a:gd name="connsiteY5" fmla="*/ 8291 h 10000"/>
              <a:gd name="connsiteX6" fmla="*/ 4883 w 10000"/>
              <a:gd name="connsiteY6" fmla="*/ 8217 h 10000"/>
              <a:gd name="connsiteX7" fmla="*/ 6477 w 10000"/>
              <a:gd name="connsiteY7" fmla="*/ 7998 h 10000"/>
              <a:gd name="connsiteX8" fmla="*/ 7643 w 10000"/>
              <a:gd name="connsiteY8" fmla="*/ 9164 h 10000"/>
              <a:gd name="connsiteX9" fmla="*/ 10000 w 10000"/>
              <a:gd name="connsiteY9" fmla="*/ 10000 h 10000"/>
              <a:gd name="connsiteX0" fmla="*/ 0 w 10000"/>
              <a:gd name="connsiteY0" fmla="*/ 0 h 10000"/>
              <a:gd name="connsiteX1" fmla="*/ 1130 w 10000"/>
              <a:gd name="connsiteY1" fmla="*/ 1238 h 10000"/>
              <a:gd name="connsiteX2" fmla="*/ 1829 w 10000"/>
              <a:gd name="connsiteY2" fmla="*/ 3565 h 10000"/>
              <a:gd name="connsiteX3" fmla="*/ 2548 w 10000"/>
              <a:gd name="connsiteY3" fmla="*/ 5091 h 10000"/>
              <a:gd name="connsiteX4" fmla="*/ 3005 w 10000"/>
              <a:gd name="connsiteY4" fmla="*/ 7309 h 10000"/>
              <a:gd name="connsiteX5" fmla="*/ 4058 w 10000"/>
              <a:gd name="connsiteY5" fmla="*/ 8291 h 10000"/>
              <a:gd name="connsiteX6" fmla="*/ 4883 w 10000"/>
              <a:gd name="connsiteY6" fmla="*/ 8217 h 10000"/>
              <a:gd name="connsiteX7" fmla="*/ 6477 w 10000"/>
              <a:gd name="connsiteY7" fmla="*/ 7998 h 10000"/>
              <a:gd name="connsiteX8" fmla="*/ 7643 w 10000"/>
              <a:gd name="connsiteY8" fmla="*/ 9164 h 10000"/>
              <a:gd name="connsiteX9" fmla="*/ 10000 w 10000"/>
              <a:gd name="connsiteY9" fmla="*/ 10000 h 10000"/>
              <a:gd name="connsiteX0" fmla="*/ 0 w 10174"/>
              <a:gd name="connsiteY0" fmla="*/ 0 h 12291"/>
              <a:gd name="connsiteX1" fmla="*/ 1304 w 10174"/>
              <a:gd name="connsiteY1" fmla="*/ 3529 h 12291"/>
              <a:gd name="connsiteX2" fmla="*/ 2003 w 10174"/>
              <a:gd name="connsiteY2" fmla="*/ 5856 h 12291"/>
              <a:gd name="connsiteX3" fmla="*/ 2722 w 10174"/>
              <a:gd name="connsiteY3" fmla="*/ 7382 h 12291"/>
              <a:gd name="connsiteX4" fmla="*/ 3179 w 10174"/>
              <a:gd name="connsiteY4" fmla="*/ 9600 h 12291"/>
              <a:gd name="connsiteX5" fmla="*/ 4232 w 10174"/>
              <a:gd name="connsiteY5" fmla="*/ 10582 h 12291"/>
              <a:gd name="connsiteX6" fmla="*/ 5057 w 10174"/>
              <a:gd name="connsiteY6" fmla="*/ 10508 h 12291"/>
              <a:gd name="connsiteX7" fmla="*/ 6651 w 10174"/>
              <a:gd name="connsiteY7" fmla="*/ 10289 h 12291"/>
              <a:gd name="connsiteX8" fmla="*/ 7817 w 10174"/>
              <a:gd name="connsiteY8" fmla="*/ 11455 h 12291"/>
              <a:gd name="connsiteX9" fmla="*/ 10174 w 10174"/>
              <a:gd name="connsiteY9" fmla="*/ 12291 h 12291"/>
              <a:gd name="connsiteX0" fmla="*/ 0 w 10000"/>
              <a:gd name="connsiteY0" fmla="*/ 0 h 10982"/>
              <a:gd name="connsiteX1" fmla="*/ 1130 w 10000"/>
              <a:gd name="connsiteY1" fmla="*/ 2220 h 10982"/>
              <a:gd name="connsiteX2" fmla="*/ 1829 w 10000"/>
              <a:gd name="connsiteY2" fmla="*/ 4547 h 10982"/>
              <a:gd name="connsiteX3" fmla="*/ 2548 w 10000"/>
              <a:gd name="connsiteY3" fmla="*/ 6073 h 10982"/>
              <a:gd name="connsiteX4" fmla="*/ 3005 w 10000"/>
              <a:gd name="connsiteY4" fmla="*/ 8291 h 10982"/>
              <a:gd name="connsiteX5" fmla="*/ 4058 w 10000"/>
              <a:gd name="connsiteY5" fmla="*/ 9273 h 10982"/>
              <a:gd name="connsiteX6" fmla="*/ 4883 w 10000"/>
              <a:gd name="connsiteY6" fmla="*/ 9199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4547 h 10982"/>
              <a:gd name="connsiteX3" fmla="*/ 2548 w 10000"/>
              <a:gd name="connsiteY3" fmla="*/ 6073 h 10982"/>
              <a:gd name="connsiteX4" fmla="*/ 3005 w 10000"/>
              <a:gd name="connsiteY4" fmla="*/ 8291 h 10982"/>
              <a:gd name="connsiteX5" fmla="*/ 4058 w 10000"/>
              <a:gd name="connsiteY5" fmla="*/ 9273 h 10982"/>
              <a:gd name="connsiteX6" fmla="*/ 4883 w 10000"/>
              <a:gd name="connsiteY6" fmla="*/ 9199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548 w 10000"/>
              <a:gd name="connsiteY3" fmla="*/ 6073 h 10982"/>
              <a:gd name="connsiteX4" fmla="*/ 3005 w 10000"/>
              <a:gd name="connsiteY4" fmla="*/ 8291 h 10982"/>
              <a:gd name="connsiteX5" fmla="*/ 4058 w 10000"/>
              <a:gd name="connsiteY5" fmla="*/ 9273 h 10982"/>
              <a:gd name="connsiteX6" fmla="*/ 4883 w 10000"/>
              <a:gd name="connsiteY6" fmla="*/ 9199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483 w 10000"/>
              <a:gd name="connsiteY3" fmla="*/ 7709 h 10982"/>
              <a:gd name="connsiteX4" fmla="*/ 3005 w 10000"/>
              <a:gd name="connsiteY4" fmla="*/ 8291 h 10982"/>
              <a:gd name="connsiteX5" fmla="*/ 4058 w 10000"/>
              <a:gd name="connsiteY5" fmla="*/ 9273 h 10982"/>
              <a:gd name="connsiteX6" fmla="*/ 4883 w 10000"/>
              <a:gd name="connsiteY6" fmla="*/ 9199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483 w 10000"/>
              <a:gd name="connsiteY3" fmla="*/ 7709 h 10982"/>
              <a:gd name="connsiteX4" fmla="*/ 3005 w 10000"/>
              <a:gd name="connsiteY4" fmla="*/ 8291 h 10982"/>
              <a:gd name="connsiteX5" fmla="*/ 4058 w 10000"/>
              <a:gd name="connsiteY5" fmla="*/ 10037 h 10982"/>
              <a:gd name="connsiteX6" fmla="*/ 4883 w 10000"/>
              <a:gd name="connsiteY6" fmla="*/ 9199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483 w 10000"/>
              <a:gd name="connsiteY3" fmla="*/ 7709 h 10982"/>
              <a:gd name="connsiteX4" fmla="*/ 3005 w 10000"/>
              <a:gd name="connsiteY4" fmla="*/ 8291 h 10982"/>
              <a:gd name="connsiteX5" fmla="*/ 4058 w 10000"/>
              <a:gd name="connsiteY5" fmla="*/ 10037 h 10982"/>
              <a:gd name="connsiteX6" fmla="*/ 4905 w 10000"/>
              <a:gd name="connsiteY6" fmla="*/ 10944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483 w 10000"/>
              <a:gd name="connsiteY3" fmla="*/ 7709 h 10982"/>
              <a:gd name="connsiteX4" fmla="*/ 3005 w 10000"/>
              <a:gd name="connsiteY4" fmla="*/ 8291 h 10982"/>
              <a:gd name="connsiteX5" fmla="*/ 4152 w 10000"/>
              <a:gd name="connsiteY5" fmla="*/ 9273 h 10982"/>
              <a:gd name="connsiteX6" fmla="*/ 4905 w 10000"/>
              <a:gd name="connsiteY6" fmla="*/ 10944 h 10982"/>
              <a:gd name="connsiteX7" fmla="*/ 6477 w 10000"/>
              <a:gd name="connsiteY7" fmla="*/ 8980 h 10982"/>
              <a:gd name="connsiteX8" fmla="*/ 7643 w 10000"/>
              <a:gd name="connsiteY8" fmla="*/ 10146 h 10982"/>
              <a:gd name="connsiteX9" fmla="*/ 10000 w 10000"/>
              <a:gd name="connsiteY9" fmla="*/ 10982 h 10982"/>
              <a:gd name="connsiteX0" fmla="*/ 0 w 10000"/>
              <a:gd name="connsiteY0" fmla="*/ 0 h 10982"/>
              <a:gd name="connsiteX1" fmla="*/ 1130 w 10000"/>
              <a:gd name="connsiteY1" fmla="*/ 3747 h 10982"/>
              <a:gd name="connsiteX2" fmla="*/ 1829 w 10000"/>
              <a:gd name="connsiteY2" fmla="*/ 5638 h 10982"/>
              <a:gd name="connsiteX3" fmla="*/ 2483 w 10000"/>
              <a:gd name="connsiteY3" fmla="*/ 7709 h 10982"/>
              <a:gd name="connsiteX4" fmla="*/ 3005 w 10000"/>
              <a:gd name="connsiteY4" fmla="*/ 8291 h 10982"/>
              <a:gd name="connsiteX5" fmla="*/ 4152 w 10000"/>
              <a:gd name="connsiteY5" fmla="*/ 9273 h 10982"/>
              <a:gd name="connsiteX6" fmla="*/ 4949 w 10000"/>
              <a:gd name="connsiteY6" fmla="*/ 9308 h 10982"/>
              <a:gd name="connsiteX7" fmla="*/ 6477 w 10000"/>
              <a:gd name="connsiteY7" fmla="*/ 8980 h 10982"/>
              <a:gd name="connsiteX8" fmla="*/ 7643 w 10000"/>
              <a:gd name="connsiteY8" fmla="*/ 10146 h 10982"/>
              <a:gd name="connsiteX9" fmla="*/ 10000 w 10000"/>
              <a:gd name="connsiteY9" fmla="*/ 10982 h 10982"/>
              <a:gd name="connsiteX0" fmla="*/ 0 w 10123"/>
              <a:gd name="connsiteY0" fmla="*/ 0 h 10211"/>
              <a:gd name="connsiteX1" fmla="*/ 1130 w 10123"/>
              <a:gd name="connsiteY1" fmla="*/ 3747 h 10211"/>
              <a:gd name="connsiteX2" fmla="*/ 1829 w 10123"/>
              <a:gd name="connsiteY2" fmla="*/ 5638 h 10211"/>
              <a:gd name="connsiteX3" fmla="*/ 2483 w 10123"/>
              <a:gd name="connsiteY3" fmla="*/ 7709 h 10211"/>
              <a:gd name="connsiteX4" fmla="*/ 3005 w 10123"/>
              <a:gd name="connsiteY4" fmla="*/ 8291 h 10211"/>
              <a:gd name="connsiteX5" fmla="*/ 4152 w 10123"/>
              <a:gd name="connsiteY5" fmla="*/ 9273 h 10211"/>
              <a:gd name="connsiteX6" fmla="*/ 4949 w 10123"/>
              <a:gd name="connsiteY6" fmla="*/ 9308 h 10211"/>
              <a:gd name="connsiteX7" fmla="*/ 6477 w 10123"/>
              <a:gd name="connsiteY7" fmla="*/ 8980 h 10211"/>
              <a:gd name="connsiteX8" fmla="*/ 7643 w 10123"/>
              <a:gd name="connsiteY8" fmla="*/ 10146 h 10211"/>
              <a:gd name="connsiteX9" fmla="*/ 10123 w 10123"/>
              <a:gd name="connsiteY9" fmla="*/ 9237 h 10211"/>
              <a:gd name="connsiteX0" fmla="*/ 0 w 10210"/>
              <a:gd name="connsiteY0" fmla="*/ 0 h 8029"/>
              <a:gd name="connsiteX1" fmla="*/ 1217 w 10210"/>
              <a:gd name="connsiteY1" fmla="*/ 1565 h 8029"/>
              <a:gd name="connsiteX2" fmla="*/ 1916 w 10210"/>
              <a:gd name="connsiteY2" fmla="*/ 3456 h 8029"/>
              <a:gd name="connsiteX3" fmla="*/ 2570 w 10210"/>
              <a:gd name="connsiteY3" fmla="*/ 5527 h 8029"/>
              <a:gd name="connsiteX4" fmla="*/ 3092 w 10210"/>
              <a:gd name="connsiteY4" fmla="*/ 6109 h 8029"/>
              <a:gd name="connsiteX5" fmla="*/ 4239 w 10210"/>
              <a:gd name="connsiteY5" fmla="*/ 7091 h 8029"/>
              <a:gd name="connsiteX6" fmla="*/ 5036 w 10210"/>
              <a:gd name="connsiteY6" fmla="*/ 7126 h 8029"/>
              <a:gd name="connsiteX7" fmla="*/ 6564 w 10210"/>
              <a:gd name="connsiteY7" fmla="*/ 6798 h 8029"/>
              <a:gd name="connsiteX8" fmla="*/ 7730 w 10210"/>
              <a:gd name="connsiteY8" fmla="*/ 7964 h 8029"/>
              <a:gd name="connsiteX9" fmla="*/ 10210 w 10210"/>
              <a:gd name="connsiteY9" fmla="*/ 7055 h 8029"/>
              <a:gd name="connsiteX0" fmla="*/ 0 w 9829"/>
              <a:gd name="connsiteY0" fmla="*/ 0 h 9457"/>
              <a:gd name="connsiteX1" fmla="*/ 1021 w 9829"/>
              <a:gd name="connsiteY1" fmla="*/ 1406 h 9457"/>
              <a:gd name="connsiteX2" fmla="*/ 1706 w 9829"/>
              <a:gd name="connsiteY2" fmla="*/ 3761 h 9457"/>
              <a:gd name="connsiteX3" fmla="*/ 2346 w 9829"/>
              <a:gd name="connsiteY3" fmla="*/ 6341 h 9457"/>
              <a:gd name="connsiteX4" fmla="*/ 2857 w 9829"/>
              <a:gd name="connsiteY4" fmla="*/ 7066 h 9457"/>
              <a:gd name="connsiteX5" fmla="*/ 3981 w 9829"/>
              <a:gd name="connsiteY5" fmla="*/ 8289 h 9457"/>
              <a:gd name="connsiteX6" fmla="*/ 4761 w 9829"/>
              <a:gd name="connsiteY6" fmla="*/ 8332 h 9457"/>
              <a:gd name="connsiteX7" fmla="*/ 6258 w 9829"/>
              <a:gd name="connsiteY7" fmla="*/ 7924 h 9457"/>
              <a:gd name="connsiteX8" fmla="*/ 7400 w 9829"/>
              <a:gd name="connsiteY8" fmla="*/ 9376 h 9457"/>
              <a:gd name="connsiteX9" fmla="*/ 9829 w 9829"/>
              <a:gd name="connsiteY9" fmla="*/ 8244 h 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9" h="9457">
                <a:moveTo>
                  <a:pt x="0" y="0"/>
                </a:moveTo>
                <a:cubicBezTo>
                  <a:pt x="172" y="905"/>
                  <a:pt x="737" y="779"/>
                  <a:pt x="1021" y="1406"/>
                </a:cubicBezTo>
                <a:cubicBezTo>
                  <a:pt x="1305" y="2033"/>
                  <a:pt x="1485" y="2939"/>
                  <a:pt x="1706" y="3761"/>
                </a:cubicBezTo>
                <a:cubicBezTo>
                  <a:pt x="1927" y="4583"/>
                  <a:pt x="2154" y="5790"/>
                  <a:pt x="2346" y="6341"/>
                </a:cubicBezTo>
                <a:cubicBezTo>
                  <a:pt x="2538" y="6891"/>
                  <a:pt x="2585" y="6741"/>
                  <a:pt x="2857" y="7066"/>
                </a:cubicBezTo>
                <a:cubicBezTo>
                  <a:pt x="3130" y="7391"/>
                  <a:pt x="3663" y="8078"/>
                  <a:pt x="3981" y="8289"/>
                </a:cubicBezTo>
                <a:cubicBezTo>
                  <a:pt x="4298" y="8500"/>
                  <a:pt x="4382" y="8393"/>
                  <a:pt x="4761" y="8332"/>
                </a:cubicBezTo>
                <a:cubicBezTo>
                  <a:pt x="5140" y="8271"/>
                  <a:pt x="5818" y="7749"/>
                  <a:pt x="6258" y="7924"/>
                </a:cubicBezTo>
                <a:cubicBezTo>
                  <a:pt x="6698" y="8098"/>
                  <a:pt x="6867" y="8874"/>
                  <a:pt x="7400" y="9376"/>
                </a:cubicBezTo>
                <a:cubicBezTo>
                  <a:pt x="7934" y="9872"/>
                  <a:pt x="9393" y="7925"/>
                  <a:pt x="9829" y="8244"/>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a:solidFill>
                <a:schemeClr val="tx2"/>
              </a:solidFill>
              <a:latin typeface="+mj-lt"/>
            </a:endParaRPr>
          </a:p>
        </p:txBody>
      </p:sp>
      <p:sp>
        <p:nvSpPr>
          <p:cNvPr id="872517" name="Freeform 69"/>
          <p:cNvSpPr>
            <a:spLocks/>
          </p:cNvSpPr>
          <p:nvPr/>
        </p:nvSpPr>
        <p:spPr bwMode="auto">
          <a:xfrm>
            <a:off x="1385889" y="5902326"/>
            <a:ext cx="6611937" cy="334963"/>
          </a:xfrm>
          <a:custGeom>
            <a:avLst/>
            <a:gdLst>
              <a:gd name="T0" fmla="*/ 0 w 3892"/>
              <a:gd name="T1" fmla="*/ 0 h 280"/>
              <a:gd name="T2" fmla="*/ 476 w 3892"/>
              <a:gd name="T3" fmla="*/ 36 h 280"/>
              <a:gd name="T4" fmla="*/ 812 w 3892"/>
              <a:gd name="T5" fmla="*/ 116 h 280"/>
              <a:gd name="T6" fmla="*/ 1136 w 3892"/>
              <a:gd name="T7" fmla="*/ 156 h 280"/>
              <a:gd name="T8" fmla="*/ 1400 w 3892"/>
              <a:gd name="T9" fmla="*/ 204 h 280"/>
              <a:gd name="T10" fmla="*/ 1796 w 3892"/>
              <a:gd name="T11" fmla="*/ 228 h 280"/>
              <a:gd name="T12" fmla="*/ 2128 w 3892"/>
              <a:gd name="T13" fmla="*/ 244 h 280"/>
              <a:gd name="T14" fmla="*/ 2768 w 3892"/>
              <a:gd name="T15" fmla="*/ 244 h 280"/>
              <a:gd name="T16" fmla="*/ 3232 w 3892"/>
              <a:gd name="T17" fmla="*/ 248 h 280"/>
              <a:gd name="T18" fmla="*/ 3892 w 3892"/>
              <a:gd name="T19" fmla="*/ 280 h 280"/>
              <a:gd name="connsiteX0" fmla="*/ 0 w 10532"/>
              <a:gd name="connsiteY0" fmla="*/ 0 h 10321"/>
              <a:gd name="connsiteX1" fmla="*/ 1755 w 10532"/>
              <a:gd name="connsiteY1" fmla="*/ 1607 h 10321"/>
              <a:gd name="connsiteX2" fmla="*/ 2618 w 10532"/>
              <a:gd name="connsiteY2" fmla="*/ 4464 h 10321"/>
              <a:gd name="connsiteX3" fmla="*/ 3451 w 10532"/>
              <a:gd name="connsiteY3" fmla="*/ 5892 h 10321"/>
              <a:gd name="connsiteX4" fmla="*/ 4129 w 10532"/>
              <a:gd name="connsiteY4" fmla="*/ 7607 h 10321"/>
              <a:gd name="connsiteX5" fmla="*/ 5147 w 10532"/>
              <a:gd name="connsiteY5" fmla="*/ 8464 h 10321"/>
              <a:gd name="connsiteX6" fmla="*/ 6000 w 10532"/>
              <a:gd name="connsiteY6" fmla="*/ 9035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451 w 10532"/>
              <a:gd name="connsiteY3" fmla="*/ 5892 h 10321"/>
              <a:gd name="connsiteX4" fmla="*/ 4129 w 10532"/>
              <a:gd name="connsiteY4" fmla="*/ 7607 h 10321"/>
              <a:gd name="connsiteX5" fmla="*/ 5147 w 10532"/>
              <a:gd name="connsiteY5" fmla="*/ 8464 h 10321"/>
              <a:gd name="connsiteX6" fmla="*/ 6000 w 10532"/>
              <a:gd name="connsiteY6" fmla="*/ 9035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129 w 10532"/>
              <a:gd name="connsiteY4" fmla="*/ 7607 h 10321"/>
              <a:gd name="connsiteX5" fmla="*/ 5147 w 10532"/>
              <a:gd name="connsiteY5" fmla="*/ 8464 h 10321"/>
              <a:gd name="connsiteX6" fmla="*/ 6000 w 10532"/>
              <a:gd name="connsiteY6" fmla="*/ 9035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383 w 10532"/>
              <a:gd name="connsiteY4" fmla="*/ 4714 h 10321"/>
              <a:gd name="connsiteX5" fmla="*/ 5147 w 10532"/>
              <a:gd name="connsiteY5" fmla="*/ 8464 h 10321"/>
              <a:gd name="connsiteX6" fmla="*/ 6000 w 10532"/>
              <a:gd name="connsiteY6" fmla="*/ 9035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383 w 10532"/>
              <a:gd name="connsiteY4" fmla="*/ 4714 h 10321"/>
              <a:gd name="connsiteX5" fmla="*/ 5355 w 10532"/>
              <a:gd name="connsiteY5" fmla="*/ 4928 h 10321"/>
              <a:gd name="connsiteX6" fmla="*/ 6000 w 10532"/>
              <a:gd name="connsiteY6" fmla="*/ 9035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383 w 10532"/>
              <a:gd name="connsiteY4" fmla="*/ 4714 h 10321"/>
              <a:gd name="connsiteX5" fmla="*/ 5355 w 10532"/>
              <a:gd name="connsiteY5" fmla="*/ 4928 h 10321"/>
              <a:gd name="connsiteX6" fmla="*/ 6347 w 10532"/>
              <a:gd name="connsiteY6" fmla="*/ 5499 h 10321"/>
              <a:gd name="connsiteX7" fmla="*/ 7644 w 10532"/>
              <a:gd name="connsiteY7" fmla="*/ 9035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383 w 10532"/>
              <a:gd name="connsiteY4" fmla="*/ 4714 h 10321"/>
              <a:gd name="connsiteX5" fmla="*/ 5355 w 10532"/>
              <a:gd name="connsiteY5" fmla="*/ 4928 h 10321"/>
              <a:gd name="connsiteX6" fmla="*/ 6347 w 10532"/>
              <a:gd name="connsiteY6" fmla="*/ 5499 h 10321"/>
              <a:gd name="connsiteX7" fmla="*/ 7760 w 10532"/>
              <a:gd name="connsiteY7" fmla="*/ 5821 h 10321"/>
              <a:gd name="connsiteX8" fmla="*/ 8836 w 10532"/>
              <a:gd name="connsiteY8" fmla="*/ 9178 h 10321"/>
              <a:gd name="connsiteX9" fmla="*/ 10532 w 10532"/>
              <a:gd name="connsiteY9" fmla="*/ 10321 h 10321"/>
              <a:gd name="connsiteX0" fmla="*/ 0 w 10532"/>
              <a:gd name="connsiteY0" fmla="*/ 0 h 10321"/>
              <a:gd name="connsiteX1" fmla="*/ 1663 w 10532"/>
              <a:gd name="connsiteY1" fmla="*/ 2250 h 10321"/>
              <a:gd name="connsiteX2" fmla="*/ 2618 w 10532"/>
              <a:gd name="connsiteY2" fmla="*/ 4464 h 10321"/>
              <a:gd name="connsiteX3" fmla="*/ 3520 w 10532"/>
              <a:gd name="connsiteY3" fmla="*/ 3963 h 10321"/>
              <a:gd name="connsiteX4" fmla="*/ 4383 w 10532"/>
              <a:gd name="connsiteY4" fmla="*/ 4714 h 10321"/>
              <a:gd name="connsiteX5" fmla="*/ 5355 w 10532"/>
              <a:gd name="connsiteY5" fmla="*/ 4928 h 10321"/>
              <a:gd name="connsiteX6" fmla="*/ 6347 w 10532"/>
              <a:gd name="connsiteY6" fmla="*/ 5499 h 10321"/>
              <a:gd name="connsiteX7" fmla="*/ 7760 w 10532"/>
              <a:gd name="connsiteY7" fmla="*/ 5821 h 10321"/>
              <a:gd name="connsiteX8" fmla="*/ 8952 w 10532"/>
              <a:gd name="connsiteY8" fmla="*/ 7249 h 10321"/>
              <a:gd name="connsiteX9" fmla="*/ 10532 w 10532"/>
              <a:gd name="connsiteY9" fmla="*/ 10321 h 10321"/>
              <a:gd name="connsiteX0" fmla="*/ 0 w 10694"/>
              <a:gd name="connsiteY0" fmla="*/ 0 h 8071"/>
              <a:gd name="connsiteX1" fmla="*/ 1663 w 10694"/>
              <a:gd name="connsiteY1" fmla="*/ 2250 h 8071"/>
              <a:gd name="connsiteX2" fmla="*/ 2618 w 10694"/>
              <a:gd name="connsiteY2" fmla="*/ 4464 h 8071"/>
              <a:gd name="connsiteX3" fmla="*/ 3520 w 10694"/>
              <a:gd name="connsiteY3" fmla="*/ 3963 h 8071"/>
              <a:gd name="connsiteX4" fmla="*/ 4383 w 10694"/>
              <a:gd name="connsiteY4" fmla="*/ 4714 h 8071"/>
              <a:gd name="connsiteX5" fmla="*/ 5355 w 10694"/>
              <a:gd name="connsiteY5" fmla="*/ 4928 h 8071"/>
              <a:gd name="connsiteX6" fmla="*/ 6347 w 10694"/>
              <a:gd name="connsiteY6" fmla="*/ 5499 h 8071"/>
              <a:gd name="connsiteX7" fmla="*/ 7760 w 10694"/>
              <a:gd name="connsiteY7" fmla="*/ 5821 h 8071"/>
              <a:gd name="connsiteX8" fmla="*/ 8952 w 10694"/>
              <a:gd name="connsiteY8" fmla="*/ 7249 h 8071"/>
              <a:gd name="connsiteX9" fmla="*/ 10694 w 10694"/>
              <a:gd name="connsiteY9" fmla="*/ 8071 h 8071"/>
              <a:gd name="connsiteX0" fmla="*/ 0 w 10000"/>
              <a:gd name="connsiteY0" fmla="*/ 0 h 10000"/>
              <a:gd name="connsiteX1" fmla="*/ 1555 w 10000"/>
              <a:gd name="connsiteY1" fmla="*/ 2788 h 10000"/>
              <a:gd name="connsiteX2" fmla="*/ 2448 w 10000"/>
              <a:gd name="connsiteY2" fmla="*/ 5531 h 10000"/>
              <a:gd name="connsiteX3" fmla="*/ 3292 w 10000"/>
              <a:gd name="connsiteY3" fmla="*/ 4910 h 10000"/>
              <a:gd name="connsiteX4" fmla="*/ 4099 w 10000"/>
              <a:gd name="connsiteY4" fmla="*/ 5841 h 10000"/>
              <a:gd name="connsiteX5" fmla="*/ 5007 w 10000"/>
              <a:gd name="connsiteY5" fmla="*/ 6106 h 10000"/>
              <a:gd name="connsiteX6" fmla="*/ 5935 w 10000"/>
              <a:gd name="connsiteY6" fmla="*/ 6813 h 10000"/>
              <a:gd name="connsiteX7" fmla="*/ 7256 w 10000"/>
              <a:gd name="connsiteY7" fmla="*/ 7212 h 10000"/>
              <a:gd name="connsiteX8" fmla="*/ 8400 w 10000"/>
              <a:gd name="connsiteY8" fmla="*/ 7787 h 10000"/>
              <a:gd name="connsiteX9" fmla="*/ 10000 w 10000"/>
              <a:gd name="connsiteY9" fmla="*/ 10000 h 10000"/>
              <a:gd name="connsiteX0" fmla="*/ 0 w 10058"/>
              <a:gd name="connsiteY0" fmla="*/ 0 h 9336"/>
              <a:gd name="connsiteX1" fmla="*/ 1555 w 10058"/>
              <a:gd name="connsiteY1" fmla="*/ 2788 h 9336"/>
              <a:gd name="connsiteX2" fmla="*/ 2448 w 10058"/>
              <a:gd name="connsiteY2" fmla="*/ 5531 h 9336"/>
              <a:gd name="connsiteX3" fmla="*/ 3292 w 10058"/>
              <a:gd name="connsiteY3" fmla="*/ 4910 h 9336"/>
              <a:gd name="connsiteX4" fmla="*/ 4099 w 10058"/>
              <a:gd name="connsiteY4" fmla="*/ 5841 h 9336"/>
              <a:gd name="connsiteX5" fmla="*/ 5007 w 10058"/>
              <a:gd name="connsiteY5" fmla="*/ 6106 h 9336"/>
              <a:gd name="connsiteX6" fmla="*/ 5935 w 10058"/>
              <a:gd name="connsiteY6" fmla="*/ 6813 h 9336"/>
              <a:gd name="connsiteX7" fmla="*/ 7256 w 10058"/>
              <a:gd name="connsiteY7" fmla="*/ 7212 h 9336"/>
              <a:gd name="connsiteX8" fmla="*/ 8400 w 10058"/>
              <a:gd name="connsiteY8" fmla="*/ 7787 h 9336"/>
              <a:gd name="connsiteX9" fmla="*/ 10058 w 10058"/>
              <a:gd name="connsiteY9" fmla="*/ 9336 h 9336"/>
              <a:gd name="connsiteX0" fmla="*/ 0 w 10000"/>
              <a:gd name="connsiteY0" fmla="*/ 0 h 10000"/>
              <a:gd name="connsiteX1" fmla="*/ 1546 w 10000"/>
              <a:gd name="connsiteY1" fmla="*/ 2986 h 10000"/>
              <a:gd name="connsiteX2" fmla="*/ 2434 w 10000"/>
              <a:gd name="connsiteY2" fmla="*/ 5924 h 10000"/>
              <a:gd name="connsiteX3" fmla="*/ 3266 w 10000"/>
              <a:gd name="connsiteY3" fmla="*/ 6539 h 10000"/>
              <a:gd name="connsiteX4" fmla="*/ 4075 w 10000"/>
              <a:gd name="connsiteY4" fmla="*/ 6256 h 10000"/>
              <a:gd name="connsiteX5" fmla="*/ 4978 w 10000"/>
              <a:gd name="connsiteY5" fmla="*/ 6540 h 10000"/>
              <a:gd name="connsiteX6" fmla="*/ 5901 w 10000"/>
              <a:gd name="connsiteY6" fmla="*/ 7298 h 10000"/>
              <a:gd name="connsiteX7" fmla="*/ 7214 w 10000"/>
              <a:gd name="connsiteY7" fmla="*/ 7725 h 10000"/>
              <a:gd name="connsiteX8" fmla="*/ 8352 w 10000"/>
              <a:gd name="connsiteY8" fmla="*/ 8341 h 10000"/>
              <a:gd name="connsiteX9" fmla="*/ 10000 w 10000"/>
              <a:gd name="connsiteY9" fmla="*/ 10000 h 10000"/>
              <a:gd name="connsiteX0" fmla="*/ 0 w 10000"/>
              <a:gd name="connsiteY0" fmla="*/ 0 h 10000"/>
              <a:gd name="connsiteX1" fmla="*/ 1546 w 10000"/>
              <a:gd name="connsiteY1" fmla="*/ 2986 h 10000"/>
              <a:gd name="connsiteX2" fmla="*/ 2434 w 10000"/>
              <a:gd name="connsiteY2" fmla="*/ 5924 h 10000"/>
              <a:gd name="connsiteX3" fmla="*/ 3266 w 10000"/>
              <a:gd name="connsiteY3" fmla="*/ 6539 h 10000"/>
              <a:gd name="connsiteX4" fmla="*/ 4089 w 10000"/>
              <a:gd name="connsiteY4" fmla="*/ 6825 h 10000"/>
              <a:gd name="connsiteX5" fmla="*/ 4978 w 10000"/>
              <a:gd name="connsiteY5" fmla="*/ 6540 h 10000"/>
              <a:gd name="connsiteX6" fmla="*/ 5901 w 10000"/>
              <a:gd name="connsiteY6" fmla="*/ 7298 h 10000"/>
              <a:gd name="connsiteX7" fmla="*/ 7214 w 10000"/>
              <a:gd name="connsiteY7" fmla="*/ 7725 h 10000"/>
              <a:gd name="connsiteX8" fmla="*/ 8352 w 10000"/>
              <a:gd name="connsiteY8" fmla="*/ 8341 h 10000"/>
              <a:gd name="connsiteX9" fmla="*/ 10000 w 10000"/>
              <a:gd name="connsiteY9" fmla="*/ 10000 h 10000"/>
              <a:gd name="connsiteX0" fmla="*/ 0 w 10000"/>
              <a:gd name="connsiteY0" fmla="*/ 0 h 10000"/>
              <a:gd name="connsiteX1" fmla="*/ 1546 w 10000"/>
              <a:gd name="connsiteY1" fmla="*/ 2986 h 10000"/>
              <a:gd name="connsiteX2" fmla="*/ 2470 w 10000"/>
              <a:gd name="connsiteY2" fmla="*/ 5355 h 10000"/>
              <a:gd name="connsiteX3" fmla="*/ 3266 w 10000"/>
              <a:gd name="connsiteY3" fmla="*/ 6539 h 10000"/>
              <a:gd name="connsiteX4" fmla="*/ 4089 w 10000"/>
              <a:gd name="connsiteY4" fmla="*/ 6825 h 10000"/>
              <a:gd name="connsiteX5" fmla="*/ 4978 w 10000"/>
              <a:gd name="connsiteY5" fmla="*/ 6540 h 10000"/>
              <a:gd name="connsiteX6" fmla="*/ 5901 w 10000"/>
              <a:gd name="connsiteY6" fmla="*/ 7298 h 10000"/>
              <a:gd name="connsiteX7" fmla="*/ 7214 w 10000"/>
              <a:gd name="connsiteY7" fmla="*/ 7725 h 10000"/>
              <a:gd name="connsiteX8" fmla="*/ 8352 w 10000"/>
              <a:gd name="connsiteY8" fmla="*/ 8341 h 10000"/>
              <a:gd name="connsiteX9" fmla="*/ 10000 w 10000"/>
              <a:gd name="connsiteY9" fmla="*/ 10000 h 10000"/>
              <a:gd name="connsiteX0" fmla="*/ 0 w 9928"/>
              <a:gd name="connsiteY0" fmla="*/ 0 h 9005"/>
              <a:gd name="connsiteX1" fmla="*/ 1474 w 9928"/>
              <a:gd name="connsiteY1" fmla="*/ 1991 h 9005"/>
              <a:gd name="connsiteX2" fmla="*/ 2398 w 9928"/>
              <a:gd name="connsiteY2" fmla="*/ 4360 h 9005"/>
              <a:gd name="connsiteX3" fmla="*/ 3194 w 9928"/>
              <a:gd name="connsiteY3" fmla="*/ 5544 h 9005"/>
              <a:gd name="connsiteX4" fmla="*/ 4017 w 9928"/>
              <a:gd name="connsiteY4" fmla="*/ 5830 h 9005"/>
              <a:gd name="connsiteX5" fmla="*/ 4906 w 9928"/>
              <a:gd name="connsiteY5" fmla="*/ 5545 h 9005"/>
              <a:gd name="connsiteX6" fmla="*/ 5829 w 9928"/>
              <a:gd name="connsiteY6" fmla="*/ 6303 h 9005"/>
              <a:gd name="connsiteX7" fmla="*/ 7142 w 9928"/>
              <a:gd name="connsiteY7" fmla="*/ 6730 h 9005"/>
              <a:gd name="connsiteX8" fmla="*/ 8280 w 9928"/>
              <a:gd name="connsiteY8" fmla="*/ 7346 h 9005"/>
              <a:gd name="connsiteX9" fmla="*/ 9928 w 9928"/>
              <a:gd name="connsiteY9" fmla="*/ 9005 h 9005"/>
              <a:gd name="connsiteX0" fmla="*/ 0 w 10022"/>
              <a:gd name="connsiteY0" fmla="*/ 0 h 11105"/>
              <a:gd name="connsiteX1" fmla="*/ 1507 w 10022"/>
              <a:gd name="connsiteY1" fmla="*/ 3316 h 11105"/>
              <a:gd name="connsiteX2" fmla="*/ 2437 w 10022"/>
              <a:gd name="connsiteY2" fmla="*/ 5947 h 11105"/>
              <a:gd name="connsiteX3" fmla="*/ 3239 w 10022"/>
              <a:gd name="connsiteY3" fmla="*/ 7262 h 11105"/>
              <a:gd name="connsiteX4" fmla="*/ 4068 w 10022"/>
              <a:gd name="connsiteY4" fmla="*/ 7579 h 11105"/>
              <a:gd name="connsiteX5" fmla="*/ 4964 w 10022"/>
              <a:gd name="connsiteY5" fmla="*/ 7263 h 11105"/>
              <a:gd name="connsiteX6" fmla="*/ 5893 w 10022"/>
              <a:gd name="connsiteY6" fmla="*/ 8104 h 11105"/>
              <a:gd name="connsiteX7" fmla="*/ 7216 w 10022"/>
              <a:gd name="connsiteY7" fmla="*/ 8579 h 11105"/>
              <a:gd name="connsiteX8" fmla="*/ 8362 w 10022"/>
              <a:gd name="connsiteY8" fmla="*/ 9263 h 11105"/>
              <a:gd name="connsiteX9" fmla="*/ 10022 w 10022"/>
              <a:gd name="connsiteY9" fmla="*/ 11105 h 11105"/>
              <a:gd name="connsiteX0" fmla="*/ 0 w 10022"/>
              <a:gd name="connsiteY0" fmla="*/ 0 h 11105"/>
              <a:gd name="connsiteX1" fmla="*/ 1507 w 10022"/>
              <a:gd name="connsiteY1" fmla="*/ 3316 h 11105"/>
              <a:gd name="connsiteX2" fmla="*/ 2437 w 10022"/>
              <a:gd name="connsiteY2" fmla="*/ 5947 h 11105"/>
              <a:gd name="connsiteX3" fmla="*/ 3190 w 10022"/>
              <a:gd name="connsiteY3" fmla="*/ 6526 h 11105"/>
              <a:gd name="connsiteX4" fmla="*/ 3239 w 10022"/>
              <a:gd name="connsiteY4" fmla="*/ 7262 h 11105"/>
              <a:gd name="connsiteX5" fmla="*/ 4068 w 10022"/>
              <a:gd name="connsiteY5" fmla="*/ 7579 h 11105"/>
              <a:gd name="connsiteX6" fmla="*/ 4964 w 10022"/>
              <a:gd name="connsiteY6" fmla="*/ 7263 h 11105"/>
              <a:gd name="connsiteX7" fmla="*/ 5893 w 10022"/>
              <a:gd name="connsiteY7" fmla="*/ 8104 h 11105"/>
              <a:gd name="connsiteX8" fmla="*/ 7216 w 10022"/>
              <a:gd name="connsiteY8" fmla="*/ 8579 h 11105"/>
              <a:gd name="connsiteX9" fmla="*/ 8362 w 10022"/>
              <a:gd name="connsiteY9" fmla="*/ 9263 h 11105"/>
              <a:gd name="connsiteX10" fmla="*/ 10022 w 10022"/>
              <a:gd name="connsiteY10" fmla="*/ 11105 h 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22" h="11105">
                <a:moveTo>
                  <a:pt x="0" y="0"/>
                </a:moveTo>
                <a:cubicBezTo>
                  <a:pt x="190" y="315"/>
                  <a:pt x="1101" y="2325"/>
                  <a:pt x="1507" y="3316"/>
                </a:cubicBezTo>
                <a:cubicBezTo>
                  <a:pt x="1913" y="4307"/>
                  <a:pt x="2157" y="5412"/>
                  <a:pt x="2437" y="5947"/>
                </a:cubicBezTo>
                <a:cubicBezTo>
                  <a:pt x="2717" y="6482"/>
                  <a:pt x="3056" y="6307"/>
                  <a:pt x="3190" y="6526"/>
                </a:cubicBezTo>
                <a:cubicBezTo>
                  <a:pt x="3324" y="6745"/>
                  <a:pt x="3093" y="7086"/>
                  <a:pt x="3239" y="7262"/>
                </a:cubicBezTo>
                <a:cubicBezTo>
                  <a:pt x="3385" y="7438"/>
                  <a:pt x="3781" y="7579"/>
                  <a:pt x="4068" y="7579"/>
                </a:cubicBezTo>
                <a:cubicBezTo>
                  <a:pt x="4355" y="7579"/>
                  <a:pt x="4659" y="7175"/>
                  <a:pt x="4964" y="7263"/>
                </a:cubicBezTo>
                <a:cubicBezTo>
                  <a:pt x="5268" y="7350"/>
                  <a:pt x="5518" y="7885"/>
                  <a:pt x="5893" y="8104"/>
                </a:cubicBezTo>
                <a:cubicBezTo>
                  <a:pt x="6269" y="8324"/>
                  <a:pt x="6805" y="8385"/>
                  <a:pt x="7216" y="8579"/>
                </a:cubicBezTo>
                <a:cubicBezTo>
                  <a:pt x="7628" y="8771"/>
                  <a:pt x="7912" y="8946"/>
                  <a:pt x="8362" y="9263"/>
                </a:cubicBezTo>
                <a:cubicBezTo>
                  <a:pt x="8812" y="9578"/>
                  <a:pt x="9693" y="10736"/>
                  <a:pt x="10022" y="11105"/>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a:solidFill>
                <a:schemeClr val="tx2"/>
              </a:solidFill>
              <a:latin typeface="+mj-lt"/>
            </a:endParaRPr>
          </a:p>
        </p:txBody>
      </p:sp>
      <p:cxnSp>
        <p:nvCxnSpPr>
          <p:cNvPr id="7" name="Straight Arrow Connector 6"/>
          <p:cNvCxnSpPr/>
          <p:nvPr/>
        </p:nvCxnSpPr>
        <p:spPr>
          <a:xfrm>
            <a:off x="3217864" y="4129088"/>
            <a:ext cx="1292225" cy="4064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922713" y="4114801"/>
            <a:ext cx="1382712" cy="38576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783139" y="4046538"/>
            <a:ext cx="1265237" cy="28575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956300" y="4064000"/>
            <a:ext cx="1309688" cy="3317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677988" y="6196014"/>
            <a:ext cx="1187450" cy="28257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2360614" y="6065838"/>
            <a:ext cx="1152525" cy="2794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72519" name="Text Box 71"/>
          <p:cNvSpPr txBox="1">
            <a:spLocks noChangeArrowheads="1"/>
          </p:cNvSpPr>
          <p:nvPr/>
        </p:nvSpPr>
        <p:spPr bwMode="auto">
          <a:xfrm>
            <a:off x="3389314" y="6078538"/>
            <a:ext cx="2129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dirty="0">
                <a:solidFill>
                  <a:schemeClr val="bg1"/>
                </a:solidFill>
                <a:latin typeface="+mj-lt"/>
              </a:rPr>
              <a:t>ONLAPPING MARGIN</a:t>
            </a:r>
          </a:p>
        </p:txBody>
      </p:sp>
      <p:cxnSp>
        <p:nvCxnSpPr>
          <p:cNvPr id="89" name="Straight Arrow Connector 88"/>
          <p:cNvCxnSpPr/>
          <p:nvPr/>
        </p:nvCxnSpPr>
        <p:spPr>
          <a:xfrm>
            <a:off x="2605089" y="5583238"/>
            <a:ext cx="1190625" cy="46196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670301" y="5603876"/>
            <a:ext cx="1190625" cy="46196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895851" y="5583238"/>
            <a:ext cx="1190625" cy="46196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026151" y="5497513"/>
            <a:ext cx="1190625" cy="46196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4" name="Rectangle 6"/>
          <p:cNvSpPr>
            <a:spLocks noGrp="1" noChangeArrowheads="1"/>
          </p:cNvSpPr>
          <p:nvPr>
            <p:ph type="title"/>
          </p:nvPr>
        </p:nvSpPr>
        <p:spPr>
          <a:xfrm>
            <a:off x="223825" y="40548"/>
            <a:ext cx="10342738" cy="838200"/>
          </a:xfrm>
          <a:noFill/>
        </p:spPr>
        <p:txBody>
          <a:bodyPr>
            <a:noAutofit/>
          </a:bodyPr>
          <a:lstStyle/>
          <a:p>
            <a:r>
              <a:rPr lang="en-US" sz="3600" dirty="0" smtClean="0"/>
              <a:t>Carbonate </a:t>
            </a:r>
            <a:r>
              <a:rPr lang="en-US" sz="3600" dirty="0"/>
              <a:t>Platform Architectural Elements</a:t>
            </a:r>
          </a:p>
        </p:txBody>
      </p:sp>
    </p:spTree>
    <p:extLst>
      <p:ext uri="{BB962C8B-B14F-4D97-AF65-F5344CB8AC3E}">
        <p14:creationId xmlns:p14="http://schemas.microsoft.com/office/powerpoint/2010/main" val="40039238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247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24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24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24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7249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7248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249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87251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88"/>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72519"/>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872517"/>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8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9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9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9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72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73" grpId="0"/>
      <p:bldP spid="872463" grpId="0"/>
      <p:bldP spid="872464" grpId="0" animBg="1"/>
      <p:bldP spid="872481" grpId="0"/>
      <p:bldP spid="872452" grpId="0"/>
      <p:bldP spid="872489" grpId="0"/>
      <p:bldP spid="872490" grpId="0"/>
      <p:bldP spid="87251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194" y="1099856"/>
            <a:ext cx="4340906"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p:cNvSpPr>
            <a:spLocks noGrp="1" noChangeArrowheads="1"/>
          </p:cNvSpPr>
          <p:nvPr>
            <p:ph type="title"/>
          </p:nvPr>
        </p:nvSpPr>
        <p:spPr>
          <a:xfrm>
            <a:off x="563564" y="1442434"/>
            <a:ext cx="3246437" cy="2900966"/>
          </a:xfrm>
        </p:spPr>
        <p:txBody>
          <a:bodyPr/>
          <a:lstStyle/>
          <a:p>
            <a:pPr eaLnBrk="1" hangingPunct="1"/>
            <a:r>
              <a:rPr lang="en-US" sz="2800" dirty="0">
                <a:latin typeface="Arial" charset="0"/>
                <a:cs typeface="Arial" charset="0"/>
              </a:rPr>
              <a:t>Hierarchy of Carbonate Platform Architectural Elements</a:t>
            </a:r>
          </a:p>
        </p:txBody>
      </p:sp>
      <p:sp>
        <p:nvSpPr>
          <p:cNvPr id="7" name="Rectangle 6"/>
          <p:cNvSpPr txBox="1">
            <a:spLocks noChangeArrowheads="1"/>
          </p:cNvSpPr>
          <p:nvPr/>
        </p:nvSpPr>
        <p:spPr>
          <a:xfrm>
            <a:off x="282575" y="76200"/>
            <a:ext cx="9623425"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pPr>
            <a:r>
              <a:rPr kumimoji="0" lang="en-US" sz="3600" smtClean="0">
                <a:solidFill>
                  <a:schemeClr val="tx2"/>
                </a:solidFill>
                <a:latin typeface="Arial" charset="0"/>
                <a:cs typeface="Arial" charset="0"/>
              </a:rPr>
              <a:t>Hierarchy of Carbonate Architectural Elements</a:t>
            </a:r>
            <a:endParaRPr kumimoji="0" lang="en-US" sz="3600" dirty="0">
              <a:solidFill>
                <a:schemeClr val="tx2"/>
              </a:solidFill>
              <a:latin typeface="Arial" charset="0"/>
              <a:cs typeface="Arial" charset="0"/>
            </a:endParaRPr>
          </a:p>
        </p:txBody>
      </p:sp>
      <p:sp>
        <p:nvSpPr>
          <p:cNvPr id="6" name="Footer Placeholder 4"/>
          <p:cNvSpPr txBox="1">
            <a:spLocks/>
          </p:cNvSpPr>
          <p:nvPr/>
        </p:nvSpPr>
        <p:spPr>
          <a:xfrm>
            <a:off x="838200" y="5883275"/>
            <a:ext cx="2895600" cy="365125"/>
          </a:xfrm>
          <a:prstGeom prst="rect">
            <a:avLst/>
          </a:prstGeom>
        </p:spPr>
        <p:txBody>
          <a:bodyPr/>
          <a:lstStyle>
            <a:defPPr>
              <a:defRPr lang="en-US"/>
            </a:defPPr>
            <a:lvl1pPr algn="l" rtl="0" fontAlgn="base">
              <a:spcBef>
                <a:spcPct val="0"/>
              </a:spcBef>
              <a:spcAft>
                <a:spcPct val="0"/>
              </a:spcAft>
              <a:defRPr kumimoji="1" sz="1200" b="1" kern="1200">
                <a:solidFill>
                  <a:schemeClr val="tx1"/>
                </a:solidFill>
                <a:latin typeface="Tahoma" pitchFamily="34" charset="0"/>
                <a:ea typeface="+mn-ea"/>
                <a:cs typeface="Arial" charset="0"/>
              </a:defRPr>
            </a:lvl1pPr>
            <a:lvl2pPr marL="457200" algn="l" rtl="0" fontAlgn="base">
              <a:spcBef>
                <a:spcPct val="0"/>
              </a:spcBef>
              <a:spcAft>
                <a:spcPct val="0"/>
              </a:spcAft>
              <a:defRPr kumimoji="1" sz="1200" b="1" kern="1200">
                <a:solidFill>
                  <a:schemeClr val="tx1"/>
                </a:solidFill>
                <a:latin typeface="Tahoma" pitchFamily="34" charset="0"/>
                <a:ea typeface="+mn-ea"/>
                <a:cs typeface="Arial" charset="0"/>
              </a:defRPr>
            </a:lvl2pPr>
            <a:lvl3pPr marL="914400" algn="l" rtl="0" fontAlgn="base">
              <a:spcBef>
                <a:spcPct val="0"/>
              </a:spcBef>
              <a:spcAft>
                <a:spcPct val="0"/>
              </a:spcAft>
              <a:defRPr kumimoji="1" sz="1200" b="1" kern="1200">
                <a:solidFill>
                  <a:schemeClr val="tx1"/>
                </a:solidFill>
                <a:latin typeface="Tahoma" pitchFamily="34" charset="0"/>
                <a:ea typeface="+mn-ea"/>
                <a:cs typeface="Arial" charset="0"/>
              </a:defRPr>
            </a:lvl3pPr>
            <a:lvl4pPr marL="1371600" algn="l" rtl="0" fontAlgn="base">
              <a:spcBef>
                <a:spcPct val="0"/>
              </a:spcBef>
              <a:spcAft>
                <a:spcPct val="0"/>
              </a:spcAft>
              <a:defRPr kumimoji="1" sz="1200" b="1" kern="1200">
                <a:solidFill>
                  <a:schemeClr val="tx1"/>
                </a:solidFill>
                <a:latin typeface="Tahoma" pitchFamily="34" charset="0"/>
                <a:ea typeface="+mn-ea"/>
                <a:cs typeface="Arial" charset="0"/>
              </a:defRPr>
            </a:lvl4pPr>
            <a:lvl5pPr marL="1828800" algn="l" rtl="0" fontAlgn="base">
              <a:spcBef>
                <a:spcPct val="0"/>
              </a:spcBef>
              <a:spcAft>
                <a:spcPct val="0"/>
              </a:spcAft>
              <a:defRPr kumimoji="1" sz="1200" b="1" kern="1200">
                <a:solidFill>
                  <a:schemeClr val="tx1"/>
                </a:solidFill>
                <a:latin typeface="Tahoma" pitchFamily="34" charset="0"/>
                <a:ea typeface="+mn-ea"/>
                <a:cs typeface="Arial" charset="0"/>
              </a:defRPr>
            </a:lvl5pPr>
            <a:lvl6pPr marL="2286000" algn="l" defTabSz="914400" rtl="0" eaLnBrk="1" latinLnBrk="0" hangingPunct="1">
              <a:defRPr kumimoji="1" sz="1200" b="1" kern="1200">
                <a:solidFill>
                  <a:schemeClr val="tx1"/>
                </a:solidFill>
                <a:latin typeface="Tahoma" pitchFamily="34" charset="0"/>
                <a:ea typeface="+mn-ea"/>
                <a:cs typeface="Arial" charset="0"/>
              </a:defRPr>
            </a:lvl6pPr>
            <a:lvl7pPr marL="2743200" algn="l" defTabSz="914400" rtl="0" eaLnBrk="1" latinLnBrk="0" hangingPunct="1">
              <a:defRPr kumimoji="1" sz="1200" b="1" kern="1200">
                <a:solidFill>
                  <a:schemeClr val="tx1"/>
                </a:solidFill>
                <a:latin typeface="Tahoma" pitchFamily="34" charset="0"/>
                <a:ea typeface="+mn-ea"/>
                <a:cs typeface="Arial" charset="0"/>
              </a:defRPr>
            </a:lvl7pPr>
            <a:lvl8pPr marL="3200400" algn="l" defTabSz="914400" rtl="0" eaLnBrk="1" latinLnBrk="0" hangingPunct="1">
              <a:defRPr kumimoji="1" sz="1200" b="1" kern="1200">
                <a:solidFill>
                  <a:schemeClr val="tx1"/>
                </a:solidFill>
                <a:latin typeface="Tahoma" pitchFamily="34" charset="0"/>
                <a:ea typeface="+mn-ea"/>
                <a:cs typeface="Arial" charset="0"/>
              </a:defRPr>
            </a:lvl8pPr>
            <a:lvl9pPr marL="3657600" algn="l" defTabSz="914400" rtl="0" eaLnBrk="1" latinLnBrk="0" hangingPunct="1">
              <a:defRPr kumimoji="1" sz="1200" b="1" kern="1200">
                <a:solidFill>
                  <a:schemeClr val="tx1"/>
                </a:solidFill>
                <a:latin typeface="Tahoma" pitchFamily="34" charset="0"/>
                <a:ea typeface="+mn-ea"/>
                <a:cs typeface="Arial" charset="0"/>
              </a:defRPr>
            </a:lvl9pPr>
          </a:lstStyle>
          <a:p>
            <a:pPr algn="ctr"/>
            <a:r>
              <a:rPr lang="en-US" b="0" dirty="0" smtClean="0">
                <a:latin typeface="+mn-lt"/>
              </a:rPr>
              <a:t>”Carbonate Hierarchies” </a:t>
            </a:r>
          </a:p>
          <a:p>
            <a:pPr algn="ctr"/>
            <a:r>
              <a:rPr lang="en-US" b="0" dirty="0" smtClean="0">
                <a:latin typeface="+mn-lt"/>
              </a:rPr>
              <a:t>Christopher G. St. C. Kendall</a:t>
            </a:r>
            <a:endParaRPr lang="en-US" b="0" dirty="0">
              <a:latin typeface="+mn-lt"/>
            </a:endParaRPr>
          </a:p>
        </p:txBody>
      </p:sp>
    </p:spTree>
    <p:extLst>
      <p:ext uri="{BB962C8B-B14F-4D97-AF65-F5344CB8AC3E}">
        <p14:creationId xmlns:p14="http://schemas.microsoft.com/office/powerpoint/2010/main" val="8680227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95436"/>
            <a:ext cx="9144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title"/>
          </p:nvPr>
        </p:nvSpPr>
        <p:spPr>
          <a:xfrm>
            <a:off x="282575" y="76200"/>
            <a:ext cx="9623425" cy="838200"/>
          </a:xfrm>
        </p:spPr>
        <p:txBody>
          <a:bodyPr>
            <a:noAutofit/>
          </a:bodyPr>
          <a:lstStyle/>
          <a:p>
            <a:pPr eaLnBrk="1" hangingPunct="1"/>
            <a:r>
              <a:rPr lang="en-US" sz="3600" dirty="0">
                <a:solidFill>
                  <a:schemeClr val="tx2"/>
                </a:solidFill>
                <a:latin typeface="Arial" charset="0"/>
                <a:cs typeface="Arial" charset="0"/>
              </a:rPr>
              <a:t>Hierarchy of Carbonate Architectural Elements</a:t>
            </a:r>
          </a:p>
        </p:txBody>
      </p:sp>
    </p:spTree>
    <p:extLst>
      <p:ext uri="{BB962C8B-B14F-4D97-AF65-F5344CB8AC3E}">
        <p14:creationId xmlns:p14="http://schemas.microsoft.com/office/powerpoint/2010/main" val="37547772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5" descr="GrainSize&amp;Carbonates"/>
          <p:cNvPicPr>
            <a:picLocks noChangeAspect="1" noChangeArrowheads="1"/>
          </p:cNvPicPr>
          <p:nvPr/>
        </p:nvPicPr>
        <p:blipFill rotWithShape="1">
          <a:blip r:embed="rId3">
            <a:extLst>
              <a:ext uri="{28A0092B-C50C-407E-A947-70E740481C1C}">
                <a14:useLocalDpi xmlns:a14="http://schemas.microsoft.com/office/drawing/2010/main" val="0"/>
              </a:ext>
            </a:extLst>
          </a:blip>
          <a:srcRect t="6659"/>
          <a:stretch/>
        </p:blipFill>
        <p:spPr bwMode="auto">
          <a:xfrm>
            <a:off x="1325553" y="1037591"/>
            <a:ext cx="7664469"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Grp="1" noChangeArrowheads="1"/>
          </p:cNvSpPr>
          <p:nvPr>
            <p:ph type="title"/>
          </p:nvPr>
        </p:nvSpPr>
        <p:spPr>
          <a:xfrm>
            <a:off x="282575" y="76200"/>
            <a:ext cx="9623425" cy="838200"/>
          </a:xfrm>
        </p:spPr>
        <p:txBody>
          <a:bodyPr>
            <a:noAutofit/>
          </a:bodyPr>
          <a:lstStyle/>
          <a:p>
            <a:pPr eaLnBrk="1" hangingPunct="1"/>
            <a:r>
              <a:rPr lang="en-US" sz="3600" dirty="0">
                <a:solidFill>
                  <a:schemeClr val="tx2"/>
                </a:solidFill>
                <a:latin typeface="Arial" charset="0"/>
                <a:cs typeface="Arial" charset="0"/>
              </a:rPr>
              <a:t>Hierarchy of Carbonate Architectural Elements</a:t>
            </a:r>
          </a:p>
        </p:txBody>
      </p:sp>
    </p:spTree>
    <p:extLst>
      <p:ext uri="{BB962C8B-B14F-4D97-AF65-F5344CB8AC3E}">
        <p14:creationId xmlns:p14="http://schemas.microsoft.com/office/powerpoint/2010/main" val="25930224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5" descr="Carb_LST_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060450"/>
            <a:ext cx="73533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title"/>
          </p:nvPr>
        </p:nvSpPr>
        <p:spPr>
          <a:xfrm>
            <a:off x="282575" y="76200"/>
            <a:ext cx="9623425" cy="838200"/>
          </a:xfrm>
        </p:spPr>
        <p:txBody>
          <a:bodyPr>
            <a:noAutofit/>
          </a:bodyPr>
          <a:lstStyle/>
          <a:p>
            <a:pPr eaLnBrk="1" hangingPunct="1"/>
            <a:r>
              <a:rPr lang="en-US" sz="3600" dirty="0">
                <a:solidFill>
                  <a:schemeClr val="tx2"/>
                </a:solidFill>
                <a:latin typeface="Arial" charset="0"/>
                <a:cs typeface="Arial" charset="0"/>
              </a:rPr>
              <a:t>Hierarchy of Carbonate Architectural Elements</a:t>
            </a:r>
          </a:p>
        </p:txBody>
      </p:sp>
    </p:spTree>
    <p:extLst>
      <p:ext uri="{BB962C8B-B14F-4D97-AF65-F5344CB8AC3E}">
        <p14:creationId xmlns:p14="http://schemas.microsoft.com/office/powerpoint/2010/main" val="38658869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descr="Carb_TST_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066800"/>
            <a:ext cx="8610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title"/>
          </p:nvPr>
        </p:nvSpPr>
        <p:spPr>
          <a:xfrm>
            <a:off x="282575" y="76200"/>
            <a:ext cx="9623425" cy="838200"/>
          </a:xfrm>
        </p:spPr>
        <p:txBody>
          <a:bodyPr>
            <a:noAutofit/>
          </a:bodyPr>
          <a:lstStyle/>
          <a:p>
            <a:pPr eaLnBrk="1" hangingPunct="1"/>
            <a:r>
              <a:rPr lang="en-US" sz="3600" dirty="0">
                <a:solidFill>
                  <a:schemeClr val="tx2"/>
                </a:solidFill>
                <a:latin typeface="Arial" charset="0"/>
                <a:cs typeface="Arial" charset="0"/>
              </a:rPr>
              <a:t>Hierarchy of Carbonate Architectural Elements</a:t>
            </a:r>
          </a:p>
        </p:txBody>
      </p:sp>
    </p:spTree>
    <p:extLst>
      <p:ext uri="{BB962C8B-B14F-4D97-AF65-F5344CB8AC3E}">
        <p14:creationId xmlns:p14="http://schemas.microsoft.com/office/powerpoint/2010/main" val="9406644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5" descr="Carb_HST_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804545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Grp="1" noChangeArrowheads="1"/>
          </p:cNvSpPr>
          <p:nvPr>
            <p:ph type="title"/>
          </p:nvPr>
        </p:nvSpPr>
        <p:spPr>
          <a:xfrm>
            <a:off x="282575" y="76200"/>
            <a:ext cx="9623425" cy="838200"/>
          </a:xfrm>
        </p:spPr>
        <p:txBody>
          <a:bodyPr>
            <a:noAutofit/>
          </a:bodyPr>
          <a:lstStyle/>
          <a:p>
            <a:pPr eaLnBrk="1" hangingPunct="1"/>
            <a:r>
              <a:rPr lang="en-US" sz="3600" dirty="0">
                <a:solidFill>
                  <a:schemeClr val="tx2"/>
                </a:solidFill>
                <a:latin typeface="Arial" charset="0"/>
                <a:cs typeface="Arial" charset="0"/>
              </a:rPr>
              <a:t>Hierarchy of Carbonate Architectural Elements</a:t>
            </a:r>
          </a:p>
        </p:txBody>
      </p:sp>
    </p:spTree>
    <p:extLst>
      <p:ext uri="{BB962C8B-B14F-4D97-AF65-F5344CB8AC3E}">
        <p14:creationId xmlns:p14="http://schemas.microsoft.com/office/powerpoint/2010/main" val="6307566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Sprague--Fluvial-Hiearchiel"/>
          <p:cNvPicPr>
            <a:picLocks noGrp="1" noChangeAspect="1" noChangeArrowheads="1"/>
          </p:cNvPicPr>
          <p:nvPr>
            <p:ph/>
          </p:nvPr>
        </p:nvPicPr>
        <p:blipFill>
          <a:blip r:embed="rId3">
            <a:extLst>
              <a:ext uri="{28A0092B-C50C-407E-A947-70E740481C1C}">
                <a14:useLocalDpi xmlns:a14="http://schemas.microsoft.com/office/drawing/2010/main" val="0"/>
              </a:ext>
            </a:extLst>
          </a:blip>
          <a:srcRect l="2400" t="3107" r="1199"/>
          <a:stretch>
            <a:fillRect/>
          </a:stretch>
        </p:blipFill>
        <p:spPr>
          <a:xfrm>
            <a:off x="1545637" y="1117600"/>
            <a:ext cx="6479446" cy="5029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5011" name="Rectangle 3"/>
          <p:cNvSpPr>
            <a:spLocks noChangeArrowheads="1"/>
          </p:cNvSpPr>
          <p:nvPr/>
        </p:nvSpPr>
        <p:spPr bwMode="auto">
          <a:xfrm>
            <a:off x="192423" y="297758"/>
            <a:ext cx="8569325" cy="5334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600" b="0" dirty="0">
                <a:solidFill>
                  <a:schemeClr val="tx2"/>
                </a:solidFill>
                <a:latin typeface="+mj-lt"/>
              </a:rPr>
              <a:t>Fluvial -  Architectural Elements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2192543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sp>
        <p:nvSpPr>
          <p:cNvPr id="7" name="Rectangle 3"/>
          <p:cNvSpPr txBox="1">
            <a:spLocks noChangeArrowheads="1"/>
          </p:cNvSpPr>
          <p:nvPr/>
        </p:nvSpPr>
        <p:spPr>
          <a:xfrm>
            <a:off x="509588" y="1181100"/>
            <a:ext cx="7872412" cy="4876800"/>
          </a:xfrm>
          <a:prstGeom prst="rect">
            <a:avLst/>
          </a:prstGeom>
        </p:spPr>
        <p:txBody>
          <a:bodyPr>
            <a:normAutofit/>
          </a:bodyPr>
          <a:lstStyle>
            <a:lvl1pPr marL="263525" indent="-263525" algn="l" defTabSz="914400" rtl="0" eaLnBrk="1" latinLnBrk="0" hangingPunct="1">
              <a:lnSpc>
                <a:spcPct val="100000"/>
              </a:lnSpc>
              <a:spcBef>
                <a:spcPts val="600"/>
              </a:spcBef>
              <a:buClr>
                <a:srgbClr val="336699"/>
              </a:buClr>
              <a:buFont typeface="Arial" panose="020B0604020202020204" pitchFamily="34" charset="0"/>
              <a:buChar char="•"/>
              <a:defRPr sz="2800" kern="1200">
                <a:solidFill>
                  <a:schemeClr val="tx2"/>
                </a:solidFill>
                <a:latin typeface="+mn-lt"/>
                <a:ea typeface="+mn-ea"/>
                <a:cs typeface="+mn-cs"/>
              </a:defRPr>
            </a:lvl1pPr>
            <a:lvl2pPr marL="534988" indent="-261938" algn="l" defTabSz="914400" rtl="0" eaLnBrk="1" latinLnBrk="0" hangingPunct="1">
              <a:lnSpc>
                <a:spcPct val="100000"/>
              </a:lnSpc>
              <a:spcBef>
                <a:spcPts val="600"/>
              </a:spcBef>
              <a:buClr>
                <a:srgbClr val="336699"/>
              </a:buClr>
              <a:buFont typeface="Arial" pitchFamily="34" charset="0"/>
              <a:buChar char="–"/>
              <a:defRPr sz="2400" kern="1200">
                <a:solidFill>
                  <a:schemeClr val="tx2"/>
                </a:solidFill>
                <a:latin typeface="+mn-lt"/>
                <a:ea typeface="+mn-ea"/>
                <a:cs typeface="+mn-cs"/>
              </a:defRPr>
            </a:lvl2pPr>
            <a:lvl3pPr marL="71278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tx2"/>
                </a:solidFill>
                <a:latin typeface="+mn-lt"/>
                <a:ea typeface="+mn-ea"/>
                <a:cs typeface="+mn-cs"/>
              </a:defRPr>
            </a:lvl3pPr>
            <a:lvl4pPr marL="985838" indent="-177800" algn="l" defTabSz="914400" rtl="0" eaLnBrk="1" latinLnBrk="0" hangingPunct="1">
              <a:lnSpc>
                <a:spcPct val="100000"/>
              </a:lnSpc>
              <a:spcBef>
                <a:spcPts val="600"/>
              </a:spcBef>
              <a:buClr>
                <a:schemeClr val="bg1">
                  <a:lumMod val="50000"/>
                </a:schemeClr>
              </a:buClr>
              <a:buFont typeface="Arial" pitchFamily="34" charset="0"/>
              <a:buChar char="–"/>
              <a:defRPr sz="1800" kern="1200">
                <a:solidFill>
                  <a:schemeClr val="tx2"/>
                </a:solidFill>
                <a:latin typeface="+mn-lt"/>
                <a:ea typeface="+mn-ea"/>
                <a:cs typeface="+mn-cs"/>
              </a:defRPr>
            </a:lvl4pPr>
            <a:lvl5pPr marL="1163638" indent="-177800"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kumimoji="0" lang="en-US" altLang="en-US" sz="2400" b="0" dirty="0" smtClean="0">
                <a:latin typeface="Arial" panose="020B0604020202020204" pitchFamily="34" charset="0"/>
                <a:cs typeface="Arial" panose="020B0604020202020204" pitchFamily="34" charset="0"/>
              </a:rPr>
              <a:t>The surfaces subdividing sedimentary section are fundamental to sequence stratigraphic interpretation</a:t>
            </a:r>
          </a:p>
          <a:p>
            <a:pPr fontAlgn="auto">
              <a:lnSpc>
                <a:spcPct val="90000"/>
              </a:lnSpc>
              <a:spcAft>
                <a:spcPts val="0"/>
              </a:spcAft>
            </a:pPr>
            <a:r>
              <a:rPr kumimoji="0" lang="en-US" altLang="en-US" sz="2400" b="0" dirty="0" smtClean="0">
                <a:latin typeface="Arial" panose="020B0604020202020204" pitchFamily="34" charset="0"/>
                <a:cs typeface="Arial" panose="020B0604020202020204" pitchFamily="34" charset="0"/>
              </a:rPr>
              <a:t>As understanding of sedimentary systems &amp; interpretation improves nomenclature of each surface can change </a:t>
            </a:r>
          </a:p>
          <a:p>
            <a:pPr fontAlgn="auto">
              <a:lnSpc>
                <a:spcPct val="90000"/>
              </a:lnSpc>
              <a:spcAft>
                <a:spcPts val="0"/>
              </a:spcAft>
            </a:pPr>
            <a:r>
              <a:rPr kumimoji="0" lang="en-US" altLang="en-US" sz="2400" b="0" dirty="0" smtClean="0">
                <a:latin typeface="Arial" panose="020B0604020202020204" pitchFamily="34" charset="0"/>
                <a:cs typeface="Arial" panose="020B0604020202020204" pitchFamily="34" charset="0"/>
              </a:rPr>
              <a:t>Changes in nomenclature often confuse a scientific methodology over laden with complex multi-syllable terms</a:t>
            </a:r>
          </a:p>
          <a:p>
            <a:pPr fontAlgn="auto">
              <a:lnSpc>
                <a:spcPct val="90000"/>
              </a:lnSpc>
              <a:spcAft>
                <a:spcPts val="0"/>
              </a:spcAft>
            </a:pPr>
            <a:r>
              <a:rPr kumimoji="0" lang="en-US" altLang="en-US" sz="2400" b="0" dirty="0" smtClean="0">
                <a:latin typeface="Arial" panose="020B0604020202020204" pitchFamily="34" charset="0"/>
                <a:cs typeface="Arial" panose="020B0604020202020204" pitchFamily="34" charset="0"/>
              </a:rPr>
              <a:t>Surface can be given names used before for different surface</a:t>
            </a:r>
          </a:p>
          <a:p>
            <a:pPr fontAlgn="auto">
              <a:lnSpc>
                <a:spcPct val="90000"/>
              </a:lnSpc>
              <a:spcAft>
                <a:spcPts val="0"/>
              </a:spcAft>
            </a:pPr>
            <a:r>
              <a:rPr kumimoji="0" lang="en-US" altLang="en-US" sz="2400" b="0" dirty="0" smtClean="0">
                <a:latin typeface="Arial" panose="020B0604020202020204" pitchFamily="34" charset="0"/>
                <a:cs typeface="Arial" panose="020B0604020202020204" pitchFamily="34" charset="0"/>
              </a:rPr>
              <a:t>Innocent geologists, not knowing terminology has been changed &amp; lacking understanding of reason for change, may feel they are going stark staring mad</a:t>
            </a:r>
            <a:endParaRPr kumimoji="0" lang="en-US" altLang="en-US" sz="2400" b="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a:xfrm>
            <a:off x="285750" y="242962"/>
            <a:ext cx="7772400" cy="990600"/>
          </a:xfrm>
          <a:prstGeom prst="rect">
            <a:avLst/>
          </a:prstGeom>
        </p:spPr>
        <p:txBody>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pPr>
            <a:r>
              <a:rPr kumimoji="0" lang="en-US" altLang="en-US" sz="4000" dirty="0" smtClean="0"/>
              <a:t>Sequence Stratigraphy </a:t>
            </a:r>
            <a:endParaRPr kumimoji="0" lang="en-US" altLang="en-US" sz="4000" dirty="0"/>
          </a:p>
        </p:txBody>
      </p:sp>
    </p:spTree>
    <p:extLst>
      <p:ext uri="{BB962C8B-B14F-4D97-AF65-F5344CB8AC3E}">
        <p14:creationId xmlns:p14="http://schemas.microsoft.com/office/powerpoint/2010/main" val="3660795427"/>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522" y="1051560"/>
            <a:ext cx="7235356" cy="5120640"/>
          </a:xfrm>
          <a:prstGeom prst="rect">
            <a:avLst/>
          </a:prstGeom>
        </p:spPr>
      </p:pic>
      <p:sp>
        <p:nvSpPr>
          <p:cNvPr id="2343939" name="Rectangle 3"/>
          <p:cNvSpPr>
            <a:spLocks noGrp="1" noChangeArrowheads="1"/>
          </p:cNvSpPr>
          <p:nvPr>
            <p:ph type="title"/>
          </p:nvPr>
        </p:nvSpPr>
        <p:spPr>
          <a:xfrm>
            <a:off x="218181" y="354290"/>
            <a:ext cx="8763000" cy="400050"/>
          </a:xfrm>
        </p:spPr>
        <p:txBody>
          <a:bodyPr rtlCol="0">
            <a:normAutofit fontScale="90000"/>
          </a:bodyPr>
          <a:lstStyle/>
          <a:p>
            <a:pPr>
              <a:defRPr/>
            </a:pPr>
            <a:r>
              <a:rPr lang="en-US" sz="4000" dirty="0">
                <a:solidFill>
                  <a:schemeClr val="tx2"/>
                </a:solidFill>
              </a:rPr>
              <a:t>Coastal Elements</a:t>
            </a:r>
          </a:p>
        </p:txBody>
      </p:sp>
      <p:sp>
        <p:nvSpPr>
          <p:cNvPr id="6"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11839837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anSaltBasin"/>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66665" y="1052831"/>
            <a:ext cx="6067870" cy="530352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15971" name="Rectangle 3"/>
          <p:cNvSpPr>
            <a:spLocks noChangeArrowheads="1"/>
          </p:cNvSpPr>
          <p:nvPr/>
        </p:nvSpPr>
        <p:spPr bwMode="auto">
          <a:xfrm>
            <a:off x="177084" y="311493"/>
            <a:ext cx="9144000" cy="5334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600" b="0" dirty="0" err="1">
                <a:solidFill>
                  <a:schemeClr val="tx2"/>
                </a:solidFill>
                <a:latin typeface="Arial" panose="020B0604020202020204" pitchFamily="34" charset="0"/>
                <a:cs typeface="Arial" panose="020B0604020202020204" pitchFamily="34" charset="0"/>
              </a:rPr>
              <a:t>Deepwater</a:t>
            </a:r>
            <a:r>
              <a:rPr lang="en-US" sz="3600" b="0" dirty="0">
                <a:solidFill>
                  <a:schemeClr val="tx2"/>
                </a:solidFill>
                <a:latin typeface="Arial" panose="020B0604020202020204" pitchFamily="34" charset="0"/>
                <a:cs typeface="Arial" panose="020B0604020202020204" pitchFamily="34" charset="0"/>
              </a:rPr>
              <a:t> -  Architectural Elements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17804184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988" y="1075055"/>
            <a:ext cx="6966856"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588" name="Rectangle 4"/>
          <p:cNvSpPr>
            <a:spLocks noGrp="1" noChangeArrowheads="1"/>
          </p:cNvSpPr>
          <p:nvPr>
            <p:ph type="title"/>
          </p:nvPr>
        </p:nvSpPr>
        <p:spPr>
          <a:xfrm>
            <a:off x="76200" y="174624"/>
            <a:ext cx="9906000" cy="739776"/>
          </a:xfrm>
        </p:spPr>
        <p:txBody>
          <a:bodyPr rtlCol="0">
            <a:normAutofit/>
          </a:bodyPr>
          <a:lstStyle/>
          <a:p>
            <a:pPr>
              <a:defRPr/>
            </a:pPr>
            <a:r>
              <a:rPr lang="en-US" sz="3600" dirty="0"/>
              <a:t> </a:t>
            </a:r>
            <a:r>
              <a:rPr lang="en-US" sz="3600" dirty="0">
                <a:solidFill>
                  <a:schemeClr val="tx2"/>
                </a:solidFill>
                <a:latin typeface="Arial" panose="020B0604020202020204" pitchFamily="34" charset="0"/>
              </a:rPr>
              <a:t>Deepwater </a:t>
            </a:r>
            <a:r>
              <a:rPr lang="en-US" sz="3600" dirty="0" smtClean="0">
                <a:solidFill>
                  <a:schemeClr val="tx2"/>
                </a:solidFill>
                <a:latin typeface="Arial" panose="020B0604020202020204" pitchFamily="34" charset="0"/>
              </a:rPr>
              <a:t>Sequence </a:t>
            </a:r>
            <a:r>
              <a:rPr lang="en-US" sz="3600" dirty="0">
                <a:solidFill>
                  <a:schemeClr val="tx2"/>
                </a:solidFill>
                <a:latin typeface="Arial" panose="020B0604020202020204" pitchFamily="34" charset="0"/>
              </a:rPr>
              <a:t>Stratigraphic Hierarchies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3222888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ep-water-hierarchy"/>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10440" y="1082041"/>
            <a:ext cx="6485119" cy="521208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3"/>
          <p:cNvSpPr>
            <a:spLocks noChangeArrowheads="1"/>
          </p:cNvSpPr>
          <p:nvPr/>
        </p:nvSpPr>
        <p:spPr bwMode="auto">
          <a:xfrm>
            <a:off x="304800" y="271464"/>
            <a:ext cx="9144000" cy="5334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600" b="0" dirty="0" err="1">
                <a:solidFill>
                  <a:schemeClr val="tx2"/>
                </a:solidFill>
                <a:latin typeface="Arial" panose="020B0604020202020204" pitchFamily="34" charset="0"/>
                <a:cs typeface="Arial" panose="020B0604020202020204" pitchFamily="34" charset="0"/>
              </a:rPr>
              <a:t>Deepwater</a:t>
            </a:r>
            <a:r>
              <a:rPr lang="en-US" sz="3600" b="0" dirty="0">
                <a:solidFill>
                  <a:schemeClr val="tx2"/>
                </a:solidFill>
                <a:latin typeface="Arial" panose="020B0604020202020204" pitchFamily="34" charset="0"/>
                <a:cs typeface="Arial" panose="020B0604020202020204" pitchFamily="34" charset="0"/>
              </a:rPr>
              <a:t> -  Architectural Elements</a:t>
            </a:r>
          </a:p>
        </p:txBody>
      </p:sp>
      <p:sp>
        <p:nvSpPr>
          <p:cNvPr id="6"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27702476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1"/>
          <p:cNvPicPr>
            <a:picLocks noChangeAspect="1"/>
          </p:cNvPicPr>
          <p:nvPr/>
        </p:nvPicPr>
        <p:blipFill rotWithShape="1">
          <a:blip r:embed="rId3">
            <a:extLst>
              <a:ext uri="{28A0092B-C50C-407E-A947-70E740481C1C}">
                <a14:useLocalDpi xmlns:a14="http://schemas.microsoft.com/office/drawing/2010/main" val="0"/>
              </a:ext>
            </a:extLst>
          </a:blip>
          <a:srcRect t="5521" b="41795"/>
          <a:stretch/>
        </p:blipFill>
        <p:spPr bwMode="auto">
          <a:xfrm>
            <a:off x="132087" y="1783080"/>
            <a:ext cx="4820913" cy="337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t="57490"/>
          <a:stretch/>
        </p:blipFill>
        <p:spPr bwMode="auto">
          <a:xfrm>
            <a:off x="4953000" y="2232024"/>
            <a:ext cx="4820913" cy="27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192421" y="206062"/>
            <a:ext cx="9623426" cy="692719"/>
          </a:xfrm>
        </p:spPr>
        <p:txBody>
          <a:bodyPr>
            <a:normAutofit fontScale="90000"/>
          </a:bodyPr>
          <a:lstStyle/>
          <a:p>
            <a:pPr eaLnBrk="1" hangingPunct="1"/>
            <a:r>
              <a:rPr lang="en-US" sz="4000" dirty="0" smtClean="0">
                <a:solidFill>
                  <a:schemeClr val="tx2"/>
                </a:solidFill>
                <a:latin typeface="Arial" charset="0"/>
                <a:cs typeface="Arial" charset="0"/>
              </a:rPr>
              <a:t>Character of Deepwater Channel Stacking</a:t>
            </a:r>
            <a:endParaRPr lang="en-US" sz="4000" dirty="0">
              <a:solidFill>
                <a:schemeClr val="tx2"/>
              </a:solidFill>
              <a:latin typeface="Arial" charset="0"/>
              <a:cs typeface="Arial" charset="0"/>
            </a:endParaRPr>
          </a:p>
        </p:txBody>
      </p:sp>
      <p:sp>
        <p:nvSpPr>
          <p:cNvPr id="7"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29692647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03-Deltaic,-ash-plumes-etc-"/>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12722" y="1052831"/>
            <a:ext cx="3842934" cy="530352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3"/>
          <p:cNvSpPr>
            <a:spLocks noChangeArrowheads="1"/>
          </p:cNvSpPr>
          <p:nvPr/>
        </p:nvSpPr>
        <p:spPr bwMode="auto">
          <a:xfrm>
            <a:off x="179543" y="300078"/>
            <a:ext cx="9144000" cy="5334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600" b="0" dirty="0" err="1">
                <a:solidFill>
                  <a:schemeClr val="tx2"/>
                </a:solidFill>
                <a:latin typeface="Arial" panose="020B0604020202020204" pitchFamily="34" charset="0"/>
                <a:cs typeface="Arial" panose="020B0604020202020204" pitchFamily="34" charset="0"/>
              </a:rPr>
              <a:t>Deepwater</a:t>
            </a:r>
            <a:r>
              <a:rPr lang="en-US" sz="3600" b="0" dirty="0">
                <a:solidFill>
                  <a:schemeClr val="tx2"/>
                </a:solidFill>
                <a:latin typeface="Arial" panose="020B0604020202020204" pitchFamily="34" charset="0"/>
                <a:cs typeface="Arial" panose="020B0604020202020204" pitchFamily="34" charset="0"/>
              </a:rPr>
              <a:t> -  Architectural Elements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6391923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990600"/>
            <a:ext cx="8458200" cy="5562600"/>
          </a:xfrm>
        </p:spPr>
        <p:txBody>
          <a:bodyPr rtlCol="0">
            <a:normAutofit/>
          </a:bodyPr>
          <a:lstStyle/>
          <a:p>
            <a:pPr>
              <a:lnSpc>
                <a:spcPct val="80000"/>
              </a:lnSpc>
              <a:buFont typeface="Arial" pitchFamily="34" charset="0"/>
              <a:buChar char="•"/>
              <a:defRPr/>
            </a:pPr>
            <a:r>
              <a:rPr lang="en-US" dirty="0" smtClean="0"/>
              <a:t>Sequences </a:t>
            </a:r>
            <a:r>
              <a:rPr lang="en-US" dirty="0"/>
              <a:t>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2" name="Rectangle 1"/>
          <p:cNvSpPr/>
          <p:nvPr/>
        </p:nvSpPr>
        <p:spPr>
          <a:xfrm>
            <a:off x="381000" y="2590799"/>
            <a:ext cx="9144000" cy="3765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pic>
        <p:nvPicPr>
          <p:cNvPr id="174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3611563"/>
            <a:ext cx="56292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2076760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990600"/>
            <a:ext cx="8458200" cy="5562600"/>
          </a:xfrm>
        </p:spPr>
        <p:txBody>
          <a:bodyPr rtlCol="0">
            <a:normAutofit/>
          </a:bodyPr>
          <a:lstStyle/>
          <a:p>
            <a:pPr>
              <a:lnSpc>
                <a:spcPct val="80000"/>
              </a:lnSpc>
              <a:buFont typeface="Arial" pitchFamily="34" charset="0"/>
              <a:buChar char="•"/>
              <a:defRPr/>
            </a:pPr>
            <a:r>
              <a:rPr lang="en-US" dirty="0"/>
              <a:t>Sequence 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7" name="Rectangle 6"/>
          <p:cNvSpPr/>
          <p:nvPr/>
        </p:nvSpPr>
        <p:spPr>
          <a:xfrm>
            <a:off x="228600" y="3578225"/>
            <a:ext cx="9144000" cy="277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4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6564" y="4495800"/>
            <a:ext cx="39528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10"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spTree>
    <p:extLst>
      <p:ext uri="{BB962C8B-B14F-4D97-AF65-F5344CB8AC3E}">
        <p14:creationId xmlns:p14="http://schemas.microsoft.com/office/powerpoint/2010/main" val="949150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990600"/>
            <a:ext cx="8458200" cy="5562600"/>
          </a:xfrm>
        </p:spPr>
        <p:txBody>
          <a:bodyPr rtlCol="0">
            <a:normAutofit/>
          </a:bodyPr>
          <a:lstStyle/>
          <a:p>
            <a:pPr>
              <a:lnSpc>
                <a:spcPct val="80000"/>
              </a:lnSpc>
              <a:buFont typeface="Arial" pitchFamily="34" charset="0"/>
              <a:buChar char="•"/>
              <a:defRPr/>
            </a:pPr>
            <a:r>
              <a:rPr lang="en-US" dirty="0"/>
              <a:t>Sequence 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7" name="Rectangle 6"/>
          <p:cNvSpPr/>
          <p:nvPr/>
        </p:nvSpPr>
        <p:spPr>
          <a:xfrm>
            <a:off x="381000" y="4038600"/>
            <a:ext cx="9144000" cy="2276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9339" y="4238626"/>
            <a:ext cx="52673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11"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spTree>
    <p:extLst>
      <p:ext uri="{BB962C8B-B14F-4D97-AF65-F5344CB8AC3E}">
        <p14:creationId xmlns:p14="http://schemas.microsoft.com/office/powerpoint/2010/main" val="32148981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1066800"/>
            <a:ext cx="8458200" cy="5562600"/>
          </a:xfrm>
        </p:spPr>
        <p:txBody>
          <a:bodyPr rtlCol="0">
            <a:normAutofit/>
          </a:bodyPr>
          <a:lstStyle/>
          <a:p>
            <a:pPr>
              <a:lnSpc>
                <a:spcPct val="80000"/>
              </a:lnSpc>
              <a:buFont typeface="Arial" pitchFamily="34" charset="0"/>
              <a:buChar char="•"/>
              <a:defRPr/>
            </a:pPr>
            <a:r>
              <a:rPr lang="en-US" dirty="0"/>
              <a:t>Sequence 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7" name="Rectangle 6"/>
          <p:cNvSpPr/>
          <p:nvPr/>
        </p:nvSpPr>
        <p:spPr>
          <a:xfrm>
            <a:off x="438150" y="4419600"/>
            <a:ext cx="9144000" cy="1952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4543425"/>
            <a:ext cx="4514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11"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spTree>
    <p:extLst>
      <p:ext uri="{BB962C8B-B14F-4D97-AF65-F5344CB8AC3E}">
        <p14:creationId xmlns:p14="http://schemas.microsoft.com/office/powerpoint/2010/main" val="1509657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270210" name="Rectangle 2"/>
          <p:cNvSpPr>
            <a:spLocks noChangeArrowheads="1"/>
          </p:cNvSpPr>
          <p:nvPr/>
        </p:nvSpPr>
        <p:spPr bwMode="auto">
          <a:xfrm>
            <a:off x="304800" y="1219200"/>
            <a:ext cx="9144000" cy="5867400"/>
          </a:xfrm>
          <a:prstGeom prst="rect">
            <a:avLst/>
          </a:prstGeom>
          <a:noFill/>
          <a:ln>
            <a:noFill/>
          </a:ln>
          <a:effectLst/>
          <a:extLst/>
        </p:spPr>
        <p:txBody>
          <a:bodyPr wrap="none" anchor="ctr"/>
          <a:lstStyle/>
          <a:p>
            <a:endParaRPr lang="en-US"/>
          </a:p>
        </p:txBody>
      </p:sp>
      <p:sp>
        <p:nvSpPr>
          <p:cNvPr id="2270214" name="Text Box 6"/>
          <p:cNvSpPr txBox="1">
            <a:spLocks noChangeArrowheads="1"/>
          </p:cNvSpPr>
          <p:nvPr/>
        </p:nvSpPr>
        <p:spPr bwMode="auto">
          <a:xfrm>
            <a:off x="601662" y="1263842"/>
            <a:ext cx="8550275" cy="46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0" dirty="0">
                <a:solidFill>
                  <a:schemeClr val="tx2"/>
                </a:solidFill>
                <a:latin typeface="+mn-lt"/>
              </a:rPr>
              <a:t>Subdivision &amp; interpretation of sedimentary record using a framework surfaces seen in outcrops, well logs, &amp; 2-D and 3-D </a:t>
            </a:r>
            <a:r>
              <a:rPr lang="en-US" altLang="en-US" sz="2400" b="0" dirty="0" smtClean="0">
                <a:solidFill>
                  <a:schemeClr val="tx2"/>
                </a:solidFill>
                <a:latin typeface="+mn-lt"/>
              </a:rPr>
              <a:t>seismic include:</a:t>
            </a:r>
          </a:p>
          <a:p>
            <a:pPr marL="342900" indent="-342900">
              <a:buFont typeface="Arial" panose="020B0604020202020204" pitchFamily="34" charset="0"/>
              <a:buChar char="•"/>
            </a:pPr>
            <a:r>
              <a:rPr lang="en-US" altLang="en-US" sz="2400" b="0" dirty="0" smtClean="0">
                <a:solidFill>
                  <a:schemeClr val="tx2"/>
                </a:solidFill>
                <a:latin typeface="+mn-lt"/>
              </a:rPr>
              <a:t>Surfaces </a:t>
            </a:r>
            <a:r>
              <a:rPr lang="en-US" altLang="en-US" sz="2400" b="0" dirty="0">
                <a:solidFill>
                  <a:schemeClr val="tx2"/>
                </a:solidFill>
                <a:latin typeface="+mn-lt"/>
              </a:rPr>
              <a:t>of erosion &amp; non-deposition (Sequence Boundaries, Forced Regression Erosion Surface, Regressive Surface of Marine Erosion)</a:t>
            </a:r>
          </a:p>
          <a:p>
            <a:pPr marL="342900" indent="-342900">
              <a:lnSpc>
                <a:spcPct val="90000"/>
              </a:lnSpc>
              <a:buFont typeface="Arial" panose="020B0604020202020204" pitchFamily="34" charset="0"/>
              <a:buChar char="•"/>
            </a:pPr>
            <a:r>
              <a:rPr lang="en-US" altLang="en-US" sz="2400" b="0" dirty="0">
                <a:solidFill>
                  <a:schemeClr val="tx2"/>
                </a:solidFill>
                <a:latin typeface="+mn-lt"/>
              </a:rPr>
              <a:t>Flooding (</a:t>
            </a:r>
            <a:r>
              <a:rPr lang="en-US" altLang="en-US" sz="2400" b="0" dirty="0" err="1">
                <a:solidFill>
                  <a:schemeClr val="tx2"/>
                </a:solidFill>
                <a:latin typeface="+mn-lt"/>
              </a:rPr>
              <a:t>Trangressive</a:t>
            </a:r>
            <a:r>
              <a:rPr lang="en-US" altLang="en-US" sz="2400" b="0" dirty="0">
                <a:solidFill>
                  <a:schemeClr val="tx2"/>
                </a:solidFill>
                <a:latin typeface="+mn-lt"/>
              </a:rPr>
              <a:t> Surfaces [TS or Max Regressive Surface] &amp;/or maximum flooding surfaces [</a:t>
            </a:r>
            <a:r>
              <a:rPr lang="en-US" altLang="en-US" sz="2400" b="0" dirty="0" err="1">
                <a:solidFill>
                  <a:schemeClr val="tx2"/>
                </a:solidFill>
                <a:latin typeface="+mn-lt"/>
              </a:rPr>
              <a:t>mfs</a:t>
            </a:r>
            <a:r>
              <a:rPr lang="en-US" altLang="en-US" sz="2400" b="0" dirty="0">
                <a:solidFill>
                  <a:schemeClr val="tx2"/>
                </a:solidFill>
                <a:latin typeface="+mn-lt"/>
              </a:rPr>
              <a:t>] </a:t>
            </a:r>
            <a:r>
              <a:rPr lang="en-US" altLang="en-US" sz="2400" b="0" dirty="0" err="1">
                <a:solidFill>
                  <a:schemeClr val="tx2"/>
                </a:solidFill>
                <a:latin typeface="+mn-lt"/>
              </a:rPr>
              <a:t>Ravinement</a:t>
            </a:r>
            <a:r>
              <a:rPr lang="en-US" altLang="en-US" sz="2400" b="0" dirty="0">
                <a:solidFill>
                  <a:schemeClr val="tx2"/>
                </a:solidFill>
                <a:latin typeface="+mn-lt"/>
              </a:rPr>
              <a:t> Surfaces [RS- </a:t>
            </a:r>
            <a:r>
              <a:rPr lang="en-US" altLang="en-US" sz="2400" b="0" dirty="0" smtClean="0">
                <a:solidFill>
                  <a:schemeClr val="tx2"/>
                </a:solidFill>
                <a:latin typeface="+mn-lt"/>
              </a:rPr>
              <a:t>transgressive</a:t>
            </a:r>
          </a:p>
          <a:p>
            <a:pPr>
              <a:lnSpc>
                <a:spcPct val="90000"/>
              </a:lnSpc>
            </a:pPr>
            <a:endParaRPr lang="en-US" altLang="en-US" sz="2400" b="0" dirty="0" smtClean="0">
              <a:solidFill>
                <a:schemeClr val="tx2"/>
              </a:solidFill>
              <a:latin typeface="+mn-lt"/>
            </a:endParaRPr>
          </a:p>
          <a:p>
            <a:pPr>
              <a:lnSpc>
                <a:spcPct val="90000"/>
              </a:lnSpc>
            </a:pPr>
            <a:r>
              <a:rPr lang="en-US" altLang="en-US" sz="2400" b="0" dirty="0">
                <a:solidFill>
                  <a:schemeClr val="tx2"/>
                </a:solidFill>
                <a:latin typeface="+mn-lt"/>
              </a:rPr>
              <a:t>This framework used to predict the extent of sedimentary facies geometry, lithologic character, grain size, sorting &amp; reservoir </a:t>
            </a:r>
            <a:r>
              <a:rPr lang="en-US" altLang="en-US" sz="2400" b="0" dirty="0" smtClean="0">
                <a:solidFill>
                  <a:schemeClr val="tx2"/>
                </a:solidFill>
                <a:latin typeface="+mn-lt"/>
              </a:rPr>
              <a:t>quality</a:t>
            </a:r>
            <a:endParaRPr lang="en-US" altLang="en-US" sz="2400" b="0" dirty="0">
              <a:solidFill>
                <a:schemeClr val="tx2"/>
              </a:solidFill>
              <a:latin typeface="+mn-lt"/>
            </a:endParaRPr>
          </a:p>
        </p:txBody>
      </p:sp>
      <p:sp>
        <p:nvSpPr>
          <p:cNvPr id="10" name="Rectangle 2"/>
          <p:cNvSpPr txBox="1">
            <a:spLocks noChangeArrowheads="1"/>
          </p:cNvSpPr>
          <p:nvPr/>
        </p:nvSpPr>
        <p:spPr>
          <a:xfrm>
            <a:off x="285750" y="242962"/>
            <a:ext cx="7772400" cy="990600"/>
          </a:xfrm>
          <a:prstGeom prst="rect">
            <a:avLst/>
          </a:prstGeom>
        </p:spPr>
        <p:txBody>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pPr>
            <a:r>
              <a:rPr kumimoji="0" lang="en-US" altLang="en-US" sz="4000" dirty="0" smtClean="0"/>
              <a:t>Sequence Stratigraphy </a:t>
            </a:r>
            <a:endParaRPr kumimoji="0" lang="en-US" altLang="en-US" sz="4000" dirty="0"/>
          </a:p>
        </p:txBody>
      </p:sp>
    </p:spTree>
    <p:extLst>
      <p:ext uri="{BB962C8B-B14F-4D97-AF65-F5344CB8AC3E}">
        <p14:creationId xmlns:p14="http://schemas.microsoft.com/office/powerpoint/2010/main" val="1096320670"/>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1066800"/>
            <a:ext cx="8458200" cy="5562600"/>
          </a:xfrm>
        </p:spPr>
        <p:txBody>
          <a:bodyPr rtlCol="0">
            <a:normAutofit/>
          </a:bodyPr>
          <a:lstStyle/>
          <a:p>
            <a:pPr>
              <a:lnSpc>
                <a:spcPct val="80000"/>
              </a:lnSpc>
              <a:buFont typeface="Arial" pitchFamily="34" charset="0"/>
              <a:buChar char="•"/>
              <a:defRPr/>
            </a:pPr>
            <a:r>
              <a:rPr lang="en-US" dirty="0"/>
              <a:t>Sequence 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9" name="Rectangle 8"/>
          <p:cNvSpPr/>
          <p:nvPr/>
        </p:nvSpPr>
        <p:spPr>
          <a:xfrm>
            <a:off x="381000" y="4924424"/>
            <a:ext cx="9144000" cy="1428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4924425"/>
            <a:ext cx="39243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10"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spTree>
    <p:extLst>
      <p:ext uri="{BB962C8B-B14F-4D97-AF65-F5344CB8AC3E}">
        <p14:creationId xmlns:p14="http://schemas.microsoft.com/office/powerpoint/2010/main" val="7056925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4" name="Rectangle 4"/>
          <p:cNvSpPr>
            <a:spLocks noGrp="1" noChangeArrowheads="1"/>
          </p:cNvSpPr>
          <p:nvPr>
            <p:ph idx="1"/>
          </p:nvPr>
        </p:nvSpPr>
        <p:spPr>
          <a:xfrm>
            <a:off x="723900" y="1066800"/>
            <a:ext cx="8458200" cy="5562600"/>
          </a:xfrm>
        </p:spPr>
        <p:txBody>
          <a:bodyPr rtlCol="0">
            <a:normAutofit/>
          </a:bodyPr>
          <a:lstStyle/>
          <a:p>
            <a:pPr>
              <a:lnSpc>
                <a:spcPct val="80000"/>
              </a:lnSpc>
              <a:buFont typeface="Arial" pitchFamily="34" charset="0"/>
              <a:buChar char="•"/>
              <a:defRPr/>
            </a:pPr>
            <a:r>
              <a:rPr lang="en-US" dirty="0"/>
              <a:t>Sequence are subdivided by</a:t>
            </a:r>
          </a:p>
          <a:p>
            <a:pPr lvl="1">
              <a:lnSpc>
                <a:spcPct val="80000"/>
              </a:lnSpc>
              <a:defRPr/>
            </a:pPr>
            <a:r>
              <a:rPr lang="en-US" dirty="0"/>
              <a:t>Maximum Flooding Surfaces (mfs) </a:t>
            </a:r>
          </a:p>
          <a:p>
            <a:pPr lvl="1">
              <a:lnSpc>
                <a:spcPct val="80000"/>
              </a:lnSpc>
              <a:defRPr/>
            </a:pPr>
            <a:r>
              <a:rPr lang="en-US" dirty="0"/>
              <a:t>Transgressive Surfaces (TS) </a:t>
            </a:r>
          </a:p>
          <a:p>
            <a:pPr lvl="1">
              <a:lnSpc>
                <a:spcPct val="80000"/>
              </a:lnSpc>
              <a:defRPr/>
            </a:pPr>
            <a:r>
              <a:rPr lang="en-US" dirty="0"/>
              <a:t>Sequence Boundaries (SB)</a:t>
            </a:r>
          </a:p>
          <a:p>
            <a:pPr>
              <a:lnSpc>
                <a:spcPct val="80000"/>
              </a:lnSpc>
              <a:buFont typeface="Arial" pitchFamily="34" charset="0"/>
              <a:buChar char="•"/>
              <a:defRPr/>
            </a:pPr>
            <a:r>
              <a:rPr lang="en-US" dirty="0"/>
              <a:t>Arrangement of vertical succession or stacking patterns of unconfined sheets</a:t>
            </a:r>
          </a:p>
          <a:p>
            <a:pPr lvl="1">
              <a:lnSpc>
                <a:spcPct val="80000"/>
              </a:lnSpc>
              <a:defRPr/>
            </a:pPr>
            <a:r>
              <a:rPr lang="en-US" dirty="0"/>
              <a:t>Prograde (step seaward) </a:t>
            </a:r>
          </a:p>
          <a:p>
            <a:pPr lvl="1">
              <a:lnSpc>
                <a:spcPct val="80000"/>
              </a:lnSpc>
              <a:defRPr/>
            </a:pPr>
            <a:r>
              <a:rPr lang="en-US" dirty="0"/>
              <a:t>Retrograde (step landward) </a:t>
            </a:r>
          </a:p>
          <a:p>
            <a:pPr lvl="1">
              <a:lnSpc>
                <a:spcPct val="80000"/>
              </a:lnSpc>
              <a:defRPr/>
            </a:pPr>
            <a:r>
              <a:rPr lang="en-US" dirty="0"/>
              <a:t>Aggrade (build vertically)</a:t>
            </a:r>
          </a:p>
          <a:p>
            <a:pPr>
              <a:lnSpc>
                <a:spcPct val="80000"/>
              </a:lnSpc>
              <a:buFont typeface="Arial" pitchFamily="34" charset="0"/>
              <a:buChar char="•"/>
              <a:defRPr/>
            </a:pPr>
            <a:r>
              <a:rPr lang="en-US" dirty="0"/>
              <a:t>Sheets and unconfined lobes containing</a:t>
            </a:r>
          </a:p>
          <a:p>
            <a:pPr lvl="1">
              <a:lnSpc>
                <a:spcPct val="80000"/>
              </a:lnSpc>
              <a:defRPr/>
            </a:pPr>
            <a:r>
              <a:rPr lang="en-US" dirty="0"/>
              <a:t>Non-amalgamated bodies</a:t>
            </a:r>
          </a:p>
          <a:p>
            <a:pPr>
              <a:lnSpc>
                <a:spcPct val="80000"/>
              </a:lnSpc>
              <a:buFont typeface="Arial" pitchFamily="34" charset="0"/>
              <a:buChar char="•"/>
              <a:defRPr/>
            </a:pPr>
            <a:r>
              <a:rPr lang="en-US" dirty="0"/>
              <a:t>Incised topographic fill</a:t>
            </a:r>
          </a:p>
          <a:p>
            <a:pPr lvl="1">
              <a:lnSpc>
                <a:spcPct val="80000"/>
              </a:lnSpc>
              <a:defRPr/>
            </a:pPr>
            <a:r>
              <a:rPr lang="en-US" dirty="0"/>
              <a:t>Amalgamated, multi-storied bodies (e.g. incised valleys)</a:t>
            </a:r>
          </a:p>
          <a:p>
            <a:pPr lvl="1">
              <a:lnSpc>
                <a:spcPct val="80000"/>
              </a:lnSpc>
              <a:defRPr/>
            </a:pPr>
            <a:r>
              <a:rPr lang="en-US" dirty="0"/>
              <a:t>Within unconfined lobes </a:t>
            </a:r>
          </a:p>
          <a:p>
            <a:pPr lvl="1">
              <a:lnSpc>
                <a:spcPct val="80000"/>
              </a:lnSpc>
              <a:buNone/>
              <a:defRPr/>
            </a:pPr>
            <a:endParaRPr lang="en-US" dirty="0"/>
          </a:p>
        </p:txBody>
      </p:sp>
      <p:sp>
        <p:nvSpPr>
          <p:cNvPr id="9" name="Rectangle 8"/>
          <p:cNvSpPr/>
          <p:nvPr/>
        </p:nvSpPr>
        <p:spPr>
          <a:xfrm>
            <a:off x="381000" y="2590800"/>
            <a:ext cx="91440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4" y="2838450"/>
            <a:ext cx="3914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10" name="Rectangle 3"/>
          <p:cNvSpPr>
            <a:spLocks noGrp="1" noChangeArrowheads="1"/>
          </p:cNvSpPr>
          <p:nvPr>
            <p:ph type="title"/>
          </p:nvPr>
        </p:nvSpPr>
        <p:spPr>
          <a:xfrm>
            <a:off x="218181" y="140298"/>
            <a:ext cx="7391400" cy="757114"/>
          </a:xfrm>
        </p:spPr>
        <p:txBody>
          <a:bodyPr/>
          <a:lstStyle/>
          <a:p>
            <a:pPr eaLnBrk="1" hangingPunct="1"/>
            <a:r>
              <a:rPr lang="en-US" sz="4000" dirty="0">
                <a:solidFill>
                  <a:schemeClr val="tx2"/>
                </a:solidFill>
                <a:latin typeface="Arial" charset="0"/>
                <a:cs typeface="Arial" charset="0"/>
              </a:rPr>
              <a:t>Surfaces and Geometries</a:t>
            </a:r>
          </a:p>
        </p:txBody>
      </p:sp>
    </p:spTree>
    <p:extLst>
      <p:ext uri="{BB962C8B-B14F-4D97-AF65-F5344CB8AC3E}">
        <p14:creationId xmlns:p14="http://schemas.microsoft.com/office/powerpoint/2010/main" val="31622253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2422" y="244245"/>
            <a:ext cx="5627688" cy="606239"/>
          </a:xfrm>
        </p:spPr>
        <p:txBody>
          <a:bodyPr>
            <a:normAutofit/>
          </a:bodyPr>
          <a:lstStyle/>
          <a:p>
            <a:r>
              <a:rPr lang="en-US" sz="3600" dirty="0" smtClean="0">
                <a:solidFill>
                  <a:schemeClr val="tx2"/>
                </a:solidFill>
                <a:latin typeface="Arial" panose="020B0604020202020204" pitchFamily="34" charset="0"/>
              </a:rPr>
              <a:t>Channels &amp; Shelves </a:t>
            </a:r>
          </a:p>
        </p:txBody>
      </p:sp>
      <p:pic>
        <p:nvPicPr>
          <p:cNvPr id="24579" name="Picture 3" descr="DSCN0065"/>
          <p:cNvPicPr>
            <a:picLocks noChangeAspect="1" noChangeArrowheads="1"/>
          </p:cNvPicPr>
          <p:nvPr/>
        </p:nvPicPr>
        <p:blipFill>
          <a:blip r:embed="rId3" cstate="print">
            <a:extLst>
              <a:ext uri="{28A0092B-C50C-407E-A947-70E740481C1C}">
                <a14:useLocalDpi xmlns:a14="http://schemas.microsoft.com/office/drawing/2010/main" val="0"/>
              </a:ext>
            </a:extLst>
          </a:blip>
          <a:srcRect t="20000" b="28000"/>
          <a:stretch>
            <a:fillRect/>
          </a:stretch>
        </p:blipFill>
        <p:spPr bwMode="auto">
          <a:xfrm>
            <a:off x="573088" y="1638300"/>
            <a:ext cx="403066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143-Newman-Limestone-Mississppian-PG"/>
          <p:cNvPicPr>
            <a:picLocks noChangeAspect="1" noChangeArrowheads="1"/>
          </p:cNvPicPr>
          <p:nvPr/>
        </p:nvPicPr>
        <p:blipFill>
          <a:blip r:embed="rId4" cstate="print">
            <a:extLst>
              <a:ext uri="{28A0092B-C50C-407E-A947-70E740481C1C}">
                <a14:useLocalDpi xmlns:a14="http://schemas.microsoft.com/office/drawing/2010/main" val="0"/>
              </a:ext>
            </a:extLst>
          </a:blip>
          <a:srcRect l="14999" t="16667" b="20000"/>
          <a:stretch>
            <a:fillRect/>
          </a:stretch>
        </p:blipFill>
        <p:spPr bwMode="auto">
          <a:xfrm>
            <a:off x="4629150" y="1647825"/>
            <a:ext cx="48958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5" name="AutoShape 5"/>
          <p:cNvSpPr>
            <a:spLocks noChangeArrowheads="1"/>
          </p:cNvSpPr>
          <p:nvPr/>
        </p:nvSpPr>
        <p:spPr bwMode="auto">
          <a:xfrm rot="-2580490">
            <a:off x="684213" y="3614739"/>
            <a:ext cx="2184400" cy="1127125"/>
          </a:xfrm>
          <a:prstGeom prst="homePlate">
            <a:avLst>
              <a:gd name="adj" fmla="val 48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b="0" dirty="0">
                <a:solidFill>
                  <a:schemeClr val="tx2"/>
                </a:solidFill>
                <a:latin typeface="Arial" panose="020B0604020202020204" pitchFamily="34" charset="0"/>
                <a:cs typeface="Arial" panose="020B0604020202020204" pitchFamily="34" charset="0"/>
              </a:rPr>
              <a:t>Channel</a:t>
            </a:r>
          </a:p>
        </p:txBody>
      </p:sp>
      <p:sp>
        <p:nvSpPr>
          <p:cNvPr id="1049606" name="AutoShape 6"/>
          <p:cNvSpPr>
            <a:spLocks noChangeArrowheads="1"/>
          </p:cNvSpPr>
          <p:nvPr/>
        </p:nvSpPr>
        <p:spPr bwMode="auto">
          <a:xfrm rot="2125594" flipH="1">
            <a:off x="6469064" y="3908425"/>
            <a:ext cx="2833687" cy="1189038"/>
          </a:xfrm>
          <a:prstGeom prst="homePlate">
            <a:avLst>
              <a:gd name="adj" fmla="val 595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600" b="0" dirty="0">
                <a:solidFill>
                  <a:schemeClr val="tx2"/>
                </a:solidFill>
                <a:latin typeface="Arial" panose="020B0604020202020204" pitchFamily="34" charset="0"/>
                <a:cs typeface="Arial" panose="020B0604020202020204" pitchFamily="34" charset="0"/>
              </a:rPr>
              <a:t>Shelf</a:t>
            </a:r>
          </a:p>
        </p:txBody>
      </p:sp>
      <p:sp>
        <p:nvSpPr>
          <p:cNvPr id="1049607" name="Text Box 7"/>
          <p:cNvSpPr txBox="1">
            <a:spLocks noChangeArrowheads="1"/>
          </p:cNvSpPr>
          <p:nvPr/>
        </p:nvSpPr>
        <p:spPr bwMode="auto">
          <a:xfrm>
            <a:off x="2157266" y="4706937"/>
            <a:ext cx="5119688" cy="1382713"/>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800" b="0" dirty="0">
                <a:solidFill>
                  <a:schemeClr val="tx2"/>
                </a:solidFill>
                <a:latin typeface="Arial" panose="020B0604020202020204" pitchFamily="34" charset="0"/>
                <a:cs typeface="Arial" panose="020B0604020202020204" pitchFamily="34" charset="0"/>
              </a:rPr>
              <a:t>Both have unique processes &amp; structures that can be used to identify their setting</a:t>
            </a:r>
          </a:p>
        </p:txBody>
      </p:sp>
      <p:sp>
        <p:nvSpPr>
          <p:cNvPr id="9"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32441248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9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496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9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animBg="1" autoUpdateAnimBg="0"/>
      <p:bldP spid="1049606" grpId="0" animBg="1" autoUpdateAnimBg="0"/>
      <p:bldP spid="104960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2422" y="140058"/>
            <a:ext cx="7772400" cy="800100"/>
          </a:xfrm>
        </p:spPr>
        <p:txBody>
          <a:bodyPr>
            <a:normAutofit/>
          </a:bodyPr>
          <a:lstStyle/>
          <a:p>
            <a:r>
              <a:rPr lang="en-US" sz="3600" dirty="0" smtClean="0">
                <a:solidFill>
                  <a:schemeClr val="tx2"/>
                </a:solidFill>
                <a:latin typeface="Arial" panose="020B0604020202020204" pitchFamily="34" charset="0"/>
              </a:rPr>
              <a:t>Ebb </a:t>
            </a:r>
            <a:r>
              <a:rPr lang="en-US" sz="3600" dirty="0" err="1" smtClean="0">
                <a:solidFill>
                  <a:schemeClr val="tx2"/>
                </a:solidFill>
                <a:latin typeface="Arial" panose="020B0604020202020204" pitchFamily="34" charset="0"/>
              </a:rPr>
              <a:t>Ooid</a:t>
            </a:r>
            <a:r>
              <a:rPr lang="en-US" sz="3600" dirty="0" smtClean="0">
                <a:solidFill>
                  <a:schemeClr val="tx2"/>
                </a:solidFill>
                <a:latin typeface="Arial" panose="020B0604020202020204" pitchFamily="34" charset="0"/>
              </a:rPr>
              <a:t> Delta - UAE</a:t>
            </a:r>
          </a:p>
        </p:txBody>
      </p:sp>
      <p:pic>
        <p:nvPicPr>
          <p:cNvPr id="25603" name="Picture 3" descr="019-Halat-Al-Bahr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098234"/>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423643365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5-MissTChan64"/>
          <p:cNvPicPr>
            <a:picLocks noChangeAspect="1" noChangeArrowheads="1"/>
          </p:cNvPicPr>
          <p:nvPr/>
        </p:nvPicPr>
        <p:blipFill rotWithShape="1">
          <a:blip r:embed="rId3">
            <a:extLst>
              <a:ext uri="{28A0092B-C50C-407E-A947-70E740481C1C}">
                <a14:useLocalDpi xmlns:a14="http://schemas.microsoft.com/office/drawing/2010/main" val="0"/>
              </a:ext>
            </a:extLst>
          </a:blip>
          <a:srcRect t="8934" b="5200"/>
          <a:stretch/>
        </p:blipFill>
        <p:spPr bwMode="auto">
          <a:xfrm>
            <a:off x="1073150" y="1082040"/>
            <a:ext cx="7620000" cy="490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7" name="Rectangle 3"/>
          <p:cNvSpPr>
            <a:spLocks noGrp="1" noChangeArrowheads="1"/>
          </p:cNvSpPr>
          <p:nvPr>
            <p:ph type="title"/>
          </p:nvPr>
        </p:nvSpPr>
        <p:spPr>
          <a:xfrm>
            <a:off x="205301" y="139324"/>
            <a:ext cx="8062911" cy="800100"/>
          </a:xfrm>
        </p:spPr>
        <p:txBody>
          <a:bodyPr>
            <a:normAutofit/>
          </a:bodyPr>
          <a:lstStyle/>
          <a:p>
            <a:pPr>
              <a:defRPr/>
            </a:pPr>
            <a:r>
              <a:rPr lang="en-US" sz="4000" dirty="0">
                <a:solidFill>
                  <a:schemeClr val="tx2"/>
                </a:solidFill>
                <a:latin typeface="Arial" panose="020B0604020202020204" pitchFamily="34" charset="0"/>
              </a:rPr>
              <a:t>Tidal, </a:t>
            </a:r>
            <a:r>
              <a:rPr lang="en-US" sz="4000" dirty="0" smtClean="0">
                <a:solidFill>
                  <a:schemeClr val="tx2"/>
                </a:solidFill>
                <a:latin typeface="Arial" panose="020B0604020202020204" pitchFamily="34" charset="0"/>
              </a:rPr>
              <a:t>Storm or </a:t>
            </a:r>
            <a:r>
              <a:rPr lang="en-US" sz="4000" dirty="0">
                <a:solidFill>
                  <a:schemeClr val="tx2"/>
                </a:solidFill>
                <a:latin typeface="Arial" panose="020B0604020202020204" pitchFamily="34" charset="0"/>
              </a:rPr>
              <a:t>Tsunami Channel</a:t>
            </a:r>
          </a:p>
        </p:txBody>
      </p:sp>
      <p:sp>
        <p:nvSpPr>
          <p:cNvPr id="635908" name="AutoShape 4"/>
          <p:cNvSpPr>
            <a:spLocks noChangeArrowheads="1"/>
          </p:cNvSpPr>
          <p:nvPr/>
        </p:nvSpPr>
        <p:spPr bwMode="auto">
          <a:xfrm>
            <a:off x="4716464" y="306228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09" name="AutoShape 5"/>
          <p:cNvSpPr>
            <a:spLocks noChangeArrowheads="1"/>
          </p:cNvSpPr>
          <p:nvPr/>
        </p:nvSpPr>
        <p:spPr bwMode="auto">
          <a:xfrm>
            <a:off x="4716464" y="331628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10" name="AutoShape 6"/>
          <p:cNvSpPr>
            <a:spLocks noChangeArrowheads="1"/>
          </p:cNvSpPr>
          <p:nvPr/>
        </p:nvSpPr>
        <p:spPr bwMode="auto">
          <a:xfrm>
            <a:off x="4716464" y="3452814"/>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11" name="AutoShape 7"/>
          <p:cNvSpPr>
            <a:spLocks noChangeArrowheads="1"/>
          </p:cNvSpPr>
          <p:nvPr/>
        </p:nvSpPr>
        <p:spPr bwMode="auto">
          <a:xfrm>
            <a:off x="4716464" y="3575051"/>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12" name="AutoShape 8"/>
          <p:cNvSpPr>
            <a:spLocks noChangeArrowheads="1"/>
          </p:cNvSpPr>
          <p:nvPr/>
        </p:nvSpPr>
        <p:spPr bwMode="auto">
          <a:xfrm>
            <a:off x="4716464" y="3613151"/>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13" name="AutoShape 9"/>
          <p:cNvSpPr>
            <a:spLocks noChangeArrowheads="1"/>
          </p:cNvSpPr>
          <p:nvPr/>
        </p:nvSpPr>
        <p:spPr bwMode="auto">
          <a:xfrm>
            <a:off x="4716464" y="318293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914" name="Rectangle 10"/>
          <p:cNvSpPr>
            <a:spLocks noChangeArrowheads="1"/>
          </p:cNvSpPr>
          <p:nvPr/>
        </p:nvSpPr>
        <p:spPr bwMode="auto">
          <a:xfrm>
            <a:off x="2527300" y="1600200"/>
            <a:ext cx="4775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chemeClr val="tx2"/>
                </a:solidFill>
                <a:latin typeface="Arial" panose="020B0604020202020204" pitchFamily="34" charset="0"/>
                <a:cs typeface="Arial" panose="020B0604020202020204" pitchFamily="34" charset="0"/>
              </a:rPr>
              <a:t>Note Incised Surface</a:t>
            </a:r>
          </a:p>
        </p:txBody>
      </p:sp>
      <p:sp>
        <p:nvSpPr>
          <p:cNvPr id="13"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31345049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59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59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59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59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59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5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animBg="1"/>
      <p:bldP spid="635909" grpId="0" animBg="1"/>
      <p:bldP spid="635910" grpId="0" animBg="1"/>
      <p:bldP spid="635911" grpId="0" animBg="1"/>
      <p:bldP spid="635912" grpId="0" animBg="1"/>
      <p:bldP spid="635913" grpId="0" animBg="1"/>
      <p:bldP spid="6359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38234"/>
            <a:ext cx="10043160" cy="838200"/>
          </a:xfrm>
        </p:spPr>
        <p:txBody>
          <a:bodyPr>
            <a:noAutofit/>
          </a:bodyPr>
          <a:lstStyle/>
          <a:p>
            <a:pPr eaLnBrk="1" hangingPunct="1"/>
            <a:r>
              <a:rPr lang="en-US" sz="3600" dirty="0" smtClean="0">
                <a:solidFill>
                  <a:schemeClr val="tx2"/>
                </a:solidFill>
                <a:latin typeface="Arial" panose="020B0604020202020204" pitchFamily="34" charset="0"/>
              </a:rPr>
              <a:t>Barrier Island, </a:t>
            </a:r>
            <a:r>
              <a:rPr lang="en-US" sz="3600" dirty="0" err="1" smtClean="0">
                <a:solidFill>
                  <a:schemeClr val="tx2"/>
                </a:solidFill>
                <a:latin typeface="Arial" panose="020B0604020202020204" pitchFamily="34" charset="0"/>
              </a:rPr>
              <a:t>Washover</a:t>
            </a:r>
            <a:r>
              <a:rPr lang="en-US" sz="3600" dirty="0" smtClean="0">
                <a:solidFill>
                  <a:schemeClr val="tx2"/>
                </a:solidFill>
                <a:latin typeface="Arial" panose="020B0604020202020204" pitchFamily="34" charset="0"/>
              </a:rPr>
              <a:t> </a:t>
            </a:r>
            <a:r>
              <a:rPr lang="en-US" sz="3600" dirty="0" smtClean="0">
                <a:solidFill>
                  <a:schemeClr val="tx2"/>
                </a:solidFill>
                <a:latin typeface="Arial" panose="020B0604020202020204" pitchFamily="34" charset="0"/>
              </a:rPr>
              <a:t>&amp; Back </a:t>
            </a:r>
            <a:r>
              <a:rPr lang="en-US" sz="3600" dirty="0" smtClean="0">
                <a:solidFill>
                  <a:schemeClr val="tx2"/>
                </a:solidFill>
                <a:latin typeface="Arial" panose="020B0604020202020204" pitchFamily="34" charset="0"/>
              </a:rPr>
              <a:t>Barrier Lagoon</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8382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1420946638"/>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05-BackBarrierEastWeigh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t="9111" b="23111"/>
          <a:stretch/>
        </p:blipFill>
        <p:spPr bwMode="auto">
          <a:xfrm>
            <a:off x="373063" y="1143000"/>
            <a:ext cx="91440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7" name="AutoShape 5"/>
          <p:cNvSpPr>
            <a:spLocks noChangeArrowheads="1"/>
          </p:cNvSpPr>
          <p:nvPr/>
        </p:nvSpPr>
        <p:spPr bwMode="auto">
          <a:xfrm>
            <a:off x="2362200" y="3200400"/>
            <a:ext cx="3429000" cy="1676400"/>
          </a:xfrm>
          <a:prstGeom prst="upArrowCallout">
            <a:avLst>
              <a:gd name="adj1" fmla="val 51136"/>
              <a:gd name="adj2" fmla="val 51136"/>
              <a:gd name="adj3" fmla="val 1666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0" dirty="0">
                <a:solidFill>
                  <a:schemeClr val="tx2"/>
                </a:solidFill>
                <a:latin typeface="Arial" pitchFamily="34" charset="0"/>
                <a:cs typeface="Arial" pitchFamily="34" charset="0"/>
              </a:rPr>
              <a:t>Note Storm </a:t>
            </a:r>
            <a:r>
              <a:rPr lang="en-US" sz="2400" b="0" dirty="0" err="1">
                <a:solidFill>
                  <a:schemeClr val="tx2"/>
                </a:solidFill>
                <a:latin typeface="Arial" pitchFamily="34" charset="0"/>
                <a:cs typeface="Arial" pitchFamily="34" charset="0"/>
              </a:rPr>
              <a:t>Washover</a:t>
            </a:r>
            <a:endParaRPr lang="en-US" sz="2400" b="0" dirty="0">
              <a:solidFill>
                <a:schemeClr val="tx2"/>
              </a:solidFill>
              <a:latin typeface="Arial" pitchFamily="34" charset="0"/>
              <a:cs typeface="Arial" pitchFamily="34" charset="0"/>
            </a:endParaRPr>
          </a:p>
          <a:p>
            <a:pPr algn="ctr">
              <a:defRPr/>
            </a:pPr>
            <a:r>
              <a:rPr lang="en-US" sz="2400" b="0" dirty="0">
                <a:solidFill>
                  <a:schemeClr val="tx2"/>
                </a:solidFill>
                <a:latin typeface="Arial" pitchFamily="34" charset="0"/>
                <a:cs typeface="Arial" pitchFamily="34" charset="0"/>
              </a:rPr>
              <a:t>On a Back Barrier</a:t>
            </a:r>
          </a:p>
        </p:txBody>
      </p:sp>
      <p:sp>
        <p:nvSpPr>
          <p:cNvPr id="2" name="TextBox 1"/>
          <p:cNvSpPr txBox="1"/>
          <p:nvPr/>
        </p:nvSpPr>
        <p:spPr bwMode="auto">
          <a:xfrm flipH="1">
            <a:off x="5356860" y="5087779"/>
            <a:ext cx="3680395" cy="492443"/>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spAutoFit/>
          </a:bodyPr>
          <a:lstStyle/>
          <a:p>
            <a:pPr algn="ctr">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Pennsylvanian, Kentucky</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 Wave Dominated  Coast</a:t>
            </a:r>
          </a:p>
        </p:txBody>
      </p:sp>
      <p:sp>
        <p:nvSpPr>
          <p:cNvPr id="6" name="Rectangle 2"/>
          <p:cNvSpPr>
            <a:spLocks noGrp="1" noChangeArrowheads="1"/>
          </p:cNvSpPr>
          <p:nvPr>
            <p:ph type="title"/>
          </p:nvPr>
        </p:nvSpPr>
        <p:spPr>
          <a:xfrm>
            <a:off x="179542" y="140058"/>
            <a:ext cx="9726457" cy="800100"/>
          </a:xfrm>
        </p:spPr>
        <p:txBody>
          <a:bodyPr>
            <a:noAutofit/>
          </a:bodyPr>
          <a:lstStyle/>
          <a:p>
            <a:r>
              <a:rPr lang="en-US" sz="4000" dirty="0" smtClean="0">
                <a:solidFill>
                  <a:schemeClr val="tx2"/>
                </a:solidFill>
                <a:latin typeface="Arial" panose="020B0604020202020204" pitchFamily="34" charset="0"/>
              </a:rPr>
              <a:t>Barrier Island Coast - Appalachians</a:t>
            </a:r>
          </a:p>
        </p:txBody>
      </p:sp>
      <p:sp>
        <p:nvSpPr>
          <p:cNvPr id="8"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23805701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74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7"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205301" y="160557"/>
            <a:ext cx="7772400" cy="762000"/>
          </a:xfrm>
          <a:noFill/>
        </p:spPr>
        <p:txBody>
          <a:bodyPr>
            <a:normAutofit/>
          </a:bodyPr>
          <a:lstStyle/>
          <a:p>
            <a:r>
              <a:rPr lang="en-US" sz="4000" dirty="0" smtClean="0">
                <a:solidFill>
                  <a:schemeClr val="tx2"/>
                </a:solidFill>
                <a:latin typeface="Arial" panose="020B0604020202020204" pitchFamily="34" charset="0"/>
              </a:rPr>
              <a:t>Lena River Delta - Russia</a:t>
            </a:r>
          </a:p>
        </p:txBody>
      </p:sp>
      <p:pic>
        <p:nvPicPr>
          <p:cNvPr id="29700" name="Picture 2" descr="lena2_sm"/>
          <p:cNvPicPr>
            <a:picLocks noChangeAspect="1" noChangeArrowheads="1"/>
          </p:cNvPicPr>
          <p:nvPr/>
        </p:nvPicPr>
        <p:blipFill rotWithShape="1">
          <a:blip r:embed="rId3">
            <a:extLst>
              <a:ext uri="{28A0092B-C50C-407E-A947-70E740481C1C}">
                <a14:useLocalDpi xmlns:a14="http://schemas.microsoft.com/office/drawing/2010/main" val="0"/>
              </a:ext>
            </a:extLst>
          </a:blip>
          <a:srcRect t="4796"/>
          <a:stretch/>
        </p:blipFill>
        <p:spPr bwMode="auto">
          <a:xfrm>
            <a:off x="2331720" y="1127760"/>
            <a:ext cx="5394960" cy="513619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2212572880"/>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50-ChanMB-Jenkins"/>
          <p:cNvPicPr>
            <a:picLocks noChangeAspect="1" noChangeArrowheads="1"/>
          </p:cNvPicPr>
          <p:nvPr/>
        </p:nvPicPr>
        <p:blipFill rotWithShape="1">
          <a:blip r:embed="rId3">
            <a:extLst>
              <a:ext uri="{28A0092B-C50C-407E-A947-70E740481C1C}">
                <a14:useLocalDpi xmlns:a14="http://schemas.microsoft.com/office/drawing/2010/main" val="0"/>
              </a:ext>
            </a:extLst>
          </a:blip>
          <a:srcRect t="10937" b="20033"/>
          <a:stretch/>
        </p:blipFill>
        <p:spPr bwMode="auto">
          <a:xfrm>
            <a:off x="1143000" y="1203959"/>
            <a:ext cx="7620000" cy="393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166566" y="139822"/>
            <a:ext cx="7772400" cy="800100"/>
          </a:xfrm>
        </p:spPr>
        <p:txBody>
          <a:bodyPr>
            <a:normAutofit/>
          </a:bodyPr>
          <a:lstStyle/>
          <a:p>
            <a:r>
              <a:rPr lang="en-US" sz="4000" dirty="0" smtClean="0">
                <a:solidFill>
                  <a:schemeClr val="tx2"/>
                </a:solidFill>
                <a:latin typeface="Arial" panose="020B0604020202020204" pitchFamily="34" charset="0"/>
              </a:rPr>
              <a:t>Delta Mouth Bar - Kentucky</a:t>
            </a:r>
          </a:p>
        </p:txBody>
      </p:sp>
      <p:sp>
        <p:nvSpPr>
          <p:cNvPr id="632836" name="AutoShape 4"/>
          <p:cNvSpPr>
            <a:spLocks noChangeArrowheads="1"/>
          </p:cNvSpPr>
          <p:nvPr/>
        </p:nvSpPr>
        <p:spPr bwMode="auto">
          <a:xfrm>
            <a:off x="1279526" y="306228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37" name="AutoShape 5"/>
          <p:cNvSpPr>
            <a:spLocks noChangeArrowheads="1"/>
          </p:cNvSpPr>
          <p:nvPr/>
        </p:nvSpPr>
        <p:spPr bwMode="auto">
          <a:xfrm>
            <a:off x="2376489" y="317023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38" name="AutoShape 6"/>
          <p:cNvSpPr>
            <a:spLocks noChangeArrowheads="1"/>
          </p:cNvSpPr>
          <p:nvPr/>
        </p:nvSpPr>
        <p:spPr bwMode="auto">
          <a:xfrm>
            <a:off x="3471864" y="3452814"/>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39" name="AutoShape 7"/>
          <p:cNvSpPr>
            <a:spLocks noChangeArrowheads="1"/>
          </p:cNvSpPr>
          <p:nvPr/>
        </p:nvSpPr>
        <p:spPr bwMode="auto">
          <a:xfrm>
            <a:off x="4799014" y="3648076"/>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40" name="AutoShape 8"/>
          <p:cNvSpPr>
            <a:spLocks noChangeArrowheads="1"/>
          </p:cNvSpPr>
          <p:nvPr/>
        </p:nvSpPr>
        <p:spPr bwMode="auto">
          <a:xfrm>
            <a:off x="6432551" y="3714751"/>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41" name="AutoShape 9"/>
          <p:cNvSpPr>
            <a:spLocks noChangeArrowheads="1"/>
          </p:cNvSpPr>
          <p:nvPr/>
        </p:nvSpPr>
        <p:spPr bwMode="auto">
          <a:xfrm>
            <a:off x="8124826" y="3357564"/>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2842" name="Rectangle 10"/>
          <p:cNvSpPr>
            <a:spLocks noChangeArrowheads="1"/>
          </p:cNvSpPr>
          <p:nvPr/>
        </p:nvSpPr>
        <p:spPr bwMode="auto">
          <a:xfrm>
            <a:off x="2770188" y="4855847"/>
            <a:ext cx="4775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chemeClr val="tx2"/>
                </a:solidFill>
                <a:latin typeface="Arial" panose="020B0604020202020204" pitchFamily="34" charset="0"/>
                <a:cs typeface="Arial" panose="020B0604020202020204" pitchFamily="34" charset="0"/>
              </a:rPr>
              <a:t>Note Incised Surface</a:t>
            </a:r>
          </a:p>
        </p:txBody>
      </p:sp>
      <p:sp>
        <p:nvSpPr>
          <p:cNvPr id="12" name="Footer Placeholder 4"/>
          <p:cNvSpPr txBox="1">
            <a:spLocks/>
          </p:cNvSpPr>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1pPr>
            <a:lvl2pPr marL="742950" indent="-28575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2pPr>
            <a:lvl3pPr marL="11430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3pPr>
            <a:lvl4pPr marL="16002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4pPr>
            <a:lvl5pPr marL="2057400" indent="-228600" algn="l" rtl="0" eaLnBrk="0" fontAlgn="base" hangingPunct="0">
              <a:spcBef>
                <a:spcPct val="0"/>
              </a:spcBef>
              <a:spcAft>
                <a:spcPct val="0"/>
              </a:spcAft>
              <a:defRPr kumimoji="1" sz="2400" b="1" kern="1200">
                <a:solidFill>
                  <a:schemeClr val="tx1"/>
                </a:solidFill>
                <a:latin typeface="Times New Roman" pitchFamily="18" charset="0"/>
                <a:ea typeface="+mn-ea"/>
                <a:cs typeface="Arial" charset="0"/>
              </a:defRPr>
            </a:lvl5pPr>
            <a:lvl6pPr marL="25146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6pPr>
            <a:lvl7pPr marL="29718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7pPr>
            <a:lvl8pPr marL="34290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8pPr>
            <a:lvl9pPr marL="3886200" indent="-228600" algn="l" defTabSz="914400" rtl="0" eaLnBrk="0" fontAlgn="base" latinLnBrk="0" hangingPunct="0">
              <a:spcBef>
                <a:spcPct val="0"/>
              </a:spcBef>
              <a:spcAft>
                <a:spcPct val="0"/>
              </a:spcAft>
              <a:defRPr kumimoji="1" sz="2400" b="1" kern="1200">
                <a:solidFill>
                  <a:schemeClr val="tx1"/>
                </a:solidFill>
                <a:latin typeface="Times New Roman" pitchFamily="18" charset="0"/>
                <a:ea typeface="+mn-ea"/>
                <a:cs typeface="Arial" charset="0"/>
              </a:defRPr>
            </a:lvl9pPr>
          </a:lstStyle>
          <a:p>
            <a:pPr algn="ctr" eaLnBrk="1" hangingPunct="1"/>
            <a:r>
              <a:rPr lang="en-US" sz="1200" smtClean="0">
                <a:solidFill>
                  <a:schemeClr val="tx2"/>
                </a:solidFill>
                <a:latin typeface="Arial" charset="0"/>
              </a:rPr>
              <a:t>“</a:t>
            </a:r>
            <a:r>
              <a:rPr lang="en-US" sz="1200" b="0" i="1" smtClean="0">
                <a:solidFill>
                  <a:schemeClr val="tx2"/>
                </a:solidFill>
                <a:latin typeface="Arial" charset="0"/>
              </a:rPr>
              <a:t>Sequence Stratigraphy –  Depositional Models</a:t>
            </a:r>
            <a:r>
              <a:rPr lang="en-US" sz="1200" b="0" smtClean="0">
                <a:solidFill>
                  <a:schemeClr val="tx2"/>
                </a:solidFill>
                <a:latin typeface="Arial" charset="0"/>
              </a:rPr>
              <a:t>”</a:t>
            </a:r>
          </a:p>
          <a:p>
            <a:pPr algn="ctr" eaLnBrk="1" hangingPunct="1"/>
            <a:r>
              <a:rPr lang="en-US" sz="1200" b="0" smtClean="0">
                <a:solidFill>
                  <a:schemeClr val="tx2"/>
                </a:solidFill>
                <a:latin typeface="Arial" charset="0"/>
              </a:rPr>
              <a:t>C. G. St. C. Kendall</a:t>
            </a:r>
            <a:endParaRPr lang="en-US" sz="1200" b="0" dirty="0">
              <a:solidFill>
                <a:schemeClr val="tx2"/>
              </a:solidFill>
              <a:latin typeface="Arial" charset="0"/>
            </a:endParaRPr>
          </a:p>
        </p:txBody>
      </p:sp>
    </p:spTree>
    <p:extLst>
      <p:ext uri="{BB962C8B-B14F-4D97-AF65-F5344CB8AC3E}">
        <p14:creationId xmlns:p14="http://schemas.microsoft.com/office/powerpoint/2010/main" val="35315316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28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28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28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28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6" grpId="0" animBg="1"/>
      <p:bldP spid="632837" grpId="0" animBg="1"/>
      <p:bldP spid="632838" grpId="0" animBg="1"/>
      <p:bldP spid="632839" grpId="0" animBg="1"/>
      <p:bldP spid="632840" grpId="0" animBg="1"/>
      <p:bldP spid="632841" grpId="0" animBg="1"/>
      <p:bldP spid="63284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InterpOvalLogVanWa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4675" y="1520826"/>
            <a:ext cx="8864600" cy="3167063"/>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3"/>
          <p:cNvSpPr>
            <a:spLocks noGrp="1" noChangeArrowheads="1"/>
          </p:cNvSpPr>
          <p:nvPr>
            <p:ph type="title"/>
          </p:nvPr>
        </p:nvSpPr>
        <p:spPr>
          <a:xfrm>
            <a:off x="166689" y="157879"/>
            <a:ext cx="7772400" cy="808037"/>
          </a:xfrm>
        </p:spPr>
        <p:txBody>
          <a:bodyPr>
            <a:normAutofit/>
          </a:bodyPr>
          <a:lstStyle/>
          <a:p>
            <a:r>
              <a:rPr lang="en-US" sz="4000" dirty="0" smtClean="0">
                <a:solidFill>
                  <a:schemeClr val="tx2"/>
                </a:solidFill>
                <a:latin typeface="Arial" charset="0"/>
                <a:cs typeface="Arial" charset="0"/>
              </a:rPr>
              <a:t>Channel – Gulf Coast</a:t>
            </a:r>
          </a:p>
        </p:txBody>
      </p:sp>
      <p:sp>
        <p:nvSpPr>
          <p:cNvPr id="1055748" name="AutoShape 4"/>
          <p:cNvSpPr>
            <a:spLocks noChangeArrowheads="1"/>
          </p:cNvSpPr>
          <p:nvPr/>
        </p:nvSpPr>
        <p:spPr bwMode="auto">
          <a:xfrm>
            <a:off x="2905126" y="2947989"/>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49" name="AutoShape 5"/>
          <p:cNvSpPr>
            <a:spLocks noChangeArrowheads="1"/>
          </p:cNvSpPr>
          <p:nvPr/>
        </p:nvSpPr>
        <p:spPr bwMode="auto">
          <a:xfrm>
            <a:off x="3260726" y="3592514"/>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50" name="AutoShape 6"/>
          <p:cNvSpPr>
            <a:spLocks noChangeArrowheads="1"/>
          </p:cNvSpPr>
          <p:nvPr/>
        </p:nvSpPr>
        <p:spPr bwMode="auto">
          <a:xfrm>
            <a:off x="4052889" y="3917951"/>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51" name="AutoShape 7"/>
          <p:cNvSpPr>
            <a:spLocks noChangeArrowheads="1"/>
          </p:cNvSpPr>
          <p:nvPr/>
        </p:nvSpPr>
        <p:spPr bwMode="auto">
          <a:xfrm>
            <a:off x="5175251" y="3927476"/>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52" name="AutoShape 8"/>
          <p:cNvSpPr>
            <a:spLocks noChangeArrowheads="1"/>
          </p:cNvSpPr>
          <p:nvPr/>
        </p:nvSpPr>
        <p:spPr bwMode="auto">
          <a:xfrm>
            <a:off x="6419851" y="3527426"/>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53" name="AutoShape 9"/>
          <p:cNvSpPr>
            <a:spLocks noChangeArrowheads="1"/>
          </p:cNvSpPr>
          <p:nvPr/>
        </p:nvSpPr>
        <p:spPr bwMode="auto">
          <a:xfrm>
            <a:off x="6816726" y="2895601"/>
            <a:ext cx="333375" cy="377825"/>
          </a:xfrm>
          <a:prstGeom prst="upArrow">
            <a:avLst>
              <a:gd name="adj1" fmla="val 50000"/>
              <a:gd name="adj2" fmla="val 2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055754" name="Rectangle 10"/>
          <p:cNvSpPr>
            <a:spLocks noChangeArrowheads="1"/>
          </p:cNvSpPr>
          <p:nvPr/>
        </p:nvSpPr>
        <p:spPr bwMode="auto">
          <a:xfrm>
            <a:off x="2619375" y="5064125"/>
            <a:ext cx="4775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chemeClr val="tx2"/>
                </a:solidFill>
                <a:latin typeface="Arial" panose="020B0604020202020204" pitchFamily="34" charset="0"/>
                <a:cs typeface="Arial" panose="020B0604020202020204" pitchFamily="34" charset="0"/>
              </a:rPr>
              <a:t>Note Incised Surface</a:t>
            </a:r>
          </a:p>
        </p:txBody>
      </p:sp>
      <p:sp>
        <p:nvSpPr>
          <p:cNvPr id="12"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37758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5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57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57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57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57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57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5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8" grpId="0" animBg="1"/>
      <p:bldP spid="1055749" grpId="0" animBg="1"/>
      <p:bldP spid="1055750" grpId="0" animBg="1"/>
      <p:bldP spid="1055751" grpId="0" animBg="1"/>
      <p:bldP spid="1055752" grpId="0" animBg="1"/>
      <p:bldP spid="1055753" grpId="0" animBg="1"/>
      <p:bldP spid="10557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037763" name="Rectangle 3"/>
          <p:cNvSpPr>
            <a:spLocks noGrp="1" noChangeArrowheads="1"/>
          </p:cNvSpPr>
          <p:nvPr>
            <p:ph type="title"/>
          </p:nvPr>
        </p:nvSpPr>
        <p:spPr>
          <a:xfrm>
            <a:off x="304800" y="0"/>
            <a:ext cx="7391400" cy="914400"/>
          </a:xfrm>
        </p:spPr>
        <p:txBody>
          <a:bodyPr>
            <a:normAutofit/>
          </a:bodyPr>
          <a:lstStyle/>
          <a:p>
            <a:r>
              <a:rPr lang="en-US" altLang="en-US" sz="4000" dirty="0" smtClean="0"/>
              <a:t>Points </a:t>
            </a:r>
            <a:r>
              <a:rPr lang="en-US" altLang="en-US" sz="4000" dirty="0"/>
              <a:t>to Note</a:t>
            </a:r>
          </a:p>
        </p:txBody>
      </p:sp>
      <p:sp>
        <p:nvSpPr>
          <p:cNvPr id="2037764" name="Rectangle 4"/>
          <p:cNvSpPr>
            <a:spLocks noGrp="1" noChangeArrowheads="1"/>
          </p:cNvSpPr>
          <p:nvPr>
            <p:ph type="body" idx="1"/>
          </p:nvPr>
        </p:nvSpPr>
        <p:spPr>
          <a:xfrm>
            <a:off x="495300" y="1123950"/>
            <a:ext cx="9105900" cy="5562600"/>
          </a:xfrm>
        </p:spPr>
        <p:txBody>
          <a:bodyPr/>
          <a:lstStyle/>
          <a:p>
            <a:pPr>
              <a:lnSpc>
                <a:spcPct val="80000"/>
              </a:lnSpc>
            </a:pPr>
            <a:r>
              <a:rPr lang="en-US" altLang="en-US" dirty="0"/>
              <a:t>Sequence are subdivided by</a:t>
            </a:r>
          </a:p>
          <a:p>
            <a:pPr lvl="1">
              <a:lnSpc>
                <a:spcPct val="80000"/>
              </a:lnSpc>
            </a:pPr>
            <a:r>
              <a:rPr lang="en-US" altLang="en-US" dirty="0"/>
              <a:t>Maximum Flooding Surfaces (</a:t>
            </a:r>
            <a:r>
              <a:rPr lang="en-US" altLang="en-US" dirty="0" err="1"/>
              <a:t>mfs</a:t>
            </a:r>
            <a:r>
              <a:rPr lang="en-US" altLang="en-US" dirty="0"/>
              <a:t>) </a:t>
            </a:r>
          </a:p>
          <a:p>
            <a:pPr lvl="1">
              <a:lnSpc>
                <a:spcPct val="80000"/>
              </a:lnSpc>
            </a:pPr>
            <a:r>
              <a:rPr lang="en-US" altLang="en-US" dirty="0"/>
              <a:t>Transgressive Surfaces (TS) </a:t>
            </a:r>
          </a:p>
          <a:p>
            <a:pPr lvl="1">
              <a:lnSpc>
                <a:spcPct val="80000"/>
              </a:lnSpc>
            </a:pPr>
            <a:r>
              <a:rPr lang="en-US" altLang="en-US" dirty="0"/>
              <a:t>Sequence Boundaries (SB)</a:t>
            </a:r>
          </a:p>
          <a:p>
            <a:pPr>
              <a:lnSpc>
                <a:spcPct val="80000"/>
              </a:lnSpc>
            </a:pPr>
            <a:r>
              <a:rPr lang="en-US" altLang="en-US" dirty="0"/>
              <a:t>Arrangement of vertical succession or stacking patterns of unconfined sheets</a:t>
            </a:r>
          </a:p>
          <a:p>
            <a:pPr lvl="1">
              <a:lnSpc>
                <a:spcPct val="80000"/>
              </a:lnSpc>
            </a:pPr>
            <a:r>
              <a:rPr lang="en-US" altLang="en-US" dirty="0"/>
              <a:t>Prograde (step seaward) </a:t>
            </a:r>
          </a:p>
          <a:p>
            <a:pPr lvl="1">
              <a:lnSpc>
                <a:spcPct val="80000"/>
              </a:lnSpc>
            </a:pPr>
            <a:r>
              <a:rPr lang="en-US" altLang="en-US" dirty="0"/>
              <a:t>Retrograde (step landward) </a:t>
            </a:r>
          </a:p>
          <a:p>
            <a:pPr lvl="1">
              <a:lnSpc>
                <a:spcPct val="80000"/>
              </a:lnSpc>
            </a:pPr>
            <a:r>
              <a:rPr lang="en-US" altLang="en-US" dirty="0"/>
              <a:t>Aggrade (build vertically)</a:t>
            </a:r>
          </a:p>
          <a:p>
            <a:pPr>
              <a:lnSpc>
                <a:spcPct val="80000"/>
              </a:lnSpc>
            </a:pPr>
            <a:r>
              <a:rPr lang="en-US" altLang="en-US" dirty="0"/>
              <a:t>Sheets and unconfined lobes containing</a:t>
            </a:r>
          </a:p>
          <a:p>
            <a:pPr lvl="1">
              <a:lnSpc>
                <a:spcPct val="80000"/>
              </a:lnSpc>
            </a:pPr>
            <a:r>
              <a:rPr lang="en-US" altLang="en-US" dirty="0"/>
              <a:t>Non-amalgamated bodies</a:t>
            </a:r>
          </a:p>
          <a:p>
            <a:pPr>
              <a:lnSpc>
                <a:spcPct val="80000"/>
              </a:lnSpc>
            </a:pPr>
            <a:r>
              <a:rPr lang="en-US" altLang="en-US" dirty="0"/>
              <a:t>Incised topographic fill</a:t>
            </a:r>
          </a:p>
          <a:p>
            <a:pPr lvl="1">
              <a:lnSpc>
                <a:spcPct val="80000"/>
              </a:lnSpc>
            </a:pPr>
            <a:r>
              <a:rPr lang="en-US" altLang="en-US" dirty="0"/>
              <a:t>Amalgamated, multi-storied bodies (e.g. incised valleys)</a:t>
            </a:r>
          </a:p>
          <a:p>
            <a:pPr lvl="1">
              <a:lnSpc>
                <a:spcPct val="80000"/>
              </a:lnSpc>
            </a:pPr>
            <a:r>
              <a:rPr lang="en-US" altLang="en-US" dirty="0"/>
              <a:t>Within unconfined lobes </a:t>
            </a:r>
          </a:p>
          <a:p>
            <a:pPr lvl="1">
              <a:lnSpc>
                <a:spcPct val="80000"/>
              </a:lnSpc>
              <a:buFontTx/>
              <a:buNone/>
            </a:pPr>
            <a:endParaRPr lang="en-US" altLang="en-US" dirty="0"/>
          </a:p>
        </p:txBody>
      </p:sp>
    </p:spTree>
    <p:extLst>
      <p:ext uri="{BB962C8B-B14F-4D97-AF65-F5344CB8AC3E}">
        <p14:creationId xmlns:p14="http://schemas.microsoft.com/office/powerpoint/2010/main" val="30059227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522" y="1051560"/>
            <a:ext cx="7235356" cy="5120640"/>
          </a:xfrm>
          <a:prstGeom prst="rect">
            <a:avLst/>
          </a:prstGeom>
        </p:spPr>
      </p:pic>
      <p:sp>
        <p:nvSpPr>
          <p:cNvPr id="2343939" name="Rectangle 3"/>
          <p:cNvSpPr>
            <a:spLocks noGrp="1" noChangeArrowheads="1"/>
          </p:cNvSpPr>
          <p:nvPr>
            <p:ph type="title"/>
          </p:nvPr>
        </p:nvSpPr>
        <p:spPr>
          <a:xfrm>
            <a:off x="205301" y="351594"/>
            <a:ext cx="8763000" cy="400050"/>
          </a:xfrm>
        </p:spPr>
        <p:txBody>
          <a:bodyPr rtlCol="0">
            <a:noAutofit/>
          </a:bodyPr>
          <a:lstStyle/>
          <a:p>
            <a:pPr>
              <a:defRPr/>
            </a:pPr>
            <a:r>
              <a:rPr lang="en-US" sz="4000" dirty="0">
                <a:solidFill>
                  <a:schemeClr val="tx2"/>
                </a:solidFill>
              </a:rPr>
              <a:t>Coastal Elements</a:t>
            </a:r>
          </a:p>
        </p:txBody>
      </p:sp>
      <p:sp>
        <p:nvSpPr>
          <p:cNvPr id="6"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221577711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342" y="1168768"/>
            <a:ext cx="6687715"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Grp="1" noChangeArrowheads="1"/>
          </p:cNvSpPr>
          <p:nvPr>
            <p:ph type="title"/>
          </p:nvPr>
        </p:nvSpPr>
        <p:spPr>
          <a:xfrm>
            <a:off x="205300" y="121189"/>
            <a:ext cx="8938699" cy="838200"/>
          </a:xfrm>
        </p:spPr>
        <p:txBody>
          <a:bodyPr>
            <a:noAutofit/>
          </a:bodyPr>
          <a:lstStyle/>
          <a:p>
            <a:pPr eaLnBrk="1" hangingPunct="1"/>
            <a:r>
              <a:rPr lang="en-US" sz="4000" dirty="0" smtClean="0">
                <a:solidFill>
                  <a:schemeClr val="tx2"/>
                </a:solidFill>
                <a:latin typeface="Arial" charset="0"/>
                <a:cs typeface="Arial" charset="0"/>
              </a:rPr>
              <a:t>Barrier Island Profiles – Book Cliffs</a:t>
            </a:r>
          </a:p>
        </p:txBody>
      </p:sp>
      <p:sp>
        <p:nvSpPr>
          <p:cNvPr id="10" name="Text Box 6"/>
          <p:cNvSpPr txBox="1">
            <a:spLocks noChangeArrowheads="1"/>
          </p:cNvSpPr>
          <p:nvPr/>
        </p:nvSpPr>
        <p:spPr bwMode="auto">
          <a:xfrm>
            <a:off x="7050259" y="6106528"/>
            <a:ext cx="1322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i="1" dirty="0">
                <a:solidFill>
                  <a:schemeClr val="tx2"/>
                </a:solidFill>
                <a:latin typeface="+mj-lt"/>
              </a:rPr>
              <a:t>After Coe et al</a:t>
            </a:r>
          </a:p>
        </p:txBody>
      </p:sp>
      <p:sp>
        <p:nvSpPr>
          <p:cNvPr id="6"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38757496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Log Seq Reistrof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771" y="1102995"/>
            <a:ext cx="6998033"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Grp="1" noChangeArrowheads="1"/>
          </p:cNvSpPr>
          <p:nvPr>
            <p:ph type="title"/>
          </p:nvPr>
        </p:nvSpPr>
        <p:spPr>
          <a:xfrm>
            <a:off x="205300" y="87413"/>
            <a:ext cx="9624500" cy="914400"/>
          </a:xfrm>
        </p:spPr>
        <p:txBody>
          <a:bodyPr>
            <a:noAutofit/>
          </a:bodyPr>
          <a:lstStyle/>
          <a:p>
            <a:pPr eaLnBrk="1" hangingPunct="1"/>
            <a:r>
              <a:rPr lang="en-US" sz="4000" dirty="0">
                <a:solidFill>
                  <a:schemeClr val="tx2"/>
                </a:solidFill>
                <a:latin typeface="Arial" charset="0"/>
                <a:cs typeface="Arial" charset="0"/>
              </a:rPr>
              <a:t>Surfaces and </a:t>
            </a:r>
            <a:r>
              <a:rPr lang="en-US" sz="4000" dirty="0" smtClean="0">
                <a:solidFill>
                  <a:schemeClr val="tx2"/>
                </a:solidFill>
                <a:latin typeface="Arial" charset="0"/>
                <a:cs typeface="Arial" charset="0"/>
              </a:rPr>
              <a:t>Geometries of Clastic Shelf</a:t>
            </a:r>
            <a:endParaRPr lang="en-US" sz="4000" dirty="0">
              <a:solidFill>
                <a:schemeClr val="tx2"/>
              </a:solidFill>
              <a:latin typeface="Arial" charset="0"/>
              <a:cs typeface="Arial" charset="0"/>
            </a:endParaRPr>
          </a:p>
        </p:txBody>
      </p:sp>
      <p:sp>
        <p:nvSpPr>
          <p:cNvPr id="7"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36993668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1066800" y="1600200"/>
            <a:ext cx="7772400" cy="4114800"/>
          </a:xfrm>
        </p:spPr>
        <p:txBody>
          <a:bodyPr/>
          <a:lstStyle/>
          <a:p>
            <a:pPr eaLnBrk="1" hangingPunct="1">
              <a:buFont typeface="Wingdings" pitchFamily="2" charset="2"/>
              <a:buNone/>
            </a:pPr>
            <a:endParaRPr lang="en-US" smtClean="0">
              <a:latin typeface="+mj-lt"/>
              <a:cs typeface="Times New Roman" pitchFamily="18" charset="0"/>
            </a:endParaRPr>
          </a:p>
          <a:p>
            <a:pPr eaLnBrk="1" hangingPunct="1"/>
            <a:endParaRPr lang="en-US" smtClean="0">
              <a:latin typeface="+mj-lt"/>
              <a:cs typeface="Times New Roman" pitchFamily="18" charset="0"/>
            </a:endParaRPr>
          </a:p>
          <a:p>
            <a:pPr eaLnBrk="1" hangingPunct="1"/>
            <a:endParaRPr lang="en-US" smtClean="0">
              <a:latin typeface="+mj-lt"/>
              <a:cs typeface="Arial" charset="0"/>
            </a:endParaRPr>
          </a:p>
        </p:txBody>
      </p:sp>
      <p:pic>
        <p:nvPicPr>
          <p:cNvPr id="55299" name="Picture 6" descr="InterpOvalLogVanW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408363"/>
            <a:ext cx="8001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
          <p:cNvSpPr>
            <a:spLocks noGrp="1" noChangeArrowheads="1"/>
          </p:cNvSpPr>
          <p:nvPr>
            <p:ph type="title"/>
          </p:nvPr>
        </p:nvSpPr>
        <p:spPr>
          <a:xfrm>
            <a:off x="282575" y="118629"/>
            <a:ext cx="9144000" cy="639762"/>
          </a:xfrm>
        </p:spPr>
        <p:txBody>
          <a:bodyPr rtlCol="0">
            <a:normAutofit fontScale="90000"/>
          </a:bodyPr>
          <a:lstStyle/>
          <a:p>
            <a:pPr>
              <a:defRPr/>
            </a:pPr>
            <a:r>
              <a:rPr lang="en-US" dirty="0" smtClean="0">
                <a:solidFill>
                  <a:schemeClr val="tx2"/>
                </a:solidFill>
                <a:cs typeface="Times New Roman" pitchFamily="18" charset="0"/>
              </a:rPr>
              <a:t>Sequence Boundary (SB) from well logs, core and outcrop</a:t>
            </a:r>
          </a:p>
        </p:txBody>
      </p:sp>
      <p:sp>
        <p:nvSpPr>
          <p:cNvPr id="55301" name="Footer Placeholder 4"/>
          <p:cNvSpPr>
            <a:spLocks noGrp="1"/>
          </p:cNvSpPr>
          <p:nvPr>
            <p:ph type="ftr" sz="quarter" idx="4294967295"/>
          </p:nvPr>
        </p:nvSpPr>
        <p:spPr bwMode="auto">
          <a:xfrm>
            <a:off x="3505200" y="6356351"/>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0" dirty="0">
                <a:solidFill>
                  <a:schemeClr val="tx2"/>
                </a:solidFill>
                <a:latin typeface="+mj-lt"/>
              </a:rPr>
              <a:t>“Sequence Stratigraphy – Surfaces”</a:t>
            </a:r>
          </a:p>
          <a:p>
            <a:pPr algn="ctr" eaLnBrk="1" hangingPunct="1"/>
            <a:r>
              <a:rPr lang="en-US" sz="1200" b="0" dirty="0">
                <a:solidFill>
                  <a:schemeClr val="tx2"/>
                </a:solidFill>
                <a:latin typeface="+mj-lt"/>
              </a:rPr>
              <a:t>C. G. St. C. Kendall</a:t>
            </a:r>
          </a:p>
        </p:txBody>
      </p:sp>
      <p:sp>
        <p:nvSpPr>
          <p:cNvPr id="10" name="Rectangle 1029"/>
          <p:cNvSpPr>
            <a:spLocks noChangeArrowheads="1"/>
          </p:cNvSpPr>
          <p:nvPr/>
        </p:nvSpPr>
        <p:spPr bwMode="auto">
          <a:xfrm>
            <a:off x="609600" y="1643063"/>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Erosion or incision of underlying flooding surfaces (</a:t>
            </a:r>
            <a:r>
              <a:rPr lang="en-US" sz="2800" b="0" dirty="0" err="1">
                <a:latin typeface="+mj-lt"/>
                <a:cs typeface="Times New Roman" pitchFamily="18" charset="0"/>
              </a:rPr>
              <a:t>mfs</a:t>
            </a:r>
            <a:r>
              <a:rPr lang="en-US" sz="2800" b="0" dirty="0">
                <a:latin typeface="+mj-lt"/>
                <a:cs typeface="Times New Roman" pitchFamily="18" charset="0"/>
              </a:rPr>
              <a:t> and TS)</a:t>
            </a:r>
          </a:p>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Inferred from interruption in the lateral continuity of these surfaces </a:t>
            </a:r>
          </a:p>
        </p:txBody>
      </p:sp>
      <p:sp>
        <p:nvSpPr>
          <p:cNvPr id="7" name="Footer Placeholder 3"/>
          <p:cNvSpPr txBox="1">
            <a:spLocks/>
          </p:cNvSpPr>
          <p:nvPr/>
        </p:nvSpPr>
        <p:spPr>
          <a:xfrm>
            <a:off x="3386448" y="6356350"/>
            <a:ext cx="3152920" cy="365125"/>
          </a:xfrm>
          <a:prstGeom prst="rect">
            <a:avLst/>
          </a:prstGeom>
        </p:spPr>
        <p:txBody>
          <a:bodyPr/>
          <a:lstStyle>
            <a:defPPr>
              <a:defRPr lang="en-US"/>
            </a:defPPr>
            <a:lvl1pPr algn="l" rtl="0" fontAlgn="base">
              <a:spcBef>
                <a:spcPct val="0"/>
              </a:spcBef>
              <a:spcAft>
                <a:spcPct val="0"/>
              </a:spcAft>
              <a:defRPr kumimoji="1" sz="1200" b="1" kern="1200">
                <a:solidFill>
                  <a:schemeClr val="tx1"/>
                </a:solidFill>
                <a:latin typeface="Tahoma" pitchFamily="34" charset="0"/>
                <a:ea typeface="+mn-ea"/>
                <a:cs typeface="Arial" charset="0"/>
              </a:defRPr>
            </a:lvl1pPr>
            <a:lvl2pPr marL="457200" algn="l" rtl="0" fontAlgn="base">
              <a:spcBef>
                <a:spcPct val="0"/>
              </a:spcBef>
              <a:spcAft>
                <a:spcPct val="0"/>
              </a:spcAft>
              <a:defRPr kumimoji="1" sz="1200" b="1" kern="1200">
                <a:solidFill>
                  <a:schemeClr val="tx1"/>
                </a:solidFill>
                <a:latin typeface="Tahoma" pitchFamily="34" charset="0"/>
                <a:ea typeface="+mn-ea"/>
                <a:cs typeface="Arial" charset="0"/>
              </a:defRPr>
            </a:lvl2pPr>
            <a:lvl3pPr marL="914400" algn="l" rtl="0" fontAlgn="base">
              <a:spcBef>
                <a:spcPct val="0"/>
              </a:spcBef>
              <a:spcAft>
                <a:spcPct val="0"/>
              </a:spcAft>
              <a:defRPr kumimoji="1" sz="1200" b="1" kern="1200">
                <a:solidFill>
                  <a:schemeClr val="tx1"/>
                </a:solidFill>
                <a:latin typeface="Tahoma" pitchFamily="34" charset="0"/>
                <a:ea typeface="+mn-ea"/>
                <a:cs typeface="Arial" charset="0"/>
              </a:defRPr>
            </a:lvl3pPr>
            <a:lvl4pPr marL="1371600" algn="l" rtl="0" fontAlgn="base">
              <a:spcBef>
                <a:spcPct val="0"/>
              </a:spcBef>
              <a:spcAft>
                <a:spcPct val="0"/>
              </a:spcAft>
              <a:defRPr kumimoji="1" sz="1200" b="1" kern="1200">
                <a:solidFill>
                  <a:schemeClr val="tx1"/>
                </a:solidFill>
                <a:latin typeface="Tahoma" pitchFamily="34" charset="0"/>
                <a:ea typeface="+mn-ea"/>
                <a:cs typeface="Arial" charset="0"/>
              </a:defRPr>
            </a:lvl4pPr>
            <a:lvl5pPr marL="1828800" algn="l" rtl="0" fontAlgn="base">
              <a:spcBef>
                <a:spcPct val="0"/>
              </a:spcBef>
              <a:spcAft>
                <a:spcPct val="0"/>
              </a:spcAft>
              <a:defRPr kumimoji="1" sz="1200" b="1" kern="1200">
                <a:solidFill>
                  <a:schemeClr val="tx1"/>
                </a:solidFill>
                <a:latin typeface="Tahoma" pitchFamily="34" charset="0"/>
                <a:ea typeface="+mn-ea"/>
                <a:cs typeface="Arial" charset="0"/>
              </a:defRPr>
            </a:lvl5pPr>
            <a:lvl6pPr marL="2286000" algn="l" defTabSz="914400" rtl="0" eaLnBrk="1" latinLnBrk="0" hangingPunct="1">
              <a:defRPr kumimoji="1" sz="1200" b="1" kern="1200">
                <a:solidFill>
                  <a:schemeClr val="tx1"/>
                </a:solidFill>
                <a:latin typeface="Tahoma" pitchFamily="34" charset="0"/>
                <a:ea typeface="+mn-ea"/>
                <a:cs typeface="Arial" charset="0"/>
              </a:defRPr>
            </a:lvl6pPr>
            <a:lvl7pPr marL="2743200" algn="l" defTabSz="914400" rtl="0" eaLnBrk="1" latinLnBrk="0" hangingPunct="1">
              <a:defRPr kumimoji="1" sz="1200" b="1" kern="1200">
                <a:solidFill>
                  <a:schemeClr val="tx1"/>
                </a:solidFill>
                <a:latin typeface="Tahoma" pitchFamily="34" charset="0"/>
                <a:ea typeface="+mn-ea"/>
                <a:cs typeface="Arial" charset="0"/>
              </a:defRPr>
            </a:lvl7pPr>
            <a:lvl8pPr marL="3200400" algn="l" defTabSz="914400" rtl="0" eaLnBrk="1" latinLnBrk="0" hangingPunct="1">
              <a:defRPr kumimoji="1" sz="1200" b="1" kern="1200">
                <a:solidFill>
                  <a:schemeClr val="tx1"/>
                </a:solidFill>
                <a:latin typeface="Tahoma" pitchFamily="34" charset="0"/>
                <a:ea typeface="+mn-ea"/>
                <a:cs typeface="Arial" charset="0"/>
              </a:defRPr>
            </a:lvl8pPr>
            <a:lvl9pPr marL="3657600" algn="l" defTabSz="914400" rtl="0" eaLnBrk="1" latinLnBrk="0" hangingPunct="1">
              <a:defRPr kumimoji="1" sz="1200" b="1" kern="1200">
                <a:solidFill>
                  <a:schemeClr val="tx1"/>
                </a:solidFill>
                <a:latin typeface="Tahoma" pitchFamily="34" charset="0"/>
                <a:ea typeface="+mn-ea"/>
                <a:cs typeface="Arial" charset="0"/>
              </a:defRPr>
            </a:lvl9pPr>
          </a:lstStyle>
          <a:p>
            <a:pPr>
              <a:defRPr/>
            </a:pPr>
            <a:r>
              <a:rPr lang="en-US" smtClean="0"/>
              <a:t>“Sequence Stratigraphy – Basics”</a:t>
            </a:r>
          </a:p>
          <a:p>
            <a:pPr>
              <a:defRPr/>
            </a:pPr>
            <a:r>
              <a:rPr lang="en-US" smtClean="0"/>
              <a:t>C. G. St. C. Kendall</a:t>
            </a:r>
            <a:endParaRPr lang="en-US"/>
          </a:p>
        </p:txBody>
      </p:sp>
      <p:pic>
        <p:nvPicPr>
          <p:cNvPr id="9" name="Picture 2" descr="279-Stony-Gap-Miss-Pound-G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7" y="0"/>
            <a:ext cx="9956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C0202"/>
                </a:solidFill>
                <a:miter lim="800000"/>
                <a:headEnd/>
                <a:tailEnd/>
              </a14:hiddenLine>
            </a:ext>
          </a:extLst>
        </p:spPr>
      </p:pic>
      <p:sp>
        <p:nvSpPr>
          <p:cNvPr id="11" name="Freeform 3"/>
          <p:cNvSpPr>
            <a:spLocks/>
          </p:cNvSpPr>
          <p:nvPr/>
        </p:nvSpPr>
        <p:spPr bwMode="auto">
          <a:xfrm>
            <a:off x="1602559" y="1333500"/>
            <a:ext cx="4796795" cy="1962150"/>
          </a:xfrm>
          <a:custGeom>
            <a:avLst/>
            <a:gdLst>
              <a:gd name="T0" fmla="*/ 0 w 2775"/>
              <a:gd name="T1" fmla="*/ 2147483647 h 1236"/>
              <a:gd name="T2" fmla="*/ 2147483647 w 2775"/>
              <a:gd name="T3" fmla="*/ 2147483647 h 1236"/>
              <a:gd name="T4" fmla="*/ 2147483647 w 2775"/>
              <a:gd name="T5" fmla="*/ 2147483647 h 1236"/>
              <a:gd name="T6" fmla="*/ 2147483647 w 2775"/>
              <a:gd name="T7" fmla="*/ 2147483647 h 1236"/>
              <a:gd name="T8" fmla="*/ 2147483647 w 2775"/>
              <a:gd name="T9" fmla="*/ 2147483647 h 1236"/>
              <a:gd name="T10" fmla="*/ 2147483647 w 2775"/>
              <a:gd name="T11" fmla="*/ 2147483647 h 1236"/>
              <a:gd name="T12" fmla="*/ 2147483647 w 2775"/>
              <a:gd name="T13" fmla="*/ 2147483647 h 1236"/>
              <a:gd name="T14" fmla="*/ 2147483647 w 2775"/>
              <a:gd name="T15" fmla="*/ 2147483647 h 1236"/>
              <a:gd name="T16" fmla="*/ 2147483647 w 2775"/>
              <a:gd name="T17" fmla="*/ 2147483647 h 1236"/>
              <a:gd name="T18" fmla="*/ 2147483647 w 2775"/>
              <a:gd name="T19" fmla="*/ 2147483647 h 1236"/>
              <a:gd name="T20" fmla="*/ 2147483647 w 2775"/>
              <a:gd name="T21" fmla="*/ 2147483647 h 1236"/>
              <a:gd name="T22" fmla="*/ 2147483647 w 2775"/>
              <a:gd name="T23" fmla="*/ 2147483647 h 1236"/>
              <a:gd name="T24" fmla="*/ 2147483647 w 2775"/>
              <a:gd name="T25" fmla="*/ 2147483647 h 1236"/>
              <a:gd name="T26" fmla="*/ 2147483647 w 2775"/>
              <a:gd name="T27" fmla="*/ 2147483647 h 1236"/>
              <a:gd name="T28" fmla="*/ 2147483647 w 2775"/>
              <a:gd name="T29" fmla="*/ 2147483647 h 1236"/>
              <a:gd name="T30" fmla="*/ 2147483647 w 2775"/>
              <a:gd name="T31" fmla="*/ 2147483647 h 1236"/>
              <a:gd name="T32" fmla="*/ 2147483647 w 2775"/>
              <a:gd name="T33" fmla="*/ 0 h 1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75" h="1236">
                <a:moveTo>
                  <a:pt x="0" y="1236"/>
                </a:moveTo>
                <a:cubicBezTo>
                  <a:pt x="25" y="1220"/>
                  <a:pt x="86" y="1170"/>
                  <a:pt x="153" y="1134"/>
                </a:cubicBezTo>
                <a:cubicBezTo>
                  <a:pt x="212" y="1138"/>
                  <a:pt x="315" y="1065"/>
                  <a:pt x="399" y="1017"/>
                </a:cubicBezTo>
                <a:cubicBezTo>
                  <a:pt x="444" y="972"/>
                  <a:pt x="451" y="914"/>
                  <a:pt x="477" y="906"/>
                </a:cubicBezTo>
                <a:cubicBezTo>
                  <a:pt x="515" y="880"/>
                  <a:pt x="525" y="841"/>
                  <a:pt x="555" y="828"/>
                </a:cubicBezTo>
                <a:cubicBezTo>
                  <a:pt x="603" y="803"/>
                  <a:pt x="582" y="723"/>
                  <a:pt x="663" y="699"/>
                </a:cubicBezTo>
                <a:cubicBezTo>
                  <a:pt x="717" y="672"/>
                  <a:pt x="746" y="646"/>
                  <a:pt x="804" y="627"/>
                </a:cubicBezTo>
                <a:cubicBezTo>
                  <a:pt x="848" y="608"/>
                  <a:pt x="939" y="564"/>
                  <a:pt x="978" y="549"/>
                </a:cubicBezTo>
                <a:cubicBezTo>
                  <a:pt x="1021" y="526"/>
                  <a:pt x="1169" y="452"/>
                  <a:pt x="1212" y="429"/>
                </a:cubicBezTo>
                <a:cubicBezTo>
                  <a:pt x="1229" y="412"/>
                  <a:pt x="1300" y="459"/>
                  <a:pt x="1326" y="459"/>
                </a:cubicBezTo>
                <a:cubicBezTo>
                  <a:pt x="1500" y="408"/>
                  <a:pt x="1638" y="360"/>
                  <a:pt x="1803" y="357"/>
                </a:cubicBezTo>
                <a:cubicBezTo>
                  <a:pt x="1933" y="307"/>
                  <a:pt x="2025" y="245"/>
                  <a:pt x="2100" y="231"/>
                </a:cubicBezTo>
                <a:cubicBezTo>
                  <a:pt x="2150" y="198"/>
                  <a:pt x="2225" y="146"/>
                  <a:pt x="2289" y="141"/>
                </a:cubicBezTo>
                <a:cubicBezTo>
                  <a:pt x="2345" y="137"/>
                  <a:pt x="2371" y="129"/>
                  <a:pt x="2427" y="126"/>
                </a:cubicBezTo>
                <a:cubicBezTo>
                  <a:pt x="2481" y="108"/>
                  <a:pt x="2514" y="105"/>
                  <a:pt x="2559" y="66"/>
                </a:cubicBezTo>
                <a:cubicBezTo>
                  <a:pt x="2573" y="53"/>
                  <a:pt x="2655" y="72"/>
                  <a:pt x="2655" y="72"/>
                </a:cubicBezTo>
                <a:cubicBezTo>
                  <a:pt x="2687" y="24"/>
                  <a:pt x="2724" y="15"/>
                  <a:pt x="277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Freeform 4"/>
          <p:cNvSpPr>
            <a:spLocks/>
          </p:cNvSpPr>
          <p:nvPr/>
        </p:nvSpPr>
        <p:spPr bwMode="auto">
          <a:xfrm>
            <a:off x="-25758" y="1752600"/>
            <a:ext cx="9173545" cy="4229100"/>
          </a:xfrm>
          <a:custGeom>
            <a:avLst/>
            <a:gdLst>
              <a:gd name="T0" fmla="*/ 0 w 5307"/>
              <a:gd name="T1" fmla="*/ 2147483647 h 2664"/>
              <a:gd name="T2" fmla="*/ 2147483647 w 5307"/>
              <a:gd name="T3" fmla="*/ 2147483647 h 2664"/>
              <a:gd name="T4" fmla="*/ 2147483647 w 5307"/>
              <a:gd name="T5" fmla="*/ 2147483647 h 2664"/>
              <a:gd name="T6" fmla="*/ 2147483647 w 5307"/>
              <a:gd name="T7" fmla="*/ 2147483647 h 2664"/>
              <a:gd name="T8" fmla="*/ 2147483647 w 5307"/>
              <a:gd name="T9" fmla="*/ 2147483647 h 2664"/>
              <a:gd name="T10" fmla="*/ 2147483647 w 5307"/>
              <a:gd name="T11" fmla="*/ 2147483647 h 2664"/>
              <a:gd name="T12" fmla="*/ 2147483647 w 5307"/>
              <a:gd name="T13" fmla="*/ 2147483647 h 2664"/>
              <a:gd name="T14" fmla="*/ 2147483647 w 5307"/>
              <a:gd name="T15" fmla="*/ 2147483647 h 2664"/>
              <a:gd name="T16" fmla="*/ 2147483647 w 5307"/>
              <a:gd name="T17" fmla="*/ 2147483647 h 2664"/>
              <a:gd name="T18" fmla="*/ 2147483647 w 5307"/>
              <a:gd name="T19" fmla="*/ 2147483647 h 2664"/>
              <a:gd name="T20" fmla="*/ 2147483647 w 5307"/>
              <a:gd name="T21" fmla="*/ 2147483647 h 2664"/>
              <a:gd name="T22" fmla="*/ 2147483647 w 5307"/>
              <a:gd name="T23" fmla="*/ 2147483647 h 2664"/>
              <a:gd name="T24" fmla="*/ 2147483647 w 5307"/>
              <a:gd name="T25" fmla="*/ 2147483647 h 2664"/>
              <a:gd name="T26" fmla="*/ 2147483647 w 5307"/>
              <a:gd name="T27" fmla="*/ 2147483647 h 2664"/>
              <a:gd name="T28" fmla="*/ 2147483647 w 5307"/>
              <a:gd name="T29" fmla="*/ 2147483647 h 2664"/>
              <a:gd name="T30" fmla="*/ 2147483647 w 5307"/>
              <a:gd name="T31" fmla="*/ 2147483647 h 2664"/>
              <a:gd name="T32" fmla="*/ 2147483647 w 5307"/>
              <a:gd name="T33" fmla="*/ 2147483647 h 2664"/>
              <a:gd name="T34" fmla="*/ 2147483647 w 5307"/>
              <a:gd name="T35" fmla="*/ 2147483647 h 2664"/>
              <a:gd name="T36" fmla="*/ 2147483647 w 5307"/>
              <a:gd name="T37" fmla="*/ 0 h 2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07" h="2664">
                <a:moveTo>
                  <a:pt x="0" y="2664"/>
                </a:moveTo>
                <a:cubicBezTo>
                  <a:pt x="0" y="2664"/>
                  <a:pt x="571" y="2347"/>
                  <a:pt x="624" y="2340"/>
                </a:cubicBezTo>
                <a:cubicBezTo>
                  <a:pt x="671" y="2324"/>
                  <a:pt x="1382" y="1820"/>
                  <a:pt x="1440" y="1812"/>
                </a:cubicBezTo>
                <a:cubicBezTo>
                  <a:pt x="1473" y="1791"/>
                  <a:pt x="1598" y="1699"/>
                  <a:pt x="1653" y="1671"/>
                </a:cubicBezTo>
                <a:cubicBezTo>
                  <a:pt x="1690" y="1647"/>
                  <a:pt x="1740" y="1621"/>
                  <a:pt x="1773" y="1605"/>
                </a:cubicBezTo>
                <a:cubicBezTo>
                  <a:pt x="1804" y="1596"/>
                  <a:pt x="1779" y="1618"/>
                  <a:pt x="1842" y="1614"/>
                </a:cubicBezTo>
                <a:cubicBezTo>
                  <a:pt x="1905" y="1610"/>
                  <a:pt x="2048" y="1605"/>
                  <a:pt x="2154" y="1578"/>
                </a:cubicBezTo>
                <a:cubicBezTo>
                  <a:pt x="2258" y="1548"/>
                  <a:pt x="2399" y="1485"/>
                  <a:pt x="2478" y="1452"/>
                </a:cubicBezTo>
                <a:cubicBezTo>
                  <a:pt x="2557" y="1419"/>
                  <a:pt x="2583" y="1397"/>
                  <a:pt x="2631" y="1377"/>
                </a:cubicBezTo>
                <a:cubicBezTo>
                  <a:pt x="2675" y="1358"/>
                  <a:pt x="2727" y="1347"/>
                  <a:pt x="2766" y="1332"/>
                </a:cubicBezTo>
                <a:cubicBezTo>
                  <a:pt x="2809" y="1309"/>
                  <a:pt x="3068" y="1268"/>
                  <a:pt x="3111" y="1245"/>
                </a:cubicBezTo>
                <a:cubicBezTo>
                  <a:pt x="3128" y="1228"/>
                  <a:pt x="3352" y="1152"/>
                  <a:pt x="3378" y="1152"/>
                </a:cubicBezTo>
                <a:cubicBezTo>
                  <a:pt x="3552" y="1101"/>
                  <a:pt x="3516" y="999"/>
                  <a:pt x="3687" y="885"/>
                </a:cubicBezTo>
                <a:cubicBezTo>
                  <a:pt x="3817" y="835"/>
                  <a:pt x="3885" y="644"/>
                  <a:pt x="3960" y="630"/>
                </a:cubicBezTo>
                <a:cubicBezTo>
                  <a:pt x="4010" y="597"/>
                  <a:pt x="4112" y="599"/>
                  <a:pt x="4176" y="594"/>
                </a:cubicBezTo>
                <a:cubicBezTo>
                  <a:pt x="4232" y="590"/>
                  <a:pt x="4315" y="381"/>
                  <a:pt x="4371" y="378"/>
                </a:cubicBezTo>
                <a:cubicBezTo>
                  <a:pt x="4425" y="360"/>
                  <a:pt x="4452" y="357"/>
                  <a:pt x="4497" y="318"/>
                </a:cubicBezTo>
                <a:cubicBezTo>
                  <a:pt x="4511" y="305"/>
                  <a:pt x="4845" y="219"/>
                  <a:pt x="4980" y="204"/>
                </a:cubicBezTo>
                <a:cubicBezTo>
                  <a:pt x="5088" y="141"/>
                  <a:pt x="5256" y="15"/>
                  <a:pt x="5307"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Freeform 5"/>
          <p:cNvSpPr>
            <a:spLocks/>
          </p:cNvSpPr>
          <p:nvPr/>
        </p:nvSpPr>
        <p:spPr bwMode="auto">
          <a:xfrm>
            <a:off x="399471" y="1295400"/>
            <a:ext cx="7648942" cy="2647950"/>
          </a:xfrm>
          <a:custGeom>
            <a:avLst/>
            <a:gdLst>
              <a:gd name="T0" fmla="*/ 0 w 4425"/>
              <a:gd name="T1" fmla="*/ 2147483647 h 1668"/>
              <a:gd name="T2" fmla="*/ 2147483647 w 4425"/>
              <a:gd name="T3" fmla="*/ 2147483647 h 1668"/>
              <a:gd name="T4" fmla="*/ 2147483647 w 4425"/>
              <a:gd name="T5" fmla="*/ 2147483647 h 1668"/>
              <a:gd name="T6" fmla="*/ 2147483647 w 4425"/>
              <a:gd name="T7" fmla="*/ 2147483647 h 1668"/>
              <a:gd name="T8" fmla="*/ 2147483647 w 4425"/>
              <a:gd name="T9" fmla="*/ 2147483647 h 1668"/>
              <a:gd name="T10" fmla="*/ 2147483647 w 4425"/>
              <a:gd name="T11" fmla="*/ 2147483647 h 1668"/>
              <a:gd name="T12" fmla="*/ 2147483647 w 4425"/>
              <a:gd name="T13" fmla="*/ 2147483647 h 1668"/>
              <a:gd name="T14" fmla="*/ 2147483647 w 4425"/>
              <a:gd name="T15" fmla="*/ 2147483647 h 1668"/>
              <a:gd name="T16" fmla="*/ 2147483647 w 4425"/>
              <a:gd name="T17" fmla="*/ 2147483647 h 1668"/>
              <a:gd name="T18" fmla="*/ 2147483647 w 4425"/>
              <a:gd name="T19" fmla="*/ 2147483647 h 1668"/>
              <a:gd name="T20" fmla="*/ 2147483647 w 4425"/>
              <a:gd name="T21" fmla="*/ 2147483647 h 1668"/>
              <a:gd name="T22" fmla="*/ 2147483647 w 4425"/>
              <a:gd name="T23" fmla="*/ 2147483647 h 1668"/>
              <a:gd name="T24" fmla="*/ 2147483647 w 4425"/>
              <a:gd name="T25" fmla="*/ 2147483647 h 1668"/>
              <a:gd name="T26" fmla="*/ 2147483647 w 4425"/>
              <a:gd name="T27" fmla="*/ 2147483647 h 1668"/>
              <a:gd name="T28" fmla="*/ 2147483647 w 4425"/>
              <a:gd name="T29" fmla="*/ 2147483647 h 1668"/>
              <a:gd name="T30" fmla="*/ 2147483647 w 4425"/>
              <a:gd name="T31" fmla="*/ 2147483647 h 1668"/>
              <a:gd name="T32" fmla="*/ 2147483647 w 4425"/>
              <a:gd name="T33" fmla="*/ 2147483647 h 1668"/>
              <a:gd name="T34" fmla="*/ 2147483647 w 4425"/>
              <a:gd name="T35" fmla="*/ 2147483647 h 1668"/>
              <a:gd name="T36" fmla="*/ 2147483647 w 4425"/>
              <a:gd name="T37" fmla="*/ 2147483647 h 1668"/>
              <a:gd name="T38" fmla="*/ 2147483647 w 4425"/>
              <a:gd name="T39" fmla="*/ 2147483647 h 1668"/>
              <a:gd name="T40" fmla="*/ 2147483647 w 4425"/>
              <a:gd name="T41" fmla="*/ 0 h 16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25" h="1668">
                <a:moveTo>
                  <a:pt x="0" y="1668"/>
                </a:moveTo>
                <a:cubicBezTo>
                  <a:pt x="45" y="1638"/>
                  <a:pt x="400" y="1474"/>
                  <a:pt x="453" y="1467"/>
                </a:cubicBezTo>
                <a:cubicBezTo>
                  <a:pt x="500" y="1451"/>
                  <a:pt x="683" y="1292"/>
                  <a:pt x="741" y="1284"/>
                </a:cubicBezTo>
                <a:cubicBezTo>
                  <a:pt x="774" y="1263"/>
                  <a:pt x="776" y="1294"/>
                  <a:pt x="831" y="1266"/>
                </a:cubicBezTo>
                <a:cubicBezTo>
                  <a:pt x="877" y="1258"/>
                  <a:pt x="994" y="1232"/>
                  <a:pt x="1101" y="1188"/>
                </a:cubicBezTo>
                <a:cubicBezTo>
                  <a:pt x="1208" y="1144"/>
                  <a:pt x="1363" y="1044"/>
                  <a:pt x="1473" y="1002"/>
                </a:cubicBezTo>
                <a:cubicBezTo>
                  <a:pt x="1532" y="1006"/>
                  <a:pt x="1680" y="984"/>
                  <a:pt x="1764" y="936"/>
                </a:cubicBezTo>
                <a:cubicBezTo>
                  <a:pt x="1809" y="891"/>
                  <a:pt x="1921" y="842"/>
                  <a:pt x="1947" y="834"/>
                </a:cubicBezTo>
                <a:cubicBezTo>
                  <a:pt x="1985" y="808"/>
                  <a:pt x="2091" y="763"/>
                  <a:pt x="2121" y="750"/>
                </a:cubicBezTo>
                <a:cubicBezTo>
                  <a:pt x="2169" y="725"/>
                  <a:pt x="2238" y="675"/>
                  <a:pt x="2319" y="651"/>
                </a:cubicBezTo>
                <a:cubicBezTo>
                  <a:pt x="2373" y="624"/>
                  <a:pt x="2339" y="640"/>
                  <a:pt x="2397" y="621"/>
                </a:cubicBezTo>
                <a:cubicBezTo>
                  <a:pt x="2441" y="602"/>
                  <a:pt x="2568" y="570"/>
                  <a:pt x="2607" y="555"/>
                </a:cubicBezTo>
                <a:cubicBezTo>
                  <a:pt x="2650" y="532"/>
                  <a:pt x="2723" y="491"/>
                  <a:pt x="2766" y="468"/>
                </a:cubicBezTo>
                <a:cubicBezTo>
                  <a:pt x="2783" y="451"/>
                  <a:pt x="2860" y="429"/>
                  <a:pt x="2886" y="429"/>
                </a:cubicBezTo>
                <a:cubicBezTo>
                  <a:pt x="3060" y="378"/>
                  <a:pt x="3126" y="315"/>
                  <a:pt x="3291" y="312"/>
                </a:cubicBezTo>
                <a:cubicBezTo>
                  <a:pt x="3421" y="262"/>
                  <a:pt x="3438" y="218"/>
                  <a:pt x="3513" y="204"/>
                </a:cubicBezTo>
                <a:cubicBezTo>
                  <a:pt x="3563" y="171"/>
                  <a:pt x="3710" y="146"/>
                  <a:pt x="3774" y="141"/>
                </a:cubicBezTo>
                <a:cubicBezTo>
                  <a:pt x="3830" y="137"/>
                  <a:pt x="3832" y="126"/>
                  <a:pt x="3888" y="123"/>
                </a:cubicBezTo>
                <a:cubicBezTo>
                  <a:pt x="3942" y="105"/>
                  <a:pt x="4041" y="123"/>
                  <a:pt x="4086" y="84"/>
                </a:cubicBezTo>
                <a:cubicBezTo>
                  <a:pt x="4100" y="71"/>
                  <a:pt x="4200" y="66"/>
                  <a:pt x="4200" y="66"/>
                </a:cubicBezTo>
                <a:cubicBezTo>
                  <a:pt x="4232" y="18"/>
                  <a:pt x="4374" y="15"/>
                  <a:pt x="442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Freeform 6"/>
          <p:cNvSpPr>
            <a:spLocks/>
          </p:cNvSpPr>
          <p:nvPr/>
        </p:nvSpPr>
        <p:spPr bwMode="auto">
          <a:xfrm>
            <a:off x="36471" y="1219200"/>
            <a:ext cx="6072482" cy="2628900"/>
          </a:xfrm>
          <a:custGeom>
            <a:avLst/>
            <a:gdLst>
              <a:gd name="T0" fmla="*/ 0 w 3513"/>
              <a:gd name="T1" fmla="*/ 2147483647 h 1656"/>
              <a:gd name="T2" fmla="*/ 2147483647 w 3513"/>
              <a:gd name="T3" fmla="*/ 2147483647 h 1656"/>
              <a:gd name="T4" fmla="*/ 2147483647 w 3513"/>
              <a:gd name="T5" fmla="*/ 2147483647 h 1656"/>
              <a:gd name="T6" fmla="*/ 2147483647 w 3513"/>
              <a:gd name="T7" fmla="*/ 2147483647 h 1656"/>
              <a:gd name="T8" fmla="*/ 2147483647 w 3513"/>
              <a:gd name="T9" fmla="*/ 2147483647 h 1656"/>
              <a:gd name="T10" fmla="*/ 2147483647 w 3513"/>
              <a:gd name="T11" fmla="*/ 2147483647 h 1656"/>
              <a:gd name="T12" fmla="*/ 2147483647 w 3513"/>
              <a:gd name="T13" fmla="*/ 2147483647 h 1656"/>
              <a:gd name="T14" fmla="*/ 2147483647 w 3513"/>
              <a:gd name="T15" fmla="*/ 2147483647 h 1656"/>
              <a:gd name="T16" fmla="*/ 2147483647 w 3513"/>
              <a:gd name="T17" fmla="*/ 2147483647 h 1656"/>
              <a:gd name="T18" fmla="*/ 2147483647 w 3513"/>
              <a:gd name="T19" fmla="*/ 2147483647 h 1656"/>
              <a:gd name="T20" fmla="*/ 2147483647 w 3513"/>
              <a:gd name="T21" fmla="*/ 2147483647 h 1656"/>
              <a:gd name="T22" fmla="*/ 2147483647 w 3513"/>
              <a:gd name="T23" fmla="*/ 2147483647 h 1656"/>
              <a:gd name="T24" fmla="*/ 2147483647 w 3513"/>
              <a:gd name="T25" fmla="*/ 2147483647 h 1656"/>
              <a:gd name="T26" fmla="*/ 2147483647 w 3513"/>
              <a:gd name="T27" fmla="*/ 2147483647 h 1656"/>
              <a:gd name="T28" fmla="*/ 2147483647 w 3513"/>
              <a:gd name="T29" fmla="*/ 2147483647 h 1656"/>
              <a:gd name="T30" fmla="*/ 2147483647 w 3513"/>
              <a:gd name="T31" fmla="*/ 2147483647 h 1656"/>
              <a:gd name="T32" fmla="*/ 2147483647 w 3513"/>
              <a:gd name="T33" fmla="*/ 0 h 16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13" h="1656">
                <a:moveTo>
                  <a:pt x="0" y="1656"/>
                </a:moveTo>
                <a:cubicBezTo>
                  <a:pt x="122" y="1600"/>
                  <a:pt x="543" y="1426"/>
                  <a:pt x="732" y="1320"/>
                </a:cubicBezTo>
                <a:cubicBezTo>
                  <a:pt x="791" y="1324"/>
                  <a:pt x="1053" y="1065"/>
                  <a:pt x="1137" y="1017"/>
                </a:cubicBezTo>
                <a:cubicBezTo>
                  <a:pt x="1182" y="972"/>
                  <a:pt x="1234" y="920"/>
                  <a:pt x="1260" y="912"/>
                </a:cubicBezTo>
                <a:cubicBezTo>
                  <a:pt x="1298" y="886"/>
                  <a:pt x="1263" y="841"/>
                  <a:pt x="1293" y="828"/>
                </a:cubicBezTo>
                <a:cubicBezTo>
                  <a:pt x="1341" y="803"/>
                  <a:pt x="1320" y="723"/>
                  <a:pt x="1401" y="699"/>
                </a:cubicBezTo>
                <a:cubicBezTo>
                  <a:pt x="1455" y="672"/>
                  <a:pt x="1484" y="646"/>
                  <a:pt x="1542" y="627"/>
                </a:cubicBezTo>
                <a:cubicBezTo>
                  <a:pt x="1586" y="608"/>
                  <a:pt x="1647" y="621"/>
                  <a:pt x="1686" y="606"/>
                </a:cubicBezTo>
                <a:cubicBezTo>
                  <a:pt x="1729" y="583"/>
                  <a:pt x="1847" y="551"/>
                  <a:pt x="1890" y="528"/>
                </a:cubicBezTo>
                <a:cubicBezTo>
                  <a:pt x="1907" y="511"/>
                  <a:pt x="2134" y="414"/>
                  <a:pt x="2160" y="414"/>
                </a:cubicBezTo>
                <a:cubicBezTo>
                  <a:pt x="2334" y="363"/>
                  <a:pt x="2376" y="360"/>
                  <a:pt x="2541" y="357"/>
                </a:cubicBezTo>
                <a:cubicBezTo>
                  <a:pt x="2671" y="307"/>
                  <a:pt x="2619" y="296"/>
                  <a:pt x="2694" y="282"/>
                </a:cubicBezTo>
                <a:cubicBezTo>
                  <a:pt x="2744" y="249"/>
                  <a:pt x="2828" y="173"/>
                  <a:pt x="2892" y="168"/>
                </a:cubicBezTo>
                <a:cubicBezTo>
                  <a:pt x="2948" y="164"/>
                  <a:pt x="3109" y="129"/>
                  <a:pt x="3165" y="126"/>
                </a:cubicBezTo>
                <a:cubicBezTo>
                  <a:pt x="3219" y="108"/>
                  <a:pt x="3252" y="105"/>
                  <a:pt x="3297" y="66"/>
                </a:cubicBezTo>
                <a:cubicBezTo>
                  <a:pt x="3311" y="53"/>
                  <a:pt x="3393" y="72"/>
                  <a:pt x="3393" y="72"/>
                </a:cubicBezTo>
                <a:cubicBezTo>
                  <a:pt x="3425" y="24"/>
                  <a:pt x="3462" y="15"/>
                  <a:pt x="3513"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Freeform 7"/>
          <p:cNvSpPr>
            <a:spLocks/>
          </p:cNvSpPr>
          <p:nvPr/>
        </p:nvSpPr>
        <p:spPr bwMode="auto">
          <a:xfrm>
            <a:off x="3002704" y="2390775"/>
            <a:ext cx="6907383" cy="4010025"/>
          </a:xfrm>
          <a:custGeom>
            <a:avLst/>
            <a:gdLst>
              <a:gd name="T0" fmla="*/ 0 w 3996"/>
              <a:gd name="T1" fmla="*/ 2147483647 h 2526"/>
              <a:gd name="T2" fmla="*/ 2147483647 w 3996"/>
              <a:gd name="T3" fmla="*/ 2147483647 h 2526"/>
              <a:gd name="T4" fmla="*/ 2147483647 w 3996"/>
              <a:gd name="T5" fmla="*/ 2147483647 h 2526"/>
              <a:gd name="T6" fmla="*/ 2147483647 w 3996"/>
              <a:gd name="T7" fmla="*/ 2147483647 h 2526"/>
              <a:gd name="T8" fmla="*/ 2147483647 w 3996"/>
              <a:gd name="T9" fmla="*/ 2147483647 h 2526"/>
              <a:gd name="T10" fmla="*/ 2147483647 w 3996"/>
              <a:gd name="T11" fmla="*/ 2147483647 h 2526"/>
              <a:gd name="T12" fmla="*/ 2147483647 w 3996"/>
              <a:gd name="T13" fmla="*/ 2147483647 h 2526"/>
              <a:gd name="T14" fmla="*/ 2147483647 w 3996"/>
              <a:gd name="T15" fmla="*/ 2147483647 h 2526"/>
              <a:gd name="T16" fmla="*/ 2147483647 w 3996"/>
              <a:gd name="T17" fmla="*/ 2147483647 h 2526"/>
              <a:gd name="T18" fmla="*/ 2147483647 w 3996"/>
              <a:gd name="T19" fmla="*/ 2147483647 h 2526"/>
              <a:gd name="T20" fmla="*/ 2147483647 w 3996"/>
              <a:gd name="T21" fmla="*/ 0 h 25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96" h="2526">
                <a:moveTo>
                  <a:pt x="0" y="2526"/>
                </a:moveTo>
                <a:cubicBezTo>
                  <a:pt x="159" y="2369"/>
                  <a:pt x="531" y="2242"/>
                  <a:pt x="744" y="2064"/>
                </a:cubicBezTo>
                <a:cubicBezTo>
                  <a:pt x="848" y="2034"/>
                  <a:pt x="939" y="1962"/>
                  <a:pt x="1020" y="1914"/>
                </a:cubicBezTo>
                <a:cubicBezTo>
                  <a:pt x="1101" y="1866"/>
                  <a:pt x="1149" y="1823"/>
                  <a:pt x="1230" y="1776"/>
                </a:cubicBezTo>
                <a:cubicBezTo>
                  <a:pt x="1274" y="1757"/>
                  <a:pt x="1467" y="1647"/>
                  <a:pt x="1506" y="1632"/>
                </a:cubicBezTo>
                <a:cubicBezTo>
                  <a:pt x="1549" y="1609"/>
                  <a:pt x="1763" y="1487"/>
                  <a:pt x="1806" y="1464"/>
                </a:cubicBezTo>
                <a:cubicBezTo>
                  <a:pt x="1823" y="1447"/>
                  <a:pt x="2062" y="1254"/>
                  <a:pt x="2088" y="1254"/>
                </a:cubicBezTo>
                <a:cubicBezTo>
                  <a:pt x="2230" y="1152"/>
                  <a:pt x="2387" y="1047"/>
                  <a:pt x="2520" y="954"/>
                </a:cubicBezTo>
                <a:cubicBezTo>
                  <a:pt x="2685" y="825"/>
                  <a:pt x="2946" y="664"/>
                  <a:pt x="3036" y="612"/>
                </a:cubicBezTo>
                <a:cubicBezTo>
                  <a:pt x="3206" y="541"/>
                  <a:pt x="3522" y="213"/>
                  <a:pt x="3678" y="150"/>
                </a:cubicBezTo>
                <a:cubicBezTo>
                  <a:pt x="3786" y="87"/>
                  <a:pt x="3945" y="15"/>
                  <a:pt x="399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Freeform 8"/>
          <p:cNvSpPr>
            <a:spLocks/>
          </p:cNvSpPr>
          <p:nvPr/>
        </p:nvSpPr>
        <p:spPr bwMode="auto">
          <a:xfrm>
            <a:off x="4672507" y="2971800"/>
            <a:ext cx="5268695" cy="3448050"/>
          </a:xfrm>
          <a:custGeom>
            <a:avLst/>
            <a:gdLst>
              <a:gd name="T0" fmla="*/ 0 w 3048"/>
              <a:gd name="T1" fmla="*/ 2147483647 h 2172"/>
              <a:gd name="T2" fmla="*/ 2147483647 w 3048"/>
              <a:gd name="T3" fmla="*/ 2147483647 h 2172"/>
              <a:gd name="T4" fmla="*/ 2147483647 w 3048"/>
              <a:gd name="T5" fmla="*/ 2147483647 h 2172"/>
              <a:gd name="T6" fmla="*/ 2147483647 w 3048"/>
              <a:gd name="T7" fmla="*/ 2147483647 h 2172"/>
              <a:gd name="T8" fmla="*/ 2147483647 w 3048"/>
              <a:gd name="T9" fmla="*/ 2147483647 h 2172"/>
              <a:gd name="T10" fmla="*/ 2147483647 w 3048"/>
              <a:gd name="T11" fmla="*/ 2147483647 h 2172"/>
              <a:gd name="T12" fmla="*/ 2147483647 w 3048"/>
              <a:gd name="T13" fmla="*/ 2147483647 h 2172"/>
              <a:gd name="T14" fmla="*/ 2147483647 w 3048"/>
              <a:gd name="T15" fmla="*/ 0 h 21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8" h="2172">
                <a:moveTo>
                  <a:pt x="0" y="2172"/>
                </a:moveTo>
                <a:cubicBezTo>
                  <a:pt x="104" y="2142"/>
                  <a:pt x="254" y="2026"/>
                  <a:pt x="396" y="1896"/>
                </a:cubicBezTo>
                <a:cubicBezTo>
                  <a:pt x="567" y="1780"/>
                  <a:pt x="879" y="1568"/>
                  <a:pt x="1026" y="1476"/>
                </a:cubicBezTo>
                <a:cubicBezTo>
                  <a:pt x="1043" y="1459"/>
                  <a:pt x="1252" y="1344"/>
                  <a:pt x="1278" y="1344"/>
                </a:cubicBezTo>
                <a:cubicBezTo>
                  <a:pt x="1420" y="1242"/>
                  <a:pt x="1503" y="1118"/>
                  <a:pt x="1722" y="1054"/>
                </a:cubicBezTo>
                <a:cubicBezTo>
                  <a:pt x="1905" y="880"/>
                  <a:pt x="2112" y="718"/>
                  <a:pt x="2202" y="666"/>
                </a:cubicBezTo>
                <a:cubicBezTo>
                  <a:pt x="2372" y="595"/>
                  <a:pt x="2538" y="345"/>
                  <a:pt x="2694" y="282"/>
                </a:cubicBezTo>
                <a:cubicBezTo>
                  <a:pt x="2802" y="219"/>
                  <a:pt x="2997" y="15"/>
                  <a:pt x="3048"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Freeform 9"/>
          <p:cNvSpPr>
            <a:spLocks/>
          </p:cNvSpPr>
          <p:nvPr/>
        </p:nvSpPr>
        <p:spPr bwMode="auto">
          <a:xfrm>
            <a:off x="7721712" y="4410075"/>
            <a:ext cx="2188375" cy="1962150"/>
          </a:xfrm>
          <a:custGeom>
            <a:avLst/>
            <a:gdLst>
              <a:gd name="T0" fmla="*/ 0 w 1266"/>
              <a:gd name="T1" fmla="*/ 2147483647 h 1236"/>
              <a:gd name="T2" fmla="*/ 2147483647 w 1266"/>
              <a:gd name="T3" fmla="*/ 2147483647 h 1236"/>
              <a:gd name="T4" fmla="*/ 2147483647 w 1266"/>
              <a:gd name="T5" fmla="*/ 2147483647 h 1236"/>
              <a:gd name="T6" fmla="*/ 2147483647 w 1266"/>
              <a:gd name="T7" fmla="*/ 0 h 1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6" h="1236">
                <a:moveTo>
                  <a:pt x="0" y="1236"/>
                </a:moveTo>
                <a:cubicBezTo>
                  <a:pt x="17" y="1219"/>
                  <a:pt x="558" y="840"/>
                  <a:pt x="534" y="774"/>
                </a:cubicBezTo>
                <a:cubicBezTo>
                  <a:pt x="676" y="672"/>
                  <a:pt x="515" y="627"/>
                  <a:pt x="648" y="534"/>
                </a:cubicBezTo>
                <a:cubicBezTo>
                  <a:pt x="813" y="405"/>
                  <a:pt x="1176" y="52"/>
                  <a:pt x="126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Freeform 10"/>
          <p:cNvSpPr>
            <a:spLocks/>
          </p:cNvSpPr>
          <p:nvPr/>
        </p:nvSpPr>
        <p:spPr bwMode="auto">
          <a:xfrm>
            <a:off x="2639704" y="3876675"/>
            <a:ext cx="4667151" cy="2505075"/>
          </a:xfrm>
          <a:custGeom>
            <a:avLst/>
            <a:gdLst>
              <a:gd name="T0" fmla="*/ 0 w 2700"/>
              <a:gd name="T1" fmla="*/ 2147483647 h 1578"/>
              <a:gd name="T2" fmla="*/ 2147483647 w 2700"/>
              <a:gd name="T3" fmla="*/ 2147483647 h 1578"/>
              <a:gd name="T4" fmla="*/ 2147483647 w 2700"/>
              <a:gd name="T5" fmla="*/ 2147483647 h 1578"/>
              <a:gd name="T6" fmla="*/ 2147483647 w 2700"/>
              <a:gd name="T7" fmla="*/ 0 h 1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0" h="1578">
                <a:moveTo>
                  <a:pt x="0" y="1578"/>
                </a:moveTo>
                <a:cubicBezTo>
                  <a:pt x="17" y="1561"/>
                  <a:pt x="510" y="1188"/>
                  <a:pt x="816" y="1092"/>
                </a:cubicBezTo>
                <a:cubicBezTo>
                  <a:pt x="958" y="990"/>
                  <a:pt x="1385" y="789"/>
                  <a:pt x="1518" y="696"/>
                </a:cubicBezTo>
                <a:cubicBezTo>
                  <a:pt x="1824" y="570"/>
                  <a:pt x="2610" y="52"/>
                  <a:pt x="2700"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 name="Freeform 11"/>
          <p:cNvSpPr>
            <a:spLocks/>
          </p:cNvSpPr>
          <p:nvPr/>
        </p:nvSpPr>
        <p:spPr bwMode="auto">
          <a:xfrm>
            <a:off x="6736425" y="3886200"/>
            <a:ext cx="3204777" cy="2527300"/>
          </a:xfrm>
          <a:custGeom>
            <a:avLst/>
            <a:gdLst>
              <a:gd name="T0" fmla="*/ 0 w 1854"/>
              <a:gd name="T1" fmla="*/ 2147483647 h 1592"/>
              <a:gd name="T2" fmla="*/ 2147483647 w 1854"/>
              <a:gd name="T3" fmla="*/ 2147483647 h 1592"/>
              <a:gd name="T4" fmla="*/ 2147483647 w 1854"/>
              <a:gd name="T5" fmla="*/ 2147483647 h 1592"/>
              <a:gd name="T6" fmla="*/ 2147483647 w 1854"/>
              <a:gd name="T7" fmla="*/ 0 h 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4" h="1592">
                <a:moveTo>
                  <a:pt x="0" y="1592"/>
                </a:moveTo>
                <a:cubicBezTo>
                  <a:pt x="17" y="1575"/>
                  <a:pt x="768" y="1054"/>
                  <a:pt x="788" y="978"/>
                </a:cubicBezTo>
                <a:cubicBezTo>
                  <a:pt x="924" y="802"/>
                  <a:pt x="1103" y="627"/>
                  <a:pt x="1236" y="534"/>
                </a:cubicBezTo>
                <a:cubicBezTo>
                  <a:pt x="1401" y="405"/>
                  <a:pt x="1764" y="52"/>
                  <a:pt x="185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 name="Freeform 12"/>
          <p:cNvSpPr>
            <a:spLocks/>
          </p:cNvSpPr>
          <p:nvPr/>
        </p:nvSpPr>
        <p:spPr bwMode="auto">
          <a:xfrm>
            <a:off x="6214396" y="3505200"/>
            <a:ext cx="3726806" cy="2882900"/>
          </a:xfrm>
          <a:custGeom>
            <a:avLst/>
            <a:gdLst>
              <a:gd name="T0" fmla="*/ 0 w 2156"/>
              <a:gd name="T1" fmla="*/ 2147483647 h 1816"/>
              <a:gd name="T2" fmla="*/ 2147483647 w 2156"/>
              <a:gd name="T3" fmla="*/ 2147483647 h 1816"/>
              <a:gd name="T4" fmla="*/ 2147483647 w 2156"/>
              <a:gd name="T5" fmla="*/ 2147483647 h 1816"/>
              <a:gd name="T6" fmla="*/ 2147483647 w 2156"/>
              <a:gd name="T7" fmla="*/ 2147483647 h 1816"/>
              <a:gd name="T8" fmla="*/ 2147483647 w 2156"/>
              <a:gd name="T9" fmla="*/ 0 h 1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6" h="1816">
                <a:moveTo>
                  <a:pt x="0" y="1816"/>
                </a:moveTo>
                <a:cubicBezTo>
                  <a:pt x="17" y="1799"/>
                  <a:pt x="876" y="1224"/>
                  <a:pt x="896" y="1148"/>
                </a:cubicBezTo>
                <a:cubicBezTo>
                  <a:pt x="1032" y="972"/>
                  <a:pt x="1552" y="616"/>
                  <a:pt x="1700" y="436"/>
                </a:cubicBezTo>
                <a:cubicBezTo>
                  <a:pt x="1783" y="362"/>
                  <a:pt x="1856" y="221"/>
                  <a:pt x="1932" y="148"/>
                </a:cubicBezTo>
                <a:cubicBezTo>
                  <a:pt x="2008" y="75"/>
                  <a:pt x="2109" y="31"/>
                  <a:pt x="2156"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1" name="Freeform 13"/>
          <p:cNvSpPr>
            <a:spLocks/>
          </p:cNvSpPr>
          <p:nvPr/>
        </p:nvSpPr>
        <p:spPr bwMode="auto">
          <a:xfrm>
            <a:off x="5640509" y="3314700"/>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Freeform 14"/>
          <p:cNvSpPr>
            <a:spLocks/>
          </p:cNvSpPr>
          <p:nvPr/>
        </p:nvSpPr>
        <p:spPr bwMode="auto">
          <a:xfrm>
            <a:off x="5467651" y="3200400"/>
            <a:ext cx="4473551" cy="3225800"/>
          </a:xfrm>
          <a:custGeom>
            <a:avLst/>
            <a:gdLst>
              <a:gd name="T0" fmla="*/ 0 w 2588"/>
              <a:gd name="T1" fmla="*/ 2147483647 h 2032"/>
              <a:gd name="T2" fmla="*/ 2147483647 w 2588"/>
              <a:gd name="T3" fmla="*/ 2147483647 h 2032"/>
              <a:gd name="T4" fmla="*/ 2147483647 w 2588"/>
              <a:gd name="T5" fmla="*/ 2147483647 h 2032"/>
              <a:gd name="T6" fmla="*/ 2147483647 w 2588"/>
              <a:gd name="T7" fmla="*/ 2147483647 h 2032"/>
              <a:gd name="T8" fmla="*/ 2147483647 w 2588"/>
              <a:gd name="T9" fmla="*/ 2147483647 h 2032"/>
              <a:gd name="T10" fmla="*/ 2147483647 w 2588"/>
              <a:gd name="T11" fmla="*/ 0 h 20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88" h="2032">
                <a:moveTo>
                  <a:pt x="0" y="2032"/>
                </a:moveTo>
                <a:cubicBezTo>
                  <a:pt x="17" y="2015"/>
                  <a:pt x="1128" y="1220"/>
                  <a:pt x="1228" y="1140"/>
                </a:cubicBezTo>
                <a:cubicBezTo>
                  <a:pt x="1472" y="946"/>
                  <a:pt x="1636" y="822"/>
                  <a:pt x="1768" y="704"/>
                </a:cubicBezTo>
                <a:cubicBezTo>
                  <a:pt x="1900" y="586"/>
                  <a:pt x="1921" y="525"/>
                  <a:pt x="2020" y="432"/>
                </a:cubicBezTo>
                <a:cubicBezTo>
                  <a:pt x="2103" y="358"/>
                  <a:pt x="2269" y="220"/>
                  <a:pt x="2364" y="148"/>
                </a:cubicBezTo>
                <a:cubicBezTo>
                  <a:pt x="2459" y="76"/>
                  <a:pt x="2541" y="31"/>
                  <a:pt x="2588"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Freeform 15"/>
          <p:cNvSpPr>
            <a:spLocks/>
          </p:cNvSpPr>
          <p:nvPr/>
        </p:nvSpPr>
        <p:spPr bwMode="auto">
          <a:xfrm>
            <a:off x="3932677" y="2667000"/>
            <a:ext cx="6008525" cy="3727450"/>
          </a:xfrm>
          <a:custGeom>
            <a:avLst/>
            <a:gdLst>
              <a:gd name="T0" fmla="*/ 0 w 3476"/>
              <a:gd name="T1" fmla="*/ 2147483647 h 2348"/>
              <a:gd name="T2" fmla="*/ 2147483647 w 3476"/>
              <a:gd name="T3" fmla="*/ 2147483647 h 2348"/>
              <a:gd name="T4" fmla="*/ 2147483647 w 3476"/>
              <a:gd name="T5" fmla="*/ 2147483647 h 2348"/>
              <a:gd name="T6" fmla="*/ 2147483647 w 3476"/>
              <a:gd name="T7" fmla="*/ 0 h 23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6" h="2348">
                <a:moveTo>
                  <a:pt x="0" y="2348"/>
                </a:moveTo>
                <a:cubicBezTo>
                  <a:pt x="17" y="2331"/>
                  <a:pt x="2236" y="960"/>
                  <a:pt x="2256" y="884"/>
                </a:cubicBezTo>
                <a:cubicBezTo>
                  <a:pt x="2484" y="708"/>
                  <a:pt x="2648" y="612"/>
                  <a:pt x="2828" y="464"/>
                </a:cubicBezTo>
                <a:cubicBezTo>
                  <a:pt x="2993" y="335"/>
                  <a:pt x="3386" y="52"/>
                  <a:pt x="3476"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 name="Freeform 16"/>
          <p:cNvSpPr>
            <a:spLocks/>
          </p:cNvSpPr>
          <p:nvPr/>
        </p:nvSpPr>
        <p:spPr bwMode="auto">
          <a:xfrm>
            <a:off x="3697591" y="2590800"/>
            <a:ext cx="6243611" cy="3822700"/>
          </a:xfrm>
          <a:custGeom>
            <a:avLst/>
            <a:gdLst>
              <a:gd name="T0" fmla="*/ 0 w 3612"/>
              <a:gd name="T1" fmla="*/ 2147483647 h 2408"/>
              <a:gd name="T2" fmla="*/ 2147483647 w 3612"/>
              <a:gd name="T3" fmla="*/ 2147483647 h 2408"/>
              <a:gd name="T4" fmla="*/ 2147483647 w 3612"/>
              <a:gd name="T5" fmla="*/ 2147483647 h 2408"/>
              <a:gd name="T6" fmla="*/ 2147483647 w 3612"/>
              <a:gd name="T7" fmla="*/ 2147483647 h 2408"/>
              <a:gd name="T8" fmla="*/ 2147483647 w 3612"/>
              <a:gd name="T9" fmla="*/ 2147483647 h 2408"/>
              <a:gd name="T10" fmla="*/ 2147483647 w 3612"/>
              <a:gd name="T11" fmla="*/ 0 h 2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2" h="2408">
                <a:moveTo>
                  <a:pt x="0" y="2408"/>
                </a:moveTo>
                <a:cubicBezTo>
                  <a:pt x="17" y="2391"/>
                  <a:pt x="1996" y="1160"/>
                  <a:pt x="2096" y="1080"/>
                </a:cubicBezTo>
                <a:cubicBezTo>
                  <a:pt x="2340" y="886"/>
                  <a:pt x="2574" y="744"/>
                  <a:pt x="2732" y="636"/>
                </a:cubicBezTo>
                <a:cubicBezTo>
                  <a:pt x="2888" y="523"/>
                  <a:pt x="2923" y="481"/>
                  <a:pt x="3032" y="400"/>
                </a:cubicBezTo>
                <a:cubicBezTo>
                  <a:pt x="3115" y="326"/>
                  <a:pt x="3291" y="215"/>
                  <a:pt x="3388" y="148"/>
                </a:cubicBezTo>
                <a:cubicBezTo>
                  <a:pt x="3485" y="81"/>
                  <a:pt x="3565" y="31"/>
                  <a:pt x="3612"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Freeform 17"/>
          <p:cNvSpPr>
            <a:spLocks/>
          </p:cNvSpPr>
          <p:nvPr/>
        </p:nvSpPr>
        <p:spPr bwMode="auto">
          <a:xfrm>
            <a:off x="1374387" y="19050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 name="Freeform 18"/>
          <p:cNvSpPr>
            <a:spLocks/>
          </p:cNvSpPr>
          <p:nvPr/>
        </p:nvSpPr>
        <p:spPr bwMode="auto">
          <a:xfrm>
            <a:off x="1395130" y="18288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Freeform 19"/>
          <p:cNvSpPr>
            <a:spLocks/>
          </p:cNvSpPr>
          <p:nvPr/>
        </p:nvSpPr>
        <p:spPr bwMode="auto">
          <a:xfrm>
            <a:off x="5356" y="1295400"/>
            <a:ext cx="8131214" cy="2997200"/>
          </a:xfrm>
          <a:custGeom>
            <a:avLst/>
            <a:gdLst>
              <a:gd name="T0" fmla="*/ 0 w 4704"/>
              <a:gd name="T1" fmla="*/ 2147483647 h 1888"/>
              <a:gd name="T2" fmla="*/ 2147483647 w 4704"/>
              <a:gd name="T3" fmla="*/ 2147483647 h 1888"/>
              <a:gd name="T4" fmla="*/ 2147483647 w 4704"/>
              <a:gd name="T5" fmla="*/ 2147483647 h 1888"/>
              <a:gd name="T6" fmla="*/ 2147483647 w 4704"/>
              <a:gd name="T7" fmla="*/ 2147483647 h 1888"/>
              <a:gd name="T8" fmla="*/ 2147483647 w 4704"/>
              <a:gd name="T9" fmla="*/ 0 h 18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4" h="1888">
                <a:moveTo>
                  <a:pt x="0" y="1888"/>
                </a:moveTo>
                <a:cubicBezTo>
                  <a:pt x="336" y="1735"/>
                  <a:pt x="1129" y="1277"/>
                  <a:pt x="1608" y="1080"/>
                </a:cubicBezTo>
                <a:cubicBezTo>
                  <a:pt x="1982" y="927"/>
                  <a:pt x="1891" y="1093"/>
                  <a:pt x="2244" y="972"/>
                </a:cubicBezTo>
                <a:cubicBezTo>
                  <a:pt x="2528" y="840"/>
                  <a:pt x="3465" y="452"/>
                  <a:pt x="3728" y="352"/>
                </a:cubicBezTo>
                <a:cubicBezTo>
                  <a:pt x="3980" y="288"/>
                  <a:pt x="4611" y="47"/>
                  <a:pt x="470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Freeform 20"/>
          <p:cNvSpPr>
            <a:spLocks/>
          </p:cNvSpPr>
          <p:nvPr/>
        </p:nvSpPr>
        <p:spPr bwMode="auto">
          <a:xfrm>
            <a:off x="19185" y="1219200"/>
            <a:ext cx="8013671" cy="3009900"/>
          </a:xfrm>
          <a:custGeom>
            <a:avLst/>
            <a:gdLst>
              <a:gd name="T0" fmla="*/ 0 w 4636"/>
              <a:gd name="T1" fmla="*/ 2147483647 h 1896"/>
              <a:gd name="T2" fmla="*/ 2147483647 w 4636"/>
              <a:gd name="T3" fmla="*/ 2147483647 h 1896"/>
              <a:gd name="T4" fmla="*/ 2147483647 w 4636"/>
              <a:gd name="T5" fmla="*/ 2147483647 h 1896"/>
              <a:gd name="T6" fmla="*/ 2147483647 w 4636"/>
              <a:gd name="T7" fmla="*/ 2147483647 h 1896"/>
              <a:gd name="T8" fmla="*/ 2147483647 w 4636"/>
              <a:gd name="T9" fmla="*/ 2147483647 h 1896"/>
              <a:gd name="T10" fmla="*/ 2147483647 w 4636"/>
              <a:gd name="T11" fmla="*/ 0 h 1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36" h="1896">
                <a:moveTo>
                  <a:pt x="0" y="1896"/>
                </a:moveTo>
                <a:cubicBezTo>
                  <a:pt x="276" y="1751"/>
                  <a:pt x="1139" y="1307"/>
                  <a:pt x="1504" y="1160"/>
                </a:cubicBezTo>
                <a:cubicBezTo>
                  <a:pt x="1869" y="1013"/>
                  <a:pt x="2013" y="1071"/>
                  <a:pt x="2192" y="1012"/>
                </a:cubicBezTo>
                <a:cubicBezTo>
                  <a:pt x="2371" y="953"/>
                  <a:pt x="2357" y="907"/>
                  <a:pt x="2580" y="808"/>
                </a:cubicBezTo>
                <a:cubicBezTo>
                  <a:pt x="2904" y="672"/>
                  <a:pt x="3265" y="520"/>
                  <a:pt x="3528" y="420"/>
                </a:cubicBezTo>
                <a:cubicBezTo>
                  <a:pt x="3770" y="329"/>
                  <a:pt x="4516" y="128"/>
                  <a:pt x="4636"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 name="AutoShape 21"/>
          <p:cNvSpPr>
            <a:spLocks noChangeArrowheads="1"/>
          </p:cNvSpPr>
          <p:nvPr/>
        </p:nvSpPr>
        <p:spPr bwMode="auto">
          <a:xfrm rot="18807299">
            <a:off x="7970413" y="5117369"/>
            <a:ext cx="228600" cy="912687"/>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22"/>
          <p:cNvSpPr>
            <a:spLocks noChangeArrowheads="1"/>
          </p:cNvSpPr>
          <p:nvPr/>
        </p:nvSpPr>
        <p:spPr bwMode="auto">
          <a:xfrm rot="19278519" flipV="1">
            <a:off x="7605357" y="5091754"/>
            <a:ext cx="248915" cy="22860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23"/>
          <p:cNvSpPr>
            <a:spLocks noChangeArrowheads="1"/>
          </p:cNvSpPr>
          <p:nvPr/>
        </p:nvSpPr>
        <p:spPr bwMode="auto">
          <a:xfrm rot="19457260">
            <a:off x="7452646" y="5029484"/>
            <a:ext cx="248915" cy="105946"/>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24"/>
          <p:cNvSpPr>
            <a:spLocks noChangeArrowheads="1"/>
          </p:cNvSpPr>
          <p:nvPr/>
        </p:nvSpPr>
        <p:spPr bwMode="auto">
          <a:xfrm rot="19527303" flipV="1">
            <a:off x="7306855" y="4752975"/>
            <a:ext cx="248915" cy="319088"/>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25"/>
          <p:cNvSpPr>
            <a:spLocks noChangeArrowheads="1"/>
          </p:cNvSpPr>
          <p:nvPr/>
        </p:nvSpPr>
        <p:spPr bwMode="auto">
          <a:xfrm rot="19457260">
            <a:off x="7087716" y="4442174"/>
            <a:ext cx="248915" cy="351320"/>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26"/>
          <p:cNvSpPr>
            <a:spLocks noChangeArrowheads="1"/>
          </p:cNvSpPr>
          <p:nvPr/>
        </p:nvSpPr>
        <p:spPr bwMode="auto">
          <a:xfrm rot="19527303" flipV="1">
            <a:off x="6862612" y="4184650"/>
            <a:ext cx="248915" cy="258763"/>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utoShape 28"/>
          <p:cNvSpPr>
            <a:spLocks noChangeArrowheads="1"/>
          </p:cNvSpPr>
          <p:nvPr/>
        </p:nvSpPr>
        <p:spPr bwMode="auto">
          <a:xfrm rot="19457260">
            <a:off x="6754561" y="4096833"/>
            <a:ext cx="248915" cy="92075"/>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utoShape 29"/>
          <p:cNvSpPr>
            <a:spLocks noChangeArrowheads="1"/>
          </p:cNvSpPr>
          <p:nvPr/>
        </p:nvSpPr>
        <p:spPr bwMode="auto">
          <a:xfrm rot="19533908">
            <a:off x="6441826" y="3279965"/>
            <a:ext cx="248915" cy="948461"/>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30"/>
          <p:cNvSpPr>
            <a:spLocks noChangeArrowheads="1"/>
          </p:cNvSpPr>
          <p:nvPr/>
        </p:nvSpPr>
        <p:spPr bwMode="auto">
          <a:xfrm rot="19527303" flipV="1">
            <a:off x="6122327" y="3269577"/>
            <a:ext cx="248915" cy="9819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31"/>
          <p:cNvSpPr>
            <a:spLocks noChangeArrowheads="1"/>
          </p:cNvSpPr>
          <p:nvPr/>
        </p:nvSpPr>
        <p:spPr bwMode="auto">
          <a:xfrm rot="19533908">
            <a:off x="5710824" y="2050132"/>
            <a:ext cx="248915" cy="1324002"/>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32"/>
          <p:cNvSpPr>
            <a:spLocks noChangeArrowheads="1"/>
          </p:cNvSpPr>
          <p:nvPr/>
        </p:nvSpPr>
        <p:spPr bwMode="auto">
          <a:xfrm rot="20094626" flipV="1">
            <a:off x="5229108" y="1976438"/>
            <a:ext cx="248915" cy="166687"/>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33"/>
          <p:cNvSpPr>
            <a:spLocks noChangeArrowheads="1"/>
          </p:cNvSpPr>
          <p:nvPr/>
        </p:nvSpPr>
        <p:spPr bwMode="auto">
          <a:xfrm>
            <a:off x="316500" y="152400"/>
            <a:ext cx="1908346" cy="11430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Freeform 34"/>
          <p:cNvSpPr>
            <a:spLocks/>
          </p:cNvSpPr>
          <p:nvPr/>
        </p:nvSpPr>
        <p:spPr bwMode="auto">
          <a:xfrm>
            <a:off x="482443" y="4064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FF0000"/>
            </a:solidFill>
            <a:round/>
            <a:headEnd/>
            <a:tailEnd/>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3" name="Freeform 35"/>
          <p:cNvSpPr>
            <a:spLocks/>
          </p:cNvSpPr>
          <p:nvPr/>
        </p:nvSpPr>
        <p:spPr bwMode="auto">
          <a:xfrm>
            <a:off x="482443" y="7112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33CCCC"/>
            </a:solidFill>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4" name="Text Box 36"/>
          <p:cNvSpPr txBox="1">
            <a:spLocks noChangeArrowheads="1"/>
          </p:cNvSpPr>
          <p:nvPr/>
        </p:nvSpPr>
        <p:spPr bwMode="auto">
          <a:xfrm>
            <a:off x="1229187" y="228600"/>
            <a:ext cx="5462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FF0000"/>
                </a:solidFill>
                <a:effectLst>
                  <a:outerShdw blurRad="38100" dist="38100" dir="2700000" algn="tl">
                    <a:srgbClr val="000000"/>
                  </a:outerShdw>
                </a:effectLst>
                <a:latin typeface="Arial" charset="0"/>
              </a:rPr>
              <a:t>SB</a:t>
            </a:r>
          </a:p>
        </p:txBody>
      </p:sp>
      <p:sp>
        <p:nvSpPr>
          <p:cNvPr id="45" name="Text Box 37"/>
          <p:cNvSpPr txBox="1">
            <a:spLocks noChangeArrowheads="1"/>
          </p:cNvSpPr>
          <p:nvPr/>
        </p:nvSpPr>
        <p:spPr bwMode="auto">
          <a:xfrm>
            <a:off x="1229187" y="533400"/>
            <a:ext cx="6430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33CCCC"/>
                </a:solidFill>
                <a:effectLst>
                  <a:outerShdw blurRad="38100" dist="38100" dir="2700000" algn="tl">
                    <a:srgbClr val="000000"/>
                  </a:outerShdw>
                </a:effectLst>
                <a:latin typeface="Arial" charset="0"/>
              </a:rPr>
              <a:t>mfs</a:t>
            </a:r>
          </a:p>
        </p:txBody>
      </p:sp>
      <p:sp>
        <p:nvSpPr>
          <p:cNvPr id="46" name="Freeform 38"/>
          <p:cNvSpPr>
            <a:spLocks/>
          </p:cNvSpPr>
          <p:nvPr/>
        </p:nvSpPr>
        <p:spPr bwMode="auto">
          <a:xfrm>
            <a:off x="482443" y="1030288"/>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cap="flat">
            <a:solidFill>
              <a:schemeClr val="bg2"/>
            </a:solidFill>
            <a:prstDash val="dash"/>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7" name="Text Box 39"/>
          <p:cNvSpPr txBox="1">
            <a:spLocks noChangeArrowheads="1"/>
          </p:cNvSpPr>
          <p:nvPr/>
        </p:nvSpPr>
        <p:spPr bwMode="auto">
          <a:xfrm>
            <a:off x="1229187" y="852488"/>
            <a:ext cx="518572" cy="366712"/>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TS</a:t>
            </a:r>
          </a:p>
        </p:txBody>
      </p:sp>
      <p:sp>
        <p:nvSpPr>
          <p:cNvPr id="49" name="Rectangle 41"/>
          <p:cNvSpPr>
            <a:spLocks noChangeArrowheads="1"/>
          </p:cNvSpPr>
          <p:nvPr/>
        </p:nvSpPr>
        <p:spPr bwMode="auto">
          <a:xfrm>
            <a:off x="161883" y="3672790"/>
            <a:ext cx="6637726" cy="21336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rgbClr val="FFFFFF"/>
                </a:solidFill>
                <a:latin typeface="+mn-lt"/>
              </a:rPr>
              <a:t>Establish a framework of genetically</a:t>
            </a:r>
          </a:p>
          <a:p>
            <a:pPr algn="ctr">
              <a:defRPr/>
            </a:pPr>
            <a:r>
              <a:rPr lang="en-US" sz="2800" b="0" dirty="0">
                <a:solidFill>
                  <a:srgbClr val="FFFFFF"/>
                </a:solidFill>
                <a:latin typeface="+mn-lt"/>
              </a:rPr>
              <a:t>related stratigraphic </a:t>
            </a:r>
            <a:r>
              <a:rPr lang="en-US" sz="2800" b="0" dirty="0" err="1">
                <a:solidFill>
                  <a:srgbClr val="FFFFFF"/>
                </a:solidFill>
                <a:latin typeface="+mn-lt"/>
              </a:rPr>
              <a:t>facies</a:t>
            </a:r>
            <a:r>
              <a:rPr lang="en-US" sz="2800" b="0" dirty="0">
                <a:solidFill>
                  <a:srgbClr val="FFFFFF"/>
                </a:solidFill>
                <a:latin typeface="+mn-lt"/>
              </a:rPr>
              <a:t> geometries</a:t>
            </a:r>
          </a:p>
          <a:p>
            <a:pPr algn="ctr">
              <a:defRPr/>
            </a:pPr>
            <a:r>
              <a:rPr lang="en-US" sz="2800" b="0" dirty="0">
                <a:solidFill>
                  <a:srgbClr val="FFFFFF"/>
                </a:solidFill>
                <a:latin typeface="+mn-lt"/>
              </a:rPr>
              <a:t>and their bounding surfaces to</a:t>
            </a:r>
          </a:p>
          <a:p>
            <a:pPr algn="ctr">
              <a:defRPr/>
            </a:pPr>
            <a:r>
              <a:rPr lang="en-US" sz="2800" b="0" dirty="0">
                <a:solidFill>
                  <a:srgbClr val="FFFFFF"/>
                </a:solidFill>
                <a:latin typeface="+mn-lt"/>
              </a:rPr>
              <a:t>determine depositional setting</a:t>
            </a:r>
          </a:p>
        </p:txBody>
      </p:sp>
      <p:sp>
        <p:nvSpPr>
          <p:cNvPr id="50" name="Freeform 40"/>
          <p:cNvSpPr>
            <a:spLocks/>
          </p:cNvSpPr>
          <p:nvPr/>
        </p:nvSpPr>
        <p:spPr bwMode="auto">
          <a:xfrm>
            <a:off x="5675080" y="3284538"/>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5622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9" grpId="0" animBg="1"/>
      <p:bldP spid="5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anSaltBasin"/>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66665" y="1052831"/>
            <a:ext cx="6067870" cy="530352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15971" name="Rectangle 3"/>
          <p:cNvSpPr>
            <a:spLocks noChangeArrowheads="1"/>
          </p:cNvSpPr>
          <p:nvPr/>
        </p:nvSpPr>
        <p:spPr bwMode="auto">
          <a:xfrm>
            <a:off x="179543" y="300078"/>
            <a:ext cx="9144000" cy="5334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4000" b="0" dirty="0" err="1">
                <a:solidFill>
                  <a:schemeClr val="tx2"/>
                </a:solidFill>
                <a:latin typeface="Arial" panose="020B0604020202020204" pitchFamily="34" charset="0"/>
                <a:cs typeface="Arial" panose="020B0604020202020204" pitchFamily="34" charset="0"/>
              </a:rPr>
              <a:t>Deepwater</a:t>
            </a:r>
            <a:r>
              <a:rPr lang="en-US" sz="4000" b="0" dirty="0">
                <a:solidFill>
                  <a:schemeClr val="tx2"/>
                </a:solidFill>
                <a:latin typeface="Arial" panose="020B0604020202020204" pitchFamily="34" charset="0"/>
                <a:cs typeface="Arial" panose="020B0604020202020204" pitchFamily="34" charset="0"/>
              </a:rPr>
              <a:t> -  Architectural Elements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10744793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descr="Gen-Gamma-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6" y="1295400"/>
            <a:ext cx="624046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Grp="1" noChangeArrowheads="1"/>
          </p:cNvSpPr>
          <p:nvPr>
            <p:ph type="title"/>
          </p:nvPr>
        </p:nvSpPr>
        <p:spPr>
          <a:xfrm>
            <a:off x="0" y="4763"/>
            <a:ext cx="10210800" cy="957262"/>
          </a:xfrm>
        </p:spPr>
        <p:txBody>
          <a:bodyPr rtlCol="0">
            <a:noAutofit/>
          </a:bodyPr>
          <a:lstStyle/>
          <a:p>
            <a:pPr>
              <a:defRPr/>
            </a:pPr>
            <a:r>
              <a:rPr lang="en-US" sz="4000" dirty="0">
                <a:solidFill>
                  <a:schemeClr val="tx2"/>
                </a:solidFill>
                <a:latin typeface="Arial" panose="020B0604020202020204" pitchFamily="34" charset="0"/>
              </a:rPr>
              <a:t>Clastic Sequence Stratigraphic Hierarchies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18680332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8180" y="99811"/>
            <a:ext cx="7543800" cy="924059"/>
          </a:xfrm>
        </p:spPr>
        <p:txBody>
          <a:bodyPr>
            <a:normAutofit/>
          </a:bodyPr>
          <a:lstStyle/>
          <a:p>
            <a:pPr eaLnBrk="1" hangingPunct="1"/>
            <a:r>
              <a:rPr lang="en-US" sz="4000" dirty="0">
                <a:solidFill>
                  <a:schemeClr val="tx2"/>
                </a:solidFill>
                <a:latin typeface="Arial" charset="0"/>
                <a:cs typeface="Arial" charset="0"/>
              </a:rPr>
              <a:t>Clastic Sequence Hierarchy</a:t>
            </a:r>
          </a:p>
        </p:txBody>
      </p:sp>
      <p:sp>
        <p:nvSpPr>
          <p:cNvPr id="40963" name="Rectangle 4"/>
          <p:cNvSpPr>
            <a:spLocks noGrp="1" noChangeArrowheads="1"/>
          </p:cNvSpPr>
          <p:nvPr>
            <p:ph idx="1"/>
          </p:nvPr>
        </p:nvSpPr>
        <p:spPr>
          <a:xfrm>
            <a:off x="609600" y="1425575"/>
            <a:ext cx="8458200" cy="4648200"/>
          </a:xfrm>
        </p:spPr>
        <p:txBody>
          <a:bodyPr/>
          <a:lstStyle/>
          <a:p>
            <a:pPr eaLnBrk="1" hangingPunct="1"/>
            <a:r>
              <a:rPr lang="en-US" dirty="0">
                <a:latin typeface="Arial" charset="0"/>
                <a:cs typeface="Arial" charset="0"/>
              </a:rPr>
              <a:t>Shelf &amp; Margin Complex – Mix of shelf, coastal (barrier &amp; deltaic) &amp; adjacent basin &amp; fan facies evolving in response to complete &amp; complex cycles of changing base  level &amp; paleogeography</a:t>
            </a:r>
          </a:p>
          <a:p>
            <a:pPr eaLnBrk="1" hangingPunct="1"/>
            <a:r>
              <a:rPr lang="en-US" dirty="0">
                <a:latin typeface="Arial" charset="0"/>
                <a:cs typeface="Arial" charset="0"/>
              </a:rPr>
              <a:t>Stacked Cycles Of Beds – Vertical character of beds from varying depositional settings</a:t>
            </a:r>
          </a:p>
          <a:p>
            <a:pPr eaLnBrk="1" hangingPunct="1"/>
            <a:r>
              <a:rPr lang="en-US" dirty="0">
                <a:latin typeface="Arial" charset="0"/>
                <a:cs typeface="Arial" charset="0"/>
              </a:rPr>
              <a:t>Bedding – Internal character including lithology, geometry, sedimentary structures, &amp; fauna</a:t>
            </a:r>
          </a:p>
          <a:p>
            <a:pPr eaLnBrk="1" hangingPunct="1"/>
            <a:r>
              <a:rPr lang="en-US" dirty="0">
                <a:latin typeface="Arial" charset="0"/>
                <a:cs typeface="Arial" charset="0"/>
              </a:rPr>
              <a:t>Grains – </a:t>
            </a:r>
            <a:r>
              <a:rPr lang="en-US" dirty="0" err="1">
                <a:latin typeface="Arial" charset="0"/>
                <a:cs typeface="Arial" charset="0"/>
              </a:rPr>
              <a:t>Lthological</a:t>
            </a:r>
            <a:r>
              <a:rPr lang="en-US" dirty="0">
                <a:latin typeface="Arial" charset="0"/>
                <a:cs typeface="Arial" charset="0"/>
              </a:rPr>
              <a:t> components, their cementation &amp; diagenesis</a:t>
            </a:r>
          </a:p>
        </p:txBody>
      </p:sp>
      <p:sp>
        <p:nvSpPr>
          <p:cNvPr id="6"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427715152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5" descr="Clastic-LST-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3" y="1144588"/>
            <a:ext cx="6578193"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Grp="1" noChangeArrowheads="1"/>
          </p:cNvSpPr>
          <p:nvPr>
            <p:ph type="title"/>
          </p:nvPr>
        </p:nvSpPr>
        <p:spPr>
          <a:xfrm>
            <a:off x="0" y="0"/>
            <a:ext cx="9906000" cy="957262"/>
          </a:xfrm>
        </p:spPr>
        <p:txBody>
          <a:bodyPr rtlCol="0">
            <a:noAutofit/>
          </a:bodyPr>
          <a:lstStyle/>
          <a:p>
            <a:pPr>
              <a:defRPr/>
            </a:pPr>
            <a:r>
              <a:rPr lang="en-US" sz="4000" dirty="0">
                <a:solidFill>
                  <a:schemeClr val="tx2"/>
                </a:solidFill>
                <a:latin typeface="Arial" panose="020B0604020202020204" pitchFamily="34" charset="0"/>
              </a:rPr>
              <a:t>Clastic Sequence Stratigraphic Hierarchies</a:t>
            </a:r>
          </a:p>
        </p:txBody>
      </p:sp>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Tree>
    <p:extLst>
      <p:ext uri="{BB962C8B-B14F-4D97-AF65-F5344CB8AC3E}">
        <p14:creationId xmlns:p14="http://schemas.microsoft.com/office/powerpoint/2010/main" val="65723651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Clastic-TST-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1447800"/>
            <a:ext cx="7548563"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6" name="Rectangle 4"/>
          <p:cNvSpPr>
            <a:spLocks noGrp="1" noChangeArrowheads="1"/>
          </p:cNvSpPr>
          <p:nvPr>
            <p:ph type="title"/>
          </p:nvPr>
        </p:nvSpPr>
        <p:spPr>
          <a:xfrm>
            <a:off x="0" y="0"/>
            <a:ext cx="9906000" cy="957262"/>
          </a:xfrm>
        </p:spPr>
        <p:txBody>
          <a:bodyPr rtlCol="0">
            <a:noAutofit/>
          </a:bodyPr>
          <a:lstStyle/>
          <a:p>
            <a:pPr>
              <a:defRPr/>
            </a:pPr>
            <a:r>
              <a:rPr lang="en-US" sz="4000" dirty="0">
                <a:solidFill>
                  <a:schemeClr val="tx2"/>
                </a:solidFill>
                <a:latin typeface="Arial" panose="020B0604020202020204" pitchFamily="34" charset="0"/>
              </a:rPr>
              <a:t>Clastic Sequence Stratigraphic Hierarchies</a:t>
            </a:r>
          </a:p>
        </p:txBody>
      </p:sp>
    </p:spTree>
    <p:extLst>
      <p:ext uri="{BB962C8B-B14F-4D97-AF65-F5344CB8AC3E}">
        <p14:creationId xmlns:p14="http://schemas.microsoft.com/office/powerpoint/2010/main" val="160537289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7" descr="Clastic-HST-Stack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8057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4294967295"/>
          </p:nvPr>
        </p:nvSpPr>
        <p:spPr bwMode="auto">
          <a:xfrm>
            <a:off x="3053164" y="6315075"/>
            <a:ext cx="400318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dirty="0">
                <a:solidFill>
                  <a:schemeClr val="tx2"/>
                </a:solidFill>
                <a:latin typeface="Arial" charset="0"/>
              </a:rPr>
              <a:t>“</a:t>
            </a:r>
            <a:r>
              <a:rPr lang="en-US" sz="1200" b="0" i="1" dirty="0">
                <a:solidFill>
                  <a:schemeClr val="tx2"/>
                </a:solidFill>
                <a:latin typeface="Arial" charset="0"/>
              </a:rPr>
              <a:t>Sequence Stratigraphy – </a:t>
            </a:r>
            <a:r>
              <a:rPr lang="en-US" sz="1200" b="0" i="1" dirty="0" smtClean="0">
                <a:solidFill>
                  <a:schemeClr val="tx2"/>
                </a:solidFill>
                <a:latin typeface="Arial" charset="0"/>
              </a:rPr>
              <a:t> Depositional Models</a:t>
            </a:r>
            <a:r>
              <a:rPr lang="en-US" sz="1200" b="0" dirty="0">
                <a:solidFill>
                  <a:schemeClr val="tx2"/>
                </a:solidFill>
                <a:latin typeface="Arial" charset="0"/>
              </a:rPr>
              <a:t>”</a:t>
            </a:r>
          </a:p>
          <a:p>
            <a:pPr algn="ctr" eaLnBrk="1" hangingPunct="1"/>
            <a:r>
              <a:rPr lang="en-US" sz="1200" b="0" dirty="0">
                <a:solidFill>
                  <a:schemeClr val="tx2"/>
                </a:solidFill>
                <a:latin typeface="Arial" charset="0"/>
              </a:rPr>
              <a:t>C. G. St. C. Kendall</a:t>
            </a:r>
          </a:p>
        </p:txBody>
      </p:sp>
      <p:sp>
        <p:nvSpPr>
          <p:cNvPr id="6" name="Rectangle 4"/>
          <p:cNvSpPr>
            <a:spLocks noGrp="1" noChangeArrowheads="1"/>
          </p:cNvSpPr>
          <p:nvPr>
            <p:ph type="title"/>
          </p:nvPr>
        </p:nvSpPr>
        <p:spPr>
          <a:xfrm>
            <a:off x="0" y="0"/>
            <a:ext cx="9906000" cy="957262"/>
          </a:xfrm>
        </p:spPr>
        <p:txBody>
          <a:bodyPr rtlCol="0">
            <a:noAutofit/>
          </a:bodyPr>
          <a:lstStyle/>
          <a:p>
            <a:pPr>
              <a:defRPr/>
            </a:pPr>
            <a:r>
              <a:rPr lang="en-US" sz="4000" dirty="0">
                <a:solidFill>
                  <a:schemeClr val="tx2"/>
                </a:solidFill>
                <a:latin typeface="Arial" panose="020B0604020202020204" pitchFamily="34" charset="0"/>
              </a:rPr>
              <a:t>Clastic Sequence Stratigraphic Hierarchies</a:t>
            </a:r>
          </a:p>
        </p:txBody>
      </p:sp>
    </p:spTree>
    <p:extLst>
      <p:ext uri="{BB962C8B-B14F-4D97-AF65-F5344CB8AC3E}">
        <p14:creationId xmlns:p14="http://schemas.microsoft.com/office/powerpoint/2010/main" val="2400734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070530" name="Rectangle 2"/>
          <p:cNvSpPr>
            <a:spLocks noGrp="1" noChangeArrowheads="1"/>
          </p:cNvSpPr>
          <p:nvPr>
            <p:ph type="title"/>
          </p:nvPr>
        </p:nvSpPr>
        <p:spPr>
          <a:xfrm>
            <a:off x="304800" y="-38100"/>
            <a:ext cx="7772400" cy="1143000"/>
          </a:xfrm>
        </p:spPr>
        <p:txBody>
          <a:bodyPr>
            <a:normAutofit/>
          </a:bodyPr>
          <a:lstStyle/>
          <a:p>
            <a:r>
              <a:rPr lang="en-US" altLang="en-US" sz="4000" dirty="0"/>
              <a:t>Lecture Outline</a:t>
            </a:r>
          </a:p>
        </p:txBody>
      </p:sp>
      <p:sp>
        <p:nvSpPr>
          <p:cNvPr id="2070531" name="Rectangle 3"/>
          <p:cNvSpPr>
            <a:spLocks noGrp="1" noChangeArrowheads="1"/>
          </p:cNvSpPr>
          <p:nvPr>
            <p:ph type="body" idx="1"/>
          </p:nvPr>
        </p:nvSpPr>
        <p:spPr>
          <a:xfrm>
            <a:off x="781050" y="1219200"/>
            <a:ext cx="7772400" cy="4114800"/>
          </a:xfrm>
        </p:spPr>
        <p:txBody>
          <a:bodyPr>
            <a:normAutofit fontScale="92500"/>
          </a:bodyPr>
          <a:lstStyle/>
          <a:p>
            <a:pPr>
              <a:lnSpc>
                <a:spcPct val="90000"/>
              </a:lnSpc>
            </a:pPr>
            <a:r>
              <a:rPr lang="en-US" altLang="en-US" dirty="0"/>
              <a:t>Principles of Steno</a:t>
            </a:r>
          </a:p>
          <a:p>
            <a:pPr>
              <a:lnSpc>
                <a:spcPct val="90000"/>
              </a:lnSpc>
            </a:pPr>
            <a:r>
              <a:rPr lang="en-US" altLang="en-US" dirty="0"/>
              <a:t>Bedding Planes - How they form and significance with respect to time</a:t>
            </a:r>
          </a:p>
          <a:p>
            <a:pPr>
              <a:lnSpc>
                <a:spcPct val="90000"/>
              </a:lnSpc>
            </a:pPr>
            <a:r>
              <a:rPr lang="en-US" altLang="en-US" dirty="0"/>
              <a:t>Branches of Stratigraphy - Lithostratigraphy, </a:t>
            </a:r>
            <a:r>
              <a:rPr lang="en-US" altLang="en-US" dirty="0" err="1"/>
              <a:t>Allostratigragraphy</a:t>
            </a:r>
            <a:r>
              <a:rPr lang="en-US" altLang="en-US" dirty="0"/>
              <a:t>, and Sequence Stratigraphy</a:t>
            </a:r>
          </a:p>
          <a:p>
            <a:pPr>
              <a:lnSpc>
                <a:spcPct val="90000"/>
              </a:lnSpc>
            </a:pPr>
            <a:r>
              <a:rPr lang="en-US" altLang="en-US" dirty="0"/>
              <a:t>Events</a:t>
            </a:r>
          </a:p>
          <a:p>
            <a:pPr>
              <a:lnSpc>
                <a:spcPct val="90000"/>
              </a:lnSpc>
            </a:pPr>
            <a:r>
              <a:rPr lang="en-US" altLang="en-US" dirty="0"/>
              <a:t>Sequence stratigraphic subdividing boundaries</a:t>
            </a:r>
          </a:p>
          <a:p>
            <a:pPr>
              <a:lnSpc>
                <a:spcPct val="90000"/>
              </a:lnSpc>
            </a:pPr>
            <a:r>
              <a:rPr lang="en-US" altLang="en-US" dirty="0"/>
              <a:t>Clastic Sequence Stratigraphic Hierarchy</a:t>
            </a:r>
          </a:p>
          <a:p>
            <a:pPr>
              <a:lnSpc>
                <a:spcPct val="90000"/>
              </a:lnSpc>
            </a:pPr>
            <a:r>
              <a:rPr lang="en-US" altLang="en-US" dirty="0"/>
              <a:t>Carbonate Sequence Stratigraphic Hierarchy</a:t>
            </a:r>
          </a:p>
        </p:txBody>
      </p:sp>
    </p:spTree>
    <p:extLst>
      <p:ext uri="{BB962C8B-B14F-4D97-AF65-F5344CB8AC3E}">
        <p14:creationId xmlns:p14="http://schemas.microsoft.com/office/powerpoint/2010/main" val="15834915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1789954" name="Rectangle 2"/>
          <p:cNvSpPr>
            <a:spLocks noGrp="1" noChangeArrowheads="1"/>
          </p:cNvSpPr>
          <p:nvPr>
            <p:ph type="title"/>
          </p:nvPr>
        </p:nvSpPr>
        <p:spPr>
          <a:xfrm>
            <a:off x="1676400" y="3009900"/>
            <a:ext cx="7391400" cy="1143000"/>
          </a:xfrm>
        </p:spPr>
        <p:txBody>
          <a:bodyPr/>
          <a:lstStyle/>
          <a:p>
            <a:r>
              <a:rPr lang="en-US" altLang="en-US" dirty="0"/>
              <a:t>Lecture Ends!!</a:t>
            </a:r>
          </a:p>
        </p:txBody>
      </p:sp>
    </p:spTree>
    <p:extLst>
      <p:ext uri="{BB962C8B-B14F-4D97-AF65-F5344CB8AC3E}">
        <p14:creationId xmlns:p14="http://schemas.microsoft.com/office/powerpoint/2010/main" val="1793562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067459" name="Rectangle 3"/>
          <p:cNvSpPr>
            <a:spLocks noGrp="1" noChangeArrowheads="1"/>
          </p:cNvSpPr>
          <p:nvPr>
            <p:ph type="body" idx="1"/>
          </p:nvPr>
        </p:nvSpPr>
        <p:spPr>
          <a:xfrm>
            <a:off x="361950" y="1752600"/>
            <a:ext cx="9144000" cy="4114800"/>
          </a:xfrm>
        </p:spPr>
        <p:txBody>
          <a:bodyPr>
            <a:normAutofit lnSpcReduction="10000"/>
          </a:bodyPr>
          <a:lstStyle/>
          <a:p>
            <a:pPr>
              <a:lnSpc>
                <a:spcPct val="90000"/>
              </a:lnSpc>
            </a:pPr>
            <a:r>
              <a:rPr lang="en-US" altLang="en-US" dirty="0"/>
              <a:t>Superposition: a succession of </a:t>
            </a:r>
            <a:r>
              <a:rPr lang="en-US" altLang="en-US" dirty="0" err="1"/>
              <a:t>undeformed</a:t>
            </a:r>
            <a:r>
              <a:rPr lang="en-US" altLang="en-US" dirty="0"/>
              <a:t> strata, oldest stratum its at base, with successive younger ones above.  Establishes relative ages of all strata &amp; their contained fossils</a:t>
            </a:r>
          </a:p>
          <a:p>
            <a:pPr>
              <a:lnSpc>
                <a:spcPct val="90000"/>
              </a:lnSpc>
            </a:pPr>
            <a:r>
              <a:rPr lang="en-US" altLang="en-US" dirty="0"/>
              <a:t>Original horizontality - stratification originally horizontal when sedimentary particles settled from fluids under influence of gravity, so if steeply inclined must have suffered subsequent disturbance</a:t>
            </a:r>
          </a:p>
          <a:p>
            <a:pPr>
              <a:lnSpc>
                <a:spcPct val="90000"/>
              </a:lnSpc>
            </a:pPr>
            <a:r>
              <a:rPr lang="en-US" altLang="en-US" dirty="0"/>
              <a:t>Original lateral continuity-strata originally extended in all directions until they thinned to zero or terminated against edges of original basin of deposition</a:t>
            </a:r>
          </a:p>
          <a:p>
            <a:pPr>
              <a:lnSpc>
                <a:spcPct val="90000"/>
              </a:lnSpc>
            </a:pPr>
            <a:endParaRPr lang="en-US" altLang="en-US" dirty="0"/>
          </a:p>
        </p:txBody>
      </p:sp>
      <p:sp>
        <p:nvSpPr>
          <p:cNvPr id="2067460" name="Rectangle 4"/>
          <p:cNvSpPr>
            <a:spLocks noGrp="1" noChangeArrowheads="1"/>
          </p:cNvSpPr>
          <p:nvPr>
            <p:ph type="title"/>
          </p:nvPr>
        </p:nvSpPr>
        <p:spPr>
          <a:xfrm>
            <a:off x="285750" y="152400"/>
            <a:ext cx="7772400" cy="762000"/>
          </a:xfrm>
          <a:noFill/>
          <a:ln/>
        </p:spPr>
        <p:txBody>
          <a:bodyPr>
            <a:normAutofit/>
          </a:bodyPr>
          <a:lstStyle/>
          <a:p>
            <a:r>
              <a:rPr lang="en-US" altLang="en-US" sz="4000" dirty="0"/>
              <a:t>Principles of Steno</a:t>
            </a:r>
          </a:p>
        </p:txBody>
      </p:sp>
    </p:spTree>
    <p:extLst>
      <p:ext uri="{BB962C8B-B14F-4D97-AF65-F5344CB8AC3E}">
        <p14:creationId xmlns:p14="http://schemas.microsoft.com/office/powerpoint/2010/main" val="3577350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pic>
        <p:nvPicPr>
          <p:cNvPr id="2063364" name="Picture 4" descr="st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17664"/>
            <a:ext cx="8686800" cy="3868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Grp="1" noChangeArrowheads="1"/>
          </p:cNvSpPr>
          <p:nvPr>
            <p:ph type="title"/>
          </p:nvPr>
        </p:nvSpPr>
        <p:spPr>
          <a:xfrm>
            <a:off x="285750" y="152400"/>
            <a:ext cx="7772400" cy="762000"/>
          </a:xfrm>
          <a:noFill/>
          <a:ln/>
        </p:spPr>
        <p:txBody>
          <a:bodyPr>
            <a:normAutofit/>
          </a:bodyPr>
          <a:lstStyle/>
          <a:p>
            <a:r>
              <a:rPr lang="en-US" altLang="en-US" sz="4000" dirty="0"/>
              <a:t>Principles of Steno</a:t>
            </a:r>
          </a:p>
        </p:txBody>
      </p:sp>
    </p:spTree>
    <p:extLst>
      <p:ext uri="{BB962C8B-B14F-4D97-AF65-F5344CB8AC3E}">
        <p14:creationId xmlns:p14="http://schemas.microsoft.com/office/powerpoint/2010/main" val="107332858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pic>
        <p:nvPicPr>
          <p:cNvPr id="2066441" name="Picture 3081" descr="1121Steno"/>
          <p:cNvPicPr>
            <a:picLocks noChangeAspect="1" noChangeArrowheads="1"/>
          </p:cNvPicPr>
          <p:nvPr/>
        </p:nvPicPr>
        <p:blipFill rotWithShape="1">
          <a:blip r:embed="rId3">
            <a:extLst>
              <a:ext uri="{28A0092B-C50C-407E-A947-70E740481C1C}">
                <a14:useLocalDpi xmlns:a14="http://schemas.microsoft.com/office/drawing/2010/main" val="0"/>
              </a:ext>
            </a:extLst>
          </a:blip>
          <a:srcRect b="4752"/>
          <a:stretch/>
        </p:blipFill>
        <p:spPr bwMode="auto">
          <a:xfrm>
            <a:off x="1167768" y="1082848"/>
            <a:ext cx="6864858" cy="5142220"/>
          </a:xfrm>
          <a:prstGeom prst="rect">
            <a:avLst/>
          </a:prstGeom>
          <a:noFill/>
          <a:extLst>
            <a:ext uri="{909E8E84-426E-40DD-AFC4-6F175D3DCCD1}">
              <a14:hiddenFill xmlns:a14="http://schemas.microsoft.com/office/drawing/2010/main">
                <a:solidFill>
                  <a:srgbClr val="FFFFFF"/>
                </a:solidFill>
              </a14:hiddenFill>
            </a:ext>
          </a:extLst>
        </p:spPr>
      </p:pic>
      <p:sp>
        <p:nvSpPr>
          <p:cNvPr id="2066447" name="Text Box 3087"/>
          <p:cNvSpPr txBox="1">
            <a:spLocks noChangeArrowheads="1"/>
          </p:cNvSpPr>
          <p:nvPr/>
        </p:nvSpPr>
        <p:spPr bwMode="auto">
          <a:xfrm>
            <a:off x="6604635" y="5909846"/>
            <a:ext cx="32251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solidFill>
                  <a:schemeClr val="bg2"/>
                </a:solidFill>
                <a:effectLst>
                  <a:outerShdw blurRad="38100" dist="38100" dir="2700000" algn="tl">
                    <a:srgbClr val="FFFFFF"/>
                  </a:outerShdw>
                </a:effectLst>
                <a:latin typeface="Impact" panose="020B0806030902050204" pitchFamily="34" charset="0"/>
              </a:rPr>
              <a:t> </a:t>
            </a:r>
            <a:r>
              <a:rPr lang="en-US" altLang="en-US" sz="1600" i="1" dirty="0">
                <a:solidFill>
                  <a:schemeClr val="tx2"/>
                </a:solidFill>
                <a:effectLst>
                  <a:outerShdw blurRad="38100" dist="38100" dir="2700000" algn="tl">
                    <a:srgbClr val="FFFFFF"/>
                  </a:outerShdw>
                </a:effectLst>
                <a:latin typeface="+mn-lt"/>
              </a:rPr>
              <a:t>After Bruce </a:t>
            </a:r>
            <a:r>
              <a:rPr lang="en-US" altLang="en-US" sz="1600" i="1" dirty="0" err="1">
                <a:solidFill>
                  <a:schemeClr val="tx2"/>
                </a:solidFill>
                <a:effectLst>
                  <a:outerShdw blurRad="38100" dist="38100" dir="2700000" algn="tl">
                    <a:srgbClr val="FFFFFF"/>
                  </a:outerShdw>
                </a:effectLst>
                <a:latin typeface="+mn-lt"/>
              </a:rPr>
              <a:t>Railsback</a:t>
            </a:r>
            <a:r>
              <a:rPr lang="en-US" altLang="en-US" sz="1600" i="1" dirty="0">
                <a:solidFill>
                  <a:schemeClr val="tx2"/>
                </a:solidFill>
                <a:effectLst>
                  <a:outerShdw blurRad="38100" dist="38100" dir="2700000" algn="tl">
                    <a:srgbClr val="FFFFFF"/>
                  </a:outerShdw>
                </a:effectLst>
                <a:latin typeface="+mn-lt"/>
              </a:rPr>
              <a:t>, 2002</a:t>
            </a:r>
          </a:p>
        </p:txBody>
      </p:sp>
      <p:sp>
        <p:nvSpPr>
          <p:cNvPr id="9" name="Rectangle 4"/>
          <p:cNvSpPr>
            <a:spLocks noGrp="1" noChangeArrowheads="1"/>
          </p:cNvSpPr>
          <p:nvPr>
            <p:ph type="title"/>
          </p:nvPr>
        </p:nvSpPr>
        <p:spPr>
          <a:xfrm>
            <a:off x="285750" y="152400"/>
            <a:ext cx="7772400" cy="762000"/>
          </a:xfrm>
          <a:noFill/>
          <a:ln/>
        </p:spPr>
        <p:txBody>
          <a:bodyPr>
            <a:normAutofit/>
          </a:bodyPr>
          <a:lstStyle/>
          <a:p>
            <a:r>
              <a:rPr lang="en-US" altLang="en-US" sz="4000" dirty="0"/>
              <a:t>Principles of Steno</a:t>
            </a:r>
          </a:p>
        </p:txBody>
      </p:sp>
    </p:spTree>
    <p:extLst>
      <p:ext uri="{BB962C8B-B14F-4D97-AF65-F5344CB8AC3E}">
        <p14:creationId xmlns:p14="http://schemas.microsoft.com/office/powerpoint/2010/main" val="1368808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7084" y="135988"/>
            <a:ext cx="9144000" cy="838200"/>
          </a:xfrm>
        </p:spPr>
        <p:txBody>
          <a:bodyPr>
            <a:normAutofit/>
          </a:bodyPr>
          <a:lstStyle/>
          <a:p>
            <a:pPr eaLnBrk="1" hangingPunct="1"/>
            <a:r>
              <a:rPr lang="en-US" sz="4000" dirty="0" smtClean="0">
                <a:cs typeface="Arial" charset="0"/>
              </a:rPr>
              <a:t>Introduction to </a:t>
            </a:r>
            <a:r>
              <a:rPr lang="en-US" sz="4000" dirty="0">
                <a:cs typeface="Arial" charset="0"/>
              </a:rPr>
              <a:t>S</a:t>
            </a:r>
            <a:r>
              <a:rPr lang="en-US" sz="4000" dirty="0" smtClean="0">
                <a:cs typeface="Arial" charset="0"/>
              </a:rPr>
              <a:t>ubdividing Surfaces</a:t>
            </a:r>
          </a:p>
        </p:txBody>
      </p:sp>
      <p:sp>
        <p:nvSpPr>
          <p:cNvPr id="30723" name="Rectangle 3"/>
          <p:cNvSpPr>
            <a:spLocks noGrp="1" noChangeArrowheads="1"/>
          </p:cNvSpPr>
          <p:nvPr>
            <p:ph idx="1"/>
          </p:nvPr>
        </p:nvSpPr>
        <p:spPr>
          <a:xfrm>
            <a:off x="838200" y="1371600"/>
            <a:ext cx="8229600" cy="3429000"/>
          </a:xfrm>
        </p:spPr>
        <p:txBody>
          <a:bodyPr/>
          <a:lstStyle/>
          <a:p>
            <a:pPr marL="0" indent="0">
              <a:buNone/>
              <a:defRPr/>
            </a:pPr>
            <a:r>
              <a:rPr lang="en-US" dirty="0">
                <a:solidFill>
                  <a:schemeClr val="tx2"/>
                </a:solidFill>
              </a:rPr>
              <a:t>Range from</a:t>
            </a:r>
          </a:p>
          <a:p>
            <a:pPr eaLnBrk="1" hangingPunct="1">
              <a:buFont typeface="Arial" panose="020B0604020202020204" pitchFamily="34" charset="0"/>
              <a:buChar char="•"/>
              <a:defRPr/>
            </a:pPr>
            <a:r>
              <a:rPr lang="en-US" dirty="0" smtClean="0">
                <a:solidFill>
                  <a:schemeClr val="tx2"/>
                </a:solidFill>
              </a:rPr>
              <a:t>High frequency surfaces define beds</a:t>
            </a:r>
          </a:p>
          <a:p>
            <a:pPr eaLnBrk="1" hangingPunct="1">
              <a:buFont typeface="Arial" panose="020B0604020202020204" pitchFamily="34" charset="0"/>
              <a:buChar char="•"/>
              <a:defRPr/>
            </a:pPr>
            <a:r>
              <a:rPr lang="en-US" dirty="0" smtClean="0">
                <a:solidFill>
                  <a:schemeClr val="tx2"/>
                </a:solidFill>
              </a:rPr>
              <a:t>Lower frequency surfaces define parasequences (genetically related cycles or packages of sediment) </a:t>
            </a:r>
          </a:p>
          <a:p>
            <a:pPr eaLnBrk="1" hangingPunct="1">
              <a:buFont typeface="Arial" panose="020B0604020202020204" pitchFamily="34" charset="0"/>
              <a:buChar char="•"/>
              <a:defRPr/>
            </a:pPr>
            <a:r>
              <a:rPr lang="en-US" dirty="0" smtClean="0">
                <a:solidFill>
                  <a:schemeClr val="tx2"/>
                </a:solidFill>
              </a:rPr>
              <a:t>Lowest frequency major subdivisions in sedimentary section - the sequence</a:t>
            </a:r>
          </a:p>
        </p:txBody>
      </p:sp>
    </p:spTree>
    <p:extLst>
      <p:ext uri="{BB962C8B-B14F-4D97-AF65-F5344CB8AC3E}">
        <p14:creationId xmlns:p14="http://schemas.microsoft.com/office/powerpoint/2010/main" val="3386528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 name="TextBox 1"/>
          <p:cNvSpPr txBox="1"/>
          <p:nvPr/>
        </p:nvSpPr>
        <p:spPr bwMode="auto">
          <a:xfrm>
            <a:off x="312683" y="152400"/>
            <a:ext cx="5902257" cy="677108"/>
          </a:xfrm>
          <a:prstGeom prst="rect">
            <a:avLst/>
          </a:prstGeom>
          <a:noFill/>
          <a:ln w="9525" algn="ctr">
            <a:noFill/>
            <a:miter lim="800000"/>
            <a:headEnd/>
            <a:tailEnd/>
          </a:ln>
        </p:spPr>
        <p:txBody>
          <a:bodyPr vert="horz" wrap="none" lIns="0" tIns="0" rIns="0" bIns="0" numCol="1" rtlCol="0" anchor="ctr" anchorCtr="0" compatLnSpc="1">
            <a:prstTxWarp prst="textNoShape">
              <a:avLst/>
            </a:prstTxWarp>
            <a:spAutoFit/>
          </a:bodyPr>
          <a:lstStyle/>
          <a:p>
            <a:r>
              <a:rPr lang="en-US" altLang="en-US" sz="4400" b="0" dirty="0">
                <a:latin typeface="+mj-lt"/>
              </a:rPr>
              <a:t>Sequence Stratigraphy </a:t>
            </a:r>
            <a:endParaRPr lang="en-US" sz="4400" b="0" dirty="0">
              <a:latin typeface="+mj-lt"/>
            </a:endParaRPr>
          </a:p>
        </p:txBody>
      </p:sp>
      <p:sp>
        <p:nvSpPr>
          <p:cNvPr id="12" name="Rectangle 3"/>
          <p:cNvSpPr txBox="1">
            <a:spLocks noChangeArrowheads="1"/>
          </p:cNvSpPr>
          <p:nvPr/>
        </p:nvSpPr>
        <p:spPr>
          <a:xfrm>
            <a:off x="1676400" y="2133600"/>
            <a:ext cx="6400800" cy="2209800"/>
          </a:xfrm>
          <a:prstGeom prst="rect">
            <a:avLst/>
          </a:prstGeom>
        </p:spPr>
        <p:txBody>
          <a:bodyPr vert="horz" lIns="91440" tIns="45720" rIns="91440" bIns="45720" rtlCol="0">
            <a:normAutofit/>
          </a:bodyPr>
          <a:lstStyle>
            <a:lvl1pPr marL="263525" indent="-263525" algn="l" defTabSz="914400" rtl="0" eaLnBrk="1" latinLnBrk="0" hangingPunct="1">
              <a:lnSpc>
                <a:spcPct val="100000"/>
              </a:lnSpc>
              <a:spcBef>
                <a:spcPts val="600"/>
              </a:spcBef>
              <a:buClr>
                <a:srgbClr val="336699"/>
              </a:buClr>
              <a:buFont typeface="Arial" panose="020B0604020202020204" pitchFamily="34" charset="0"/>
              <a:buChar char="•"/>
              <a:defRPr sz="2800" kern="1200" baseline="0">
                <a:solidFill>
                  <a:schemeClr val="tx2"/>
                </a:solidFill>
                <a:latin typeface="Arial" panose="020B0604020202020204" pitchFamily="34" charset="0"/>
                <a:ea typeface="+mn-ea"/>
                <a:cs typeface="+mn-cs"/>
              </a:defRPr>
            </a:lvl1pPr>
            <a:lvl2pPr marL="536575" indent="-277813" algn="l" defTabSz="914400" rtl="0" eaLnBrk="1" latinLnBrk="0" hangingPunct="1">
              <a:lnSpc>
                <a:spcPct val="100000"/>
              </a:lnSpc>
              <a:spcBef>
                <a:spcPts val="600"/>
              </a:spcBef>
              <a:buClr>
                <a:srgbClr val="336699"/>
              </a:buClr>
              <a:buFont typeface="Arial" pitchFamily="34" charset="0"/>
              <a:buChar char="–"/>
              <a:defRPr sz="2400" kern="1200" baseline="0">
                <a:solidFill>
                  <a:schemeClr val="tx2"/>
                </a:solidFill>
                <a:latin typeface="Arial" panose="020B0604020202020204" pitchFamily="34" charset="0"/>
                <a:ea typeface="+mn-ea"/>
                <a:cs typeface="+mn-cs"/>
              </a:defRPr>
            </a:lvl2pPr>
            <a:lvl3pPr marL="715963" indent="-179388"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2000" kern="1200" baseline="0">
                <a:solidFill>
                  <a:schemeClr val="tx2"/>
                </a:solidFill>
                <a:latin typeface="Arial" panose="020B0604020202020204" pitchFamily="34" charset="0"/>
                <a:ea typeface="+mn-ea"/>
                <a:cs typeface="+mn-cs"/>
              </a:defRPr>
            </a:lvl3pPr>
            <a:lvl4pPr marL="985838" indent="-177800" algn="l" defTabSz="914400" rtl="0" eaLnBrk="1" latinLnBrk="0" hangingPunct="1">
              <a:lnSpc>
                <a:spcPct val="100000"/>
              </a:lnSpc>
              <a:spcBef>
                <a:spcPts val="600"/>
              </a:spcBef>
              <a:buClr>
                <a:schemeClr val="bg1">
                  <a:lumMod val="50000"/>
                </a:schemeClr>
              </a:buClr>
              <a:buFont typeface="Arial" pitchFamily="34" charset="0"/>
              <a:buChar char="–"/>
              <a:tabLst/>
              <a:defRPr sz="1800" kern="1200" baseline="0">
                <a:solidFill>
                  <a:schemeClr val="tx2"/>
                </a:solidFill>
                <a:latin typeface="Arial" panose="020B0604020202020204" pitchFamily="34" charset="0"/>
                <a:ea typeface="+mn-ea"/>
                <a:cs typeface="+mn-cs"/>
              </a:defRPr>
            </a:lvl4pPr>
            <a:lvl5pPr marL="1173163" indent="-179388"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1800" kern="1200" baseline="0">
                <a:solidFill>
                  <a:schemeClr val="tx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kumimoji="0" lang="en-US" altLang="en-US" b="0" smtClean="0"/>
              <a:t>A framework of genetically related stratigraphic facies geometries and their bounding surfaces used to determine depositional setting</a:t>
            </a:r>
            <a:endParaRPr kumimoji="0" lang="en-US" altLang="en-US" b="0" dirty="0"/>
          </a:p>
        </p:txBody>
      </p:sp>
    </p:spTree>
    <p:extLst>
      <p:ext uri="{BB962C8B-B14F-4D97-AF65-F5344CB8AC3E}">
        <p14:creationId xmlns:p14="http://schemas.microsoft.com/office/powerpoint/2010/main" val="521657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544" y="151679"/>
            <a:ext cx="7772400" cy="735012"/>
          </a:xfrm>
          <a:noFill/>
        </p:spPr>
        <p:txBody>
          <a:bodyPr>
            <a:normAutofit/>
          </a:bodyPr>
          <a:lstStyle/>
          <a:p>
            <a:pPr eaLnBrk="1" hangingPunct="1"/>
            <a:r>
              <a:rPr lang="en-US" dirty="0">
                <a:cs typeface="Arial" charset="0"/>
              </a:rPr>
              <a:t>Time …… Varying Rates </a:t>
            </a:r>
          </a:p>
        </p:txBody>
      </p:sp>
      <p:pic>
        <p:nvPicPr>
          <p:cNvPr id="14340" name="Picture 3" descr="SedStruct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6" y="1447801"/>
            <a:ext cx="61880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1174" name="Text Box 6"/>
          <p:cNvSpPr txBox="1">
            <a:spLocks noChangeArrowheads="1"/>
          </p:cNvSpPr>
          <p:nvPr/>
        </p:nvSpPr>
        <p:spPr bwMode="auto">
          <a:xfrm>
            <a:off x="7521575" y="1295401"/>
            <a:ext cx="1845377" cy="1569660"/>
          </a:xfrm>
          <a:prstGeom prst="rect">
            <a:avLst/>
          </a:prstGeom>
          <a:solidFill>
            <a:schemeClr val="bg1"/>
          </a:solidFill>
          <a:ln>
            <a:solidFill>
              <a:schemeClr val="tx2"/>
            </a:solidFill>
          </a:ln>
          <a:effectLst/>
          <a:extLst/>
        </p:spPr>
        <p:txBody>
          <a:bodyPr wrap="none">
            <a:spAutoFit/>
          </a:bodyPr>
          <a:lstStyle/>
          <a:p>
            <a:pPr>
              <a:defRPr/>
            </a:pPr>
            <a:r>
              <a:rPr lang="en-US" sz="2400" b="0" dirty="0">
                <a:solidFill>
                  <a:schemeClr val="tx2"/>
                </a:solidFill>
                <a:latin typeface="+mj-lt"/>
              </a:rPr>
              <a:t>Intertidal </a:t>
            </a:r>
            <a:r>
              <a:rPr lang="en-US" sz="2400" b="0" dirty="0" err="1">
                <a:solidFill>
                  <a:schemeClr val="tx2"/>
                </a:solidFill>
                <a:latin typeface="+mj-lt"/>
              </a:rPr>
              <a:t>flaser</a:t>
            </a:r>
            <a:endParaRPr lang="en-US" sz="2400" b="0" dirty="0">
              <a:solidFill>
                <a:schemeClr val="tx2"/>
              </a:solidFill>
              <a:latin typeface="+mj-lt"/>
            </a:endParaRPr>
          </a:p>
          <a:p>
            <a:pPr>
              <a:defRPr/>
            </a:pPr>
            <a:r>
              <a:rPr lang="en-US" sz="2400" b="0" dirty="0">
                <a:solidFill>
                  <a:schemeClr val="tx2"/>
                </a:solidFill>
                <a:latin typeface="+mj-lt"/>
              </a:rPr>
              <a:t>structures</a:t>
            </a:r>
          </a:p>
          <a:p>
            <a:pPr>
              <a:defRPr/>
            </a:pPr>
            <a:r>
              <a:rPr lang="en-US" sz="2400" b="0" dirty="0">
                <a:solidFill>
                  <a:schemeClr val="tx2"/>
                </a:solidFill>
                <a:latin typeface="+mj-lt"/>
              </a:rPr>
              <a:t>accumulated</a:t>
            </a:r>
          </a:p>
          <a:p>
            <a:pPr>
              <a:defRPr/>
            </a:pPr>
            <a:r>
              <a:rPr lang="en-US" sz="2400" b="0" dirty="0">
                <a:solidFill>
                  <a:schemeClr val="tx2"/>
                </a:solidFill>
                <a:latin typeface="+mj-lt"/>
              </a:rPr>
              <a:t>in minutes</a:t>
            </a:r>
          </a:p>
        </p:txBody>
      </p:sp>
      <p:sp>
        <p:nvSpPr>
          <p:cNvPr id="2311178" name="Text Box 10"/>
          <p:cNvSpPr txBox="1">
            <a:spLocks noChangeArrowheads="1"/>
          </p:cNvSpPr>
          <p:nvPr/>
        </p:nvSpPr>
        <p:spPr bwMode="auto">
          <a:xfrm>
            <a:off x="5257800" y="4343401"/>
            <a:ext cx="3581400" cy="1569660"/>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0" dirty="0">
                <a:solidFill>
                  <a:schemeClr val="tx2"/>
                </a:solidFill>
                <a:latin typeface="+mj-lt"/>
              </a:rPr>
              <a:t>Mississippian downslope fan deposits each bed hours but the section hundreds of thousands of years</a:t>
            </a:r>
          </a:p>
        </p:txBody>
      </p:sp>
      <p:sp>
        <p:nvSpPr>
          <p:cNvPr id="2" name="TextBox 1"/>
          <p:cNvSpPr txBox="1"/>
          <p:nvPr/>
        </p:nvSpPr>
        <p:spPr>
          <a:xfrm>
            <a:off x="1295400" y="1277939"/>
            <a:ext cx="3200400" cy="1569660"/>
          </a:xfrm>
          <a:prstGeom prst="rect">
            <a:avLst/>
          </a:prstGeom>
          <a:solidFill>
            <a:schemeClr val="bg1"/>
          </a:solidFill>
          <a:ln>
            <a:solidFill>
              <a:schemeClr val="tx2"/>
            </a:solidFill>
          </a:ln>
        </p:spPr>
        <p:txBody>
          <a:bodyPr>
            <a:spAutoFit/>
          </a:bodyPr>
          <a:lstStyle/>
          <a:p>
            <a:pPr>
              <a:defRPr/>
            </a:pPr>
            <a:r>
              <a:rPr lang="en-US" sz="2400" b="0" dirty="0">
                <a:solidFill>
                  <a:schemeClr val="tx2"/>
                </a:solidFill>
                <a:latin typeface="+mj-lt"/>
              </a:rPr>
              <a:t>Cross bedded Ordovician</a:t>
            </a:r>
          </a:p>
          <a:p>
            <a:pPr>
              <a:defRPr/>
            </a:pPr>
            <a:r>
              <a:rPr lang="en-US" sz="2400" b="0" dirty="0">
                <a:solidFill>
                  <a:schemeClr val="tx2"/>
                </a:solidFill>
                <a:latin typeface="+mj-lt"/>
              </a:rPr>
              <a:t>beach carbonates accumulation - several years</a:t>
            </a:r>
          </a:p>
        </p:txBody>
      </p:sp>
    </p:spTree>
    <p:extLst>
      <p:ext uri="{BB962C8B-B14F-4D97-AF65-F5344CB8AC3E}">
        <p14:creationId xmlns:p14="http://schemas.microsoft.com/office/powerpoint/2010/main" val="2032868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11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1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1174" grpId="0" animBg="1"/>
      <p:bldP spid="231117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22" name="Rectangle 1026"/>
          <p:cNvSpPr>
            <a:spLocks noGrp="1" noChangeArrowheads="1"/>
          </p:cNvSpPr>
          <p:nvPr>
            <p:ph type="title"/>
          </p:nvPr>
        </p:nvSpPr>
        <p:spPr>
          <a:xfrm>
            <a:off x="202842" y="267237"/>
            <a:ext cx="9144000" cy="533400"/>
          </a:xfrm>
        </p:spPr>
        <p:txBody>
          <a:bodyPr rtlCol="0">
            <a:normAutofit/>
          </a:bodyPr>
          <a:lstStyle/>
          <a:p>
            <a:pPr>
              <a:defRPr/>
            </a:pPr>
            <a:r>
              <a:rPr lang="en-US" dirty="0" smtClean="0">
                <a:solidFill>
                  <a:schemeClr val="tx2"/>
                </a:solidFill>
              </a:rPr>
              <a:t>Bounding Surfaces Defined</a:t>
            </a:r>
          </a:p>
        </p:txBody>
      </p:sp>
      <p:sp>
        <p:nvSpPr>
          <p:cNvPr id="2078723" name="Rectangle 1027"/>
          <p:cNvSpPr>
            <a:spLocks noGrp="1" noChangeArrowheads="1"/>
          </p:cNvSpPr>
          <p:nvPr>
            <p:ph idx="1"/>
          </p:nvPr>
        </p:nvSpPr>
        <p:spPr>
          <a:xfrm>
            <a:off x="914400" y="1371600"/>
            <a:ext cx="8077200" cy="4114800"/>
          </a:xfrm>
        </p:spPr>
        <p:txBody>
          <a:bodyPr rtlCol="0">
            <a:normAutofit/>
          </a:bodyPr>
          <a:lstStyle/>
          <a:p>
            <a:pPr marL="6350" indent="-6350">
              <a:buNone/>
              <a:defRPr/>
            </a:pPr>
            <a:r>
              <a:rPr lang="en-US" dirty="0" smtClean="0">
                <a:solidFill>
                  <a:schemeClr val="tx2"/>
                </a:solidFill>
              </a:rPr>
              <a:t>Internal and external surfaces of any</a:t>
            </a:r>
          </a:p>
          <a:p>
            <a:pPr marL="6350" indent="-6350">
              <a:buNone/>
              <a:defRPr/>
            </a:pPr>
            <a:r>
              <a:rPr lang="en-US" dirty="0" smtClean="0">
                <a:solidFill>
                  <a:schemeClr val="tx2"/>
                </a:solidFill>
              </a:rPr>
              <a:t> </a:t>
            </a:r>
          </a:p>
          <a:p>
            <a:pPr marL="6350" indent="-6350">
              <a:buFont typeface="Arial" pitchFamily="34" charset="0"/>
              <a:buChar char="•"/>
              <a:defRPr/>
            </a:pPr>
            <a:r>
              <a:rPr lang="en-US" dirty="0" smtClean="0">
                <a:solidFill>
                  <a:schemeClr val="tx2"/>
                </a:solidFill>
              </a:rPr>
              <a:t> Bed</a:t>
            </a:r>
          </a:p>
          <a:p>
            <a:pPr marL="6350" indent="-6350">
              <a:buFont typeface="Arial" pitchFamily="34" charset="0"/>
              <a:buChar char="•"/>
              <a:defRPr/>
            </a:pPr>
            <a:r>
              <a:rPr lang="en-US" dirty="0" smtClean="0">
                <a:solidFill>
                  <a:schemeClr val="tx2"/>
                </a:solidFill>
              </a:rPr>
              <a:t> Parasequence</a:t>
            </a:r>
          </a:p>
          <a:p>
            <a:pPr marL="6350" indent="-6350">
              <a:buFont typeface="Arial" pitchFamily="34" charset="0"/>
              <a:buChar char="•"/>
              <a:defRPr/>
            </a:pPr>
            <a:r>
              <a:rPr lang="en-US" dirty="0" smtClean="0">
                <a:solidFill>
                  <a:schemeClr val="tx2"/>
                </a:solidFill>
              </a:rPr>
              <a:t> Stratigraphic Sequence </a:t>
            </a:r>
          </a:p>
          <a:p>
            <a:pPr marL="6350" indent="-6350">
              <a:buNone/>
              <a:defRPr/>
            </a:pPr>
            <a:endParaRPr lang="en-US" dirty="0" smtClean="0">
              <a:solidFill>
                <a:schemeClr val="tx2"/>
              </a:solidFill>
            </a:endParaRPr>
          </a:p>
          <a:p>
            <a:pPr marL="6350" indent="-6350">
              <a:buNone/>
              <a:defRPr/>
            </a:pPr>
            <a:r>
              <a:rPr lang="en-US" dirty="0" smtClean="0">
                <a:solidFill>
                  <a:schemeClr val="tx2"/>
                </a:solidFill>
              </a:rPr>
              <a:t>Products of unique associations of processes.</a:t>
            </a:r>
          </a:p>
        </p:txBody>
      </p:sp>
      <p:sp>
        <p:nvSpPr>
          <p:cNvPr id="2078724" name="AutoShape 1028"/>
          <p:cNvSpPr>
            <a:spLocks noChangeArrowheads="1"/>
          </p:cNvSpPr>
          <p:nvPr/>
        </p:nvSpPr>
        <p:spPr bwMode="auto">
          <a:xfrm flipH="1">
            <a:off x="4343400" y="2414252"/>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828839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266" name="Rectangle 1026"/>
          <p:cNvSpPr>
            <a:spLocks noGrp="1" noChangeArrowheads="1"/>
          </p:cNvSpPr>
          <p:nvPr>
            <p:ph type="title"/>
          </p:nvPr>
        </p:nvSpPr>
        <p:spPr>
          <a:xfrm>
            <a:off x="282575" y="210127"/>
            <a:ext cx="7772400" cy="635000"/>
          </a:xfrm>
        </p:spPr>
        <p:txBody>
          <a:bodyPr rtlCol="0">
            <a:normAutofit/>
          </a:bodyPr>
          <a:lstStyle/>
          <a:p>
            <a:pPr>
              <a:defRPr/>
            </a:pPr>
            <a:r>
              <a:rPr lang="en-US" dirty="0" smtClean="0">
                <a:solidFill>
                  <a:schemeClr val="tx2"/>
                </a:solidFill>
              </a:rPr>
              <a:t>Bedding Planes</a:t>
            </a:r>
          </a:p>
        </p:txBody>
      </p:sp>
      <p:sp>
        <p:nvSpPr>
          <p:cNvPr id="2059267" name="Rectangle 1027"/>
          <p:cNvSpPr>
            <a:spLocks noGrp="1" noChangeArrowheads="1"/>
          </p:cNvSpPr>
          <p:nvPr>
            <p:ph idx="1"/>
          </p:nvPr>
        </p:nvSpPr>
        <p:spPr>
          <a:xfrm>
            <a:off x="1025525" y="1219200"/>
            <a:ext cx="7772400" cy="4572000"/>
          </a:xfrm>
        </p:spPr>
        <p:txBody>
          <a:bodyPr rtlCol="0">
            <a:normAutofit fontScale="92500" lnSpcReduction="10000"/>
          </a:bodyPr>
          <a:lstStyle/>
          <a:p>
            <a:pPr>
              <a:lnSpc>
                <a:spcPct val="90000"/>
              </a:lnSpc>
              <a:buFont typeface="Arial" pitchFamily="34" charset="0"/>
              <a:buChar char="•"/>
              <a:defRPr/>
            </a:pPr>
            <a:r>
              <a:rPr lang="en-US" dirty="0">
                <a:solidFill>
                  <a:schemeClr val="tx2"/>
                </a:solidFill>
              </a:rPr>
              <a:t>Beds are enclosed or bounded by sharply defined upper &amp; lower surfaces or bedding planes. </a:t>
            </a:r>
          </a:p>
          <a:p>
            <a:pPr>
              <a:lnSpc>
                <a:spcPct val="90000"/>
              </a:lnSpc>
              <a:buFont typeface="Arial" pitchFamily="34" charset="0"/>
              <a:buChar char="•"/>
              <a:defRPr/>
            </a:pPr>
            <a:r>
              <a:rPr lang="en-US" dirty="0">
                <a:solidFill>
                  <a:schemeClr val="tx2"/>
                </a:solidFill>
              </a:rPr>
              <a:t>These surfaces are easiest physical features of sedimentary rocks to identify in outcrop</a:t>
            </a:r>
          </a:p>
          <a:p>
            <a:pPr>
              <a:lnSpc>
                <a:spcPct val="90000"/>
              </a:lnSpc>
              <a:buFont typeface="Arial" pitchFamily="34" charset="0"/>
              <a:buChar char="•"/>
              <a:defRPr/>
            </a:pPr>
            <a:r>
              <a:rPr lang="en-US" dirty="0">
                <a:solidFill>
                  <a:schemeClr val="tx2"/>
                </a:solidFill>
              </a:rPr>
              <a:t>Subdivide successions of sedimentary rock into beds</a:t>
            </a:r>
          </a:p>
          <a:p>
            <a:pPr>
              <a:lnSpc>
                <a:spcPct val="90000"/>
              </a:lnSpc>
              <a:buFont typeface="Arial" pitchFamily="34" charset="0"/>
              <a:buChar char="•"/>
              <a:defRPr/>
            </a:pPr>
            <a:r>
              <a:rPr lang="en-US" dirty="0">
                <a:solidFill>
                  <a:schemeClr val="tx2"/>
                </a:solidFill>
              </a:rPr>
              <a:t>Used to determine relative order and timing of accumulation of sediments forming beds</a:t>
            </a:r>
          </a:p>
          <a:p>
            <a:pPr>
              <a:lnSpc>
                <a:spcPct val="90000"/>
              </a:lnSpc>
              <a:buFont typeface="Arial" pitchFamily="34" charset="0"/>
              <a:buChar char="•"/>
              <a:defRPr/>
            </a:pPr>
            <a:r>
              <a:rPr lang="en-US" dirty="0">
                <a:solidFill>
                  <a:schemeClr val="tx2"/>
                </a:solidFill>
              </a:rPr>
              <a:t>Character of bedding planes, be they eroded, cemented, bored, </a:t>
            </a:r>
            <a:r>
              <a:rPr lang="en-US" dirty="0" err="1">
                <a:solidFill>
                  <a:schemeClr val="tx2"/>
                </a:solidFill>
              </a:rPr>
              <a:t>bioturbated</a:t>
            </a:r>
            <a:r>
              <a:rPr lang="en-US" dirty="0">
                <a:solidFill>
                  <a:schemeClr val="tx2"/>
                </a:solidFill>
              </a:rPr>
              <a:t>, or depositional surfaces used to aid in interpretation of sedimentary rocks.</a:t>
            </a:r>
          </a:p>
        </p:txBody>
      </p:sp>
    </p:spTree>
    <p:extLst>
      <p:ext uri="{BB962C8B-B14F-4D97-AF65-F5344CB8AC3E}">
        <p14:creationId xmlns:p14="http://schemas.microsoft.com/office/powerpoint/2010/main" val="3327988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291" name="Rectangle 3"/>
          <p:cNvSpPr>
            <a:spLocks noGrp="1" noChangeArrowheads="1"/>
          </p:cNvSpPr>
          <p:nvPr>
            <p:ph idx="1"/>
          </p:nvPr>
        </p:nvSpPr>
        <p:spPr>
          <a:xfrm>
            <a:off x="914400" y="1392238"/>
            <a:ext cx="7772400" cy="4114800"/>
          </a:xfrm>
        </p:spPr>
        <p:txBody>
          <a:bodyPr rtlCol="0">
            <a:normAutofit fontScale="92500" lnSpcReduction="10000"/>
          </a:bodyPr>
          <a:lstStyle/>
          <a:p>
            <a:pPr>
              <a:lnSpc>
                <a:spcPct val="90000"/>
              </a:lnSpc>
              <a:buFont typeface="Arial" pitchFamily="34" charset="0"/>
              <a:buChar char="•"/>
              <a:defRPr/>
            </a:pPr>
            <a:r>
              <a:rPr lang="en-US" dirty="0">
                <a:solidFill>
                  <a:schemeClr val="tx2"/>
                </a:solidFill>
              </a:rPr>
              <a:t>Most probably formed by erosion of unconsolidated sediment collected at sediment surface. Weight of sediment, just beneath sediment surface, causes sediment to dewater, compact &amp; become cohesive</a:t>
            </a:r>
          </a:p>
          <a:p>
            <a:pPr>
              <a:lnSpc>
                <a:spcPct val="90000"/>
              </a:lnSpc>
              <a:buFont typeface="Arial" pitchFamily="34" charset="0"/>
              <a:buChar char="•"/>
              <a:defRPr/>
            </a:pPr>
            <a:r>
              <a:rPr lang="en-US" dirty="0">
                <a:solidFill>
                  <a:schemeClr val="tx2"/>
                </a:solidFill>
              </a:rPr>
              <a:t>Less cohesive sediment of surface truncated &amp; expose surface of firmer cohesive sediment below at bedding plane surface in response to:</a:t>
            </a:r>
          </a:p>
          <a:p>
            <a:pPr lvl="1">
              <a:lnSpc>
                <a:spcPct val="90000"/>
              </a:lnSpc>
              <a:defRPr/>
            </a:pPr>
            <a:r>
              <a:rPr lang="en-US" dirty="0">
                <a:solidFill>
                  <a:schemeClr val="tx2"/>
                </a:solidFill>
              </a:rPr>
              <a:t>Storm waves</a:t>
            </a:r>
          </a:p>
          <a:p>
            <a:pPr lvl="1">
              <a:lnSpc>
                <a:spcPct val="90000"/>
              </a:lnSpc>
              <a:defRPr/>
            </a:pPr>
            <a:r>
              <a:rPr lang="en-US" dirty="0">
                <a:solidFill>
                  <a:schemeClr val="tx2"/>
                </a:solidFill>
              </a:rPr>
              <a:t>Fast flowing currents of water (say in tidal or fluvial channels)</a:t>
            </a:r>
          </a:p>
          <a:p>
            <a:pPr lvl="1">
              <a:lnSpc>
                <a:spcPct val="90000"/>
              </a:lnSpc>
              <a:defRPr/>
            </a:pPr>
            <a:r>
              <a:rPr lang="en-US" dirty="0">
                <a:solidFill>
                  <a:schemeClr val="tx2"/>
                </a:solidFill>
              </a:rPr>
              <a:t>Turbid flow of a density current</a:t>
            </a:r>
          </a:p>
          <a:p>
            <a:pPr>
              <a:lnSpc>
                <a:spcPct val="90000"/>
              </a:lnSpc>
              <a:buFont typeface="Arial" pitchFamily="34" charset="0"/>
              <a:buChar char="•"/>
              <a:defRPr/>
            </a:pPr>
            <a:endParaRPr lang="en-US" dirty="0">
              <a:solidFill>
                <a:schemeClr val="tx2"/>
              </a:solidFill>
            </a:endParaRPr>
          </a:p>
        </p:txBody>
      </p:sp>
      <p:sp>
        <p:nvSpPr>
          <p:cNvPr id="6" name="Rectangle 1026"/>
          <p:cNvSpPr txBox="1">
            <a:spLocks noChangeArrowheads="1"/>
          </p:cNvSpPr>
          <p:nvPr/>
        </p:nvSpPr>
        <p:spPr>
          <a:xfrm>
            <a:off x="179545" y="238304"/>
            <a:ext cx="7772400" cy="63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rPr>
              <a:t>Bedding Planes</a:t>
            </a:r>
          </a:p>
        </p:txBody>
      </p:sp>
    </p:spTree>
    <p:extLst>
      <p:ext uri="{BB962C8B-B14F-4D97-AF65-F5344CB8AC3E}">
        <p14:creationId xmlns:p14="http://schemas.microsoft.com/office/powerpoint/2010/main" val="889868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descr="BeddingPlan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29184" y="1085561"/>
            <a:ext cx="269239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txBox="1">
            <a:spLocks noChangeArrowheads="1"/>
          </p:cNvSpPr>
          <p:nvPr/>
        </p:nvSpPr>
        <p:spPr>
          <a:xfrm>
            <a:off x="179545" y="238304"/>
            <a:ext cx="7772400" cy="63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rPr>
              <a:t>Bedding Planes</a:t>
            </a:r>
          </a:p>
        </p:txBody>
      </p:sp>
    </p:spTree>
    <p:extLst>
      <p:ext uri="{BB962C8B-B14F-4D97-AF65-F5344CB8AC3E}">
        <p14:creationId xmlns:p14="http://schemas.microsoft.com/office/powerpoint/2010/main" val="6160963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3" descr="BeddingPlaneGe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0107" y="1567844"/>
            <a:ext cx="6095361"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txBox="1">
            <a:spLocks noChangeArrowheads="1"/>
          </p:cNvSpPr>
          <p:nvPr/>
        </p:nvSpPr>
        <p:spPr>
          <a:xfrm>
            <a:off x="179545" y="238304"/>
            <a:ext cx="7772400" cy="63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rPr>
              <a:t>Bedding Planes</a:t>
            </a:r>
          </a:p>
        </p:txBody>
      </p:sp>
    </p:spTree>
    <p:extLst>
      <p:ext uri="{BB962C8B-B14F-4D97-AF65-F5344CB8AC3E}">
        <p14:creationId xmlns:p14="http://schemas.microsoft.com/office/powerpoint/2010/main" val="59833421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137375" y="127716"/>
            <a:ext cx="9144000" cy="838200"/>
          </a:xfrm>
        </p:spPr>
        <p:txBody>
          <a:bodyPr/>
          <a:lstStyle/>
          <a:p>
            <a:pPr eaLnBrk="1" hangingPunct="1"/>
            <a:r>
              <a:rPr lang="en-US" dirty="0" smtClean="0">
                <a:solidFill>
                  <a:schemeClr val="tx2"/>
                </a:solidFill>
                <a:cs typeface="Arial" charset="0"/>
              </a:rPr>
              <a:t>Timing, surfaces and layers linked</a:t>
            </a:r>
          </a:p>
        </p:txBody>
      </p:sp>
      <p:sp>
        <p:nvSpPr>
          <p:cNvPr id="2068486" name="Rectangle 6"/>
          <p:cNvSpPr>
            <a:spLocks noGrp="1" noChangeArrowheads="1"/>
          </p:cNvSpPr>
          <p:nvPr>
            <p:ph idx="1"/>
          </p:nvPr>
        </p:nvSpPr>
        <p:spPr>
          <a:xfrm>
            <a:off x="685800" y="1371600"/>
            <a:ext cx="8382000" cy="4724400"/>
          </a:xfrm>
        </p:spPr>
        <p:txBody>
          <a:bodyPr rtlCol="0">
            <a:normAutofit/>
          </a:bodyPr>
          <a:lstStyle/>
          <a:p>
            <a:pPr>
              <a:buFont typeface="Arial" pitchFamily="34" charset="0"/>
              <a:buChar char="•"/>
              <a:defRPr/>
            </a:pPr>
            <a:r>
              <a:rPr lang="en-US" dirty="0" smtClean="0">
                <a:solidFill>
                  <a:schemeClr val="tx2"/>
                </a:solidFill>
              </a:rPr>
              <a:t>Sedimentary layering of a stratigraphic section has a vast array of dimensional hierarchies</a:t>
            </a:r>
          </a:p>
          <a:p>
            <a:pPr>
              <a:buFont typeface="Arial" pitchFamily="34" charset="0"/>
              <a:buChar char="•"/>
              <a:defRPr/>
            </a:pPr>
            <a:r>
              <a:rPr lang="en-US" dirty="0" smtClean="0">
                <a:solidFill>
                  <a:schemeClr val="tx2"/>
                </a:solidFill>
              </a:rPr>
              <a:t>Range from units millimeters thick that might be formed over seconds to thousands of feet thick and formed of millions of years</a:t>
            </a:r>
          </a:p>
          <a:p>
            <a:pPr>
              <a:buFont typeface="Arial" pitchFamily="34" charset="0"/>
              <a:buChar char="•"/>
              <a:defRPr/>
            </a:pPr>
            <a:r>
              <a:rPr lang="en-US" dirty="0" smtClean="0">
                <a:solidFill>
                  <a:schemeClr val="tx2"/>
                </a:solidFill>
              </a:rPr>
              <a:t>Each layer no matter its dimension and whatever the time involved in its deposition, is bounded by surfaces that transgress time</a:t>
            </a:r>
          </a:p>
          <a:p>
            <a:pPr>
              <a:buFont typeface="Arial" pitchFamily="34" charset="0"/>
              <a:buChar char="•"/>
              <a:defRPr/>
            </a:pPr>
            <a:endParaRPr lang="en-US" dirty="0" smtClean="0"/>
          </a:p>
        </p:txBody>
      </p:sp>
    </p:spTree>
    <p:extLst>
      <p:ext uri="{BB962C8B-B14F-4D97-AF65-F5344CB8AC3E}">
        <p14:creationId xmlns:p14="http://schemas.microsoft.com/office/powerpoint/2010/main" val="415259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image0008"/>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333500" y="1289050"/>
            <a:ext cx="7239000" cy="48069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74308" name="Rectangle 4"/>
          <p:cNvSpPr>
            <a:spLocks noChangeArrowheads="1"/>
          </p:cNvSpPr>
          <p:nvPr/>
        </p:nvSpPr>
        <p:spPr bwMode="auto">
          <a:xfrm>
            <a:off x="192422" y="326655"/>
            <a:ext cx="9144000" cy="49039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200" b="0" dirty="0">
                <a:solidFill>
                  <a:schemeClr val="tx2"/>
                </a:solidFill>
                <a:latin typeface="+mj-lt"/>
              </a:rPr>
              <a:t>Beach Foreshore and Backshore</a:t>
            </a:r>
          </a:p>
        </p:txBody>
      </p:sp>
    </p:spTree>
    <p:extLst>
      <p:ext uri="{BB962C8B-B14F-4D97-AF65-F5344CB8AC3E}">
        <p14:creationId xmlns:p14="http://schemas.microsoft.com/office/powerpoint/2010/main" val="22923967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idx="1"/>
          </p:nvPr>
        </p:nvSpPr>
        <p:spPr>
          <a:xfrm>
            <a:off x="762000" y="1795464"/>
            <a:ext cx="8382000" cy="3832225"/>
          </a:xfrm>
        </p:spPr>
        <p:txBody>
          <a:bodyPr/>
          <a:lstStyle/>
          <a:p>
            <a:pPr eaLnBrk="1" hangingPunct="1">
              <a:buFont typeface="Arial" panose="020B0604020202020204" pitchFamily="34" charset="0"/>
              <a:buChar char="•"/>
            </a:pPr>
            <a:r>
              <a:rPr lang="en-US" dirty="0" smtClean="0">
                <a:solidFill>
                  <a:schemeClr val="tx2"/>
                </a:solidFill>
                <a:latin typeface="Arial" charset="0"/>
                <a:cs typeface="Arial" charset="0"/>
              </a:rPr>
              <a:t>Foreshore swash units millimeters thick might have formed over seconds but preserve events the collectively formed over weeks to months</a:t>
            </a:r>
          </a:p>
          <a:p>
            <a:pPr eaLnBrk="1" hangingPunct="1">
              <a:buFont typeface="Arial" panose="020B0604020202020204" pitchFamily="34" charset="0"/>
              <a:buChar char="•"/>
            </a:pPr>
            <a:r>
              <a:rPr lang="en-US" dirty="0" smtClean="0">
                <a:solidFill>
                  <a:schemeClr val="tx2"/>
                </a:solidFill>
                <a:latin typeface="Arial" charset="0"/>
                <a:cs typeface="Arial" charset="0"/>
              </a:rPr>
              <a:t>Each layer no matter its dimension and whatever the time involved in its deposition, is bounded by surfaces that transgress time</a:t>
            </a:r>
          </a:p>
        </p:txBody>
      </p:sp>
      <p:sp>
        <p:nvSpPr>
          <p:cNvPr id="6" name="Rectangle 4"/>
          <p:cNvSpPr>
            <a:spLocks noGrp="1" noChangeArrowheads="1"/>
          </p:cNvSpPr>
          <p:nvPr>
            <p:ph type="title"/>
          </p:nvPr>
        </p:nvSpPr>
        <p:spPr>
          <a:xfrm>
            <a:off x="124496" y="164208"/>
            <a:ext cx="9144000" cy="838200"/>
          </a:xfrm>
        </p:spPr>
        <p:txBody>
          <a:bodyPr/>
          <a:lstStyle/>
          <a:p>
            <a:pPr eaLnBrk="1" hangingPunct="1"/>
            <a:r>
              <a:rPr lang="en-US" dirty="0" smtClean="0">
                <a:solidFill>
                  <a:schemeClr val="tx2"/>
                </a:solidFill>
                <a:cs typeface="Arial" charset="0"/>
              </a:rPr>
              <a:t>Timing, surfaces and layers linked</a:t>
            </a:r>
          </a:p>
        </p:txBody>
      </p:sp>
    </p:spTree>
    <p:extLst>
      <p:ext uri="{BB962C8B-B14F-4D97-AF65-F5344CB8AC3E}">
        <p14:creationId xmlns:p14="http://schemas.microsoft.com/office/powerpoint/2010/main" val="3091239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image0009"/>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600200" y="1752601"/>
            <a:ext cx="6883400" cy="45704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76355" name="Rectangle 3"/>
          <p:cNvSpPr>
            <a:spLocks noChangeArrowheads="1"/>
          </p:cNvSpPr>
          <p:nvPr/>
        </p:nvSpPr>
        <p:spPr bwMode="auto">
          <a:xfrm>
            <a:off x="136301" y="143620"/>
            <a:ext cx="9144000" cy="65116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200" b="0" dirty="0">
                <a:solidFill>
                  <a:schemeClr val="tx2"/>
                </a:solidFill>
                <a:latin typeface="+mj-lt"/>
              </a:rPr>
              <a:t>Beach </a:t>
            </a:r>
            <a:r>
              <a:rPr lang="en-US" sz="3200" b="0" dirty="0" smtClean="0">
                <a:solidFill>
                  <a:schemeClr val="tx2"/>
                </a:solidFill>
                <a:latin typeface="+mj-lt"/>
              </a:rPr>
              <a:t>Backshore Low </a:t>
            </a:r>
            <a:r>
              <a:rPr lang="en-US" sz="3200" b="0" dirty="0">
                <a:solidFill>
                  <a:schemeClr val="tx2"/>
                </a:solidFill>
                <a:latin typeface="+mj-lt"/>
              </a:rPr>
              <a:t>Angle Swash Events</a:t>
            </a:r>
          </a:p>
        </p:txBody>
      </p:sp>
    </p:spTree>
    <p:extLst>
      <p:ext uri="{BB962C8B-B14F-4D97-AF65-F5344CB8AC3E}">
        <p14:creationId xmlns:p14="http://schemas.microsoft.com/office/powerpoint/2010/main" val="5986964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grpSp>
        <p:nvGrpSpPr>
          <p:cNvPr id="2315268" name="Group 4"/>
          <p:cNvGrpSpPr>
            <a:grpSpLocks/>
          </p:cNvGrpSpPr>
          <p:nvPr/>
        </p:nvGrpSpPr>
        <p:grpSpPr bwMode="auto">
          <a:xfrm>
            <a:off x="1423988" y="3933826"/>
            <a:ext cx="5715000" cy="2087563"/>
            <a:chOff x="1111" y="2659"/>
            <a:chExt cx="3600" cy="1315"/>
          </a:xfrm>
        </p:grpSpPr>
        <p:pic>
          <p:nvPicPr>
            <p:cNvPr id="2315269" name="Picture 5" descr="HuntTuckerBoundary"/>
            <p:cNvPicPr>
              <a:picLocks noChangeAspect="1" noChangeArrowheads="1"/>
            </p:cNvPicPr>
            <p:nvPr/>
          </p:nvPicPr>
          <p:blipFill>
            <a:blip r:embed="rId3">
              <a:extLst>
                <a:ext uri="{28A0092B-C50C-407E-A947-70E740481C1C}">
                  <a14:useLocalDpi xmlns:a14="http://schemas.microsoft.com/office/drawing/2010/main" val="0"/>
                </a:ext>
              </a:extLst>
            </a:blip>
            <a:srcRect b="49117"/>
            <a:stretch>
              <a:fillRect/>
            </a:stretch>
          </p:blipFill>
          <p:spPr bwMode="auto">
            <a:xfrm>
              <a:off x="1111" y="2659"/>
              <a:ext cx="3600" cy="1314"/>
            </a:xfrm>
            <a:prstGeom prst="rect">
              <a:avLst/>
            </a:prstGeom>
            <a:noFill/>
            <a:extLst>
              <a:ext uri="{909E8E84-426E-40DD-AFC4-6F175D3DCCD1}">
                <a14:hiddenFill xmlns:a14="http://schemas.microsoft.com/office/drawing/2010/main">
                  <a:solidFill>
                    <a:srgbClr val="FFFFFF"/>
                  </a:solidFill>
                </a14:hiddenFill>
              </a:ext>
            </a:extLst>
          </p:spPr>
        </p:pic>
        <p:sp>
          <p:nvSpPr>
            <p:cNvPr id="2315270" name="Rectangle 6"/>
            <p:cNvSpPr>
              <a:spLocks noChangeArrowheads="1"/>
            </p:cNvSpPr>
            <p:nvPr/>
          </p:nvSpPr>
          <p:spPr bwMode="auto">
            <a:xfrm>
              <a:off x="1156" y="3747"/>
              <a:ext cx="1225" cy="2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15271" name="AutoShape 7"/>
          <p:cNvSpPr>
            <a:spLocks noChangeArrowheads="1"/>
          </p:cNvSpPr>
          <p:nvPr/>
        </p:nvSpPr>
        <p:spPr bwMode="auto">
          <a:xfrm rot="-1173534">
            <a:off x="5410994" y="3777148"/>
            <a:ext cx="3455988" cy="720725"/>
          </a:xfrm>
          <a:prstGeom prst="leftArrow">
            <a:avLst>
              <a:gd name="adj1" fmla="val 50000"/>
              <a:gd name="adj2" fmla="val 119879"/>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r>
              <a:rPr lang="en-US" altLang="en-US" sz="1600" b="0">
                <a:latin typeface="+mn-lt"/>
              </a:rPr>
              <a:t>Facies Geometries</a:t>
            </a:r>
          </a:p>
        </p:txBody>
      </p:sp>
      <p:sp>
        <p:nvSpPr>
          <p:cNvPr id="2315272" name="AutoShape 8"/>
          <p:cNvSpPr>
            <a:spLocks noChangeArrowheads="1"/>
          </p:cNvSpPr>
          <p:nvPr/>
        </p:nvSpPr>
        <p:spPr bwMode="auto">
          <a:xfrm rot="-876280">
            <a:off x="631826" y="5013326"/>
            <a:ext cx="3203575" cy="720725"/>
          </a:xfrm>
          <a:prstGeom prst="rightArrow">
            <a:avLst>
              <a:gd name="adj1" fmla="val 50000"/>
              <a:gd name="adj2" fmla="val 111123"/>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r>
              <a:rPr lang="en-US" altLang="en-US" sz="1600" b="0">
                <a:latin typeface="+mn-lt"/>
              </a:rPr>
              <a:t>Surfaces</a:t>
            </a:r>
          </a:p>
        </p:txBody>
      </p:sp>
      <p:sp>
        <p:nvSpPr>
          <p:cNvPr id="2315273" name="Rectangle 9"/>
          <p:cNvSpPr>
            <a:spLocks noChangeArrowheads="1"/>
          </p:cNvSpPr>
          <p:nvPr/>
        </p:nvSpPr>
        <p:spPr bwMode="auto">
          <a:xfrm>
            <a:off x="1857375" y="5740400"/>
            <a:ext cx="2736850" cy="43180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r>
              <a:rPr lang="en-US" altLang="en-US" sz="1600" b="0">
                <a:latin typeface="+mn-lt"/>
              </a:rPr>
              <a:t>Establish Setting</a:t>
            </a:r>
          </a:p>
        </p:txBody>
      </p:sp>
      <p:sp>
        <p:nvSpPr>
          <p:cNvPr id="12" name="Rectangle 3"/>
          <p:cNvSpPr txBox="1">
            <a:spLocks noChangeArrowheads="1"/>
          </p:cNvSpPr>
          <p:nvPr/>
        </p:nvSpPr>
        <p:spPr>
          <a:xfrm>
            <a:off x="1081088" y="1334814"/>
            <a:ext cx="6400800" cy="2209800"/>
          </a:xfrm>
          <a:prstGeom prst="rect">
            <a:avLst/>
          </a:prstGeom>
        </p:spPr>
        <p:txBody>
          <a:bodyPr vert="horz" lIns="91440" tIns="45720" rIns="91440" bIns="45720" rtlCol="0">
            <a:normAutofit/>
          </a:bodyPr>
          <a:lstStyle>
            <a:lvl1pPr marL="263525" indent="-263525" algn="l" defTabSz="914400" rtl="0" eaLnBrk="1" latinLnBrk="0" hangingPunct="1">
              <a:lnSpc>
                <a:spcPct val="100000"/>
              </a:lnSpc>
              <a:spcBef>
                <a:spcPts val="600"/>
              </a:spcBef>
              <a:buClr>
                <a:srgbClr val="336699"/>
              </a:buClr>
              <a:buFont typeface="Arial" panose="020B0604020202020204" pitchFamily="34" charset="0"/>
              <a:buChar char="•"/>
              <a:defRPr sz="2800" kern="1200" baseline="0">
                <a:solidFill>
                  <a:schemeClr val="tx2"/>
                </a:solidFill>
                <a:latin typeface="Arial" panose="020B0604020202020204" pitchFamily="34" charset="0"/>
                <a:ea typeface="+mn-ea"/>
                <a:cs typeface="+mn-cs"/>
              </a:defRPr>
            </a:lvl1pPr>
            <a:lvl2pPr marL="536575" indent="-277813" algn="l" defTabSz="914400" rtl="0" eaLnBrk="1" latinLnBrk="0" hangingPunct="1">
              <a:lnSpc>
                <a:spcPct val="100000"/>
              </a:lnSpc>
              <a:spcBef>
                <a:spcPts val="600"/>
              </a:spcBef>
              <a:buClr>
                <a:srgbClr val="336699"/>
              </a:buClr>
              <a:buFont typeface="Arial" pitchFamily="34" charset="0"/>
              <a:buChar char="–"/>
              <a:defRPr sz="2400" kern="1200" baseline="0">
                <a:solidFill>
                  <a:schemeClr val="tx2"/>
                </a:solidFill>
                <a:latin typeface="Arial" panose="020B0604020202020204" pitchFamily="34" charset="0"/>
                <a:ea typeface="+mn-ea"/>
                <a:cs typeface="+mn-cs"/>
              </a:defRPr>
            </a:lvl2pPr>
            <a:lvl3pPr marL="715963" indent="-179388"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2000" kern="1200" baseline="0">
                <a:solidFill>
                  <a:schemeClr val="tx2"/>
                </a:solidFill>
                <a:latin typeface="Arial" panose="020B0604020202020204" pitchFamily="34" charset="0"/>
                <a:ea typeface="+mn-ea"/>
                <a:cs typeface="+mn-cs"/>
              </a:defRPr>
            </a:lvl3pPr>
            <a:lvl4pPr marL="985838" indent="-177800" algn="l" defTabSz="914400" rtl="0" eaLnBrk="1" latinLnBrk="0" hangingPunct="1">
              <a:lnSpc>
                <a:spcPct val="100000"/>
              </a:lnSpc>
              <a:spcBef>
                <a:spcPts val="600"/>
              </a:spcBef>
              <a:buClr>
                <a:schemeClr val="bg1">
                  <a:lumMod val="50000"/>
                </a:schemeClr>
              </a:buClr>
              <a:buFont typeface="Arial" pitchFamily="34" charset="0"/>
              <a:buChar char="–"/>
              <a:tabLst/>
              <a:defRPr sz="1800" kern="1200" baseline="0">
                <a:solidFill>
                  <a:schemeClr val="tx2"/>
                </a:solidFill>
                <a:latin typeface="Arial" panose="020B0604020202020204" pitchFamily="34" charset="0"/>
                <a:ea typeface="+mn-ea"/>
                <a:cs typeface="+mn-cs"/>
              </a:defRPr>
            </a:lvl4pPr>
            <a:lvl5pPr marL="1173163" indent="-179388" algn="l" defTabSz="914400" rtl="0" eaLnBrk="1" latinLnBrk="0" hangingPunct="1">
              <a:lnSpc>
                <a:spcPct val="100000"/>
              </a:lnSpc>
              <a:spcBef>
                <a:spcPts val="600"/>
              </a:spcBef>
              <a:buClr>
                <a:schemeClr val="bg1">
                  <a:lumMod val="50000"/>
                </a:schemeClr>
              </a:buClr>
              <a:buFont typeface="Arial" panose="020B0604020202020204" pitchFamily="34" charset="0"/>
              <a:buChar char="•"/>
              <a:defRPr sz="1800" kern="1200" baseline="0">
                <a:solidFill>
                  <a:schemeClr val="tx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kumimoji="0" lang="en-US" altLang="en-US" b="0" dirty="0" smtClean="0"/>
              <a:t>A framework of genetically related stratigraphic facies geometries and their bounding surfaces used to determine depositional setting</a:t>
            </a:r>
            <a:endParaRPr kumimoji="0" lang="en-US" altLang="en-US" b="0" dirty="0"/>
          </a:p>
        </p:txBody>
      </p:sp>
      <p:sp>
        <p:nvSpPr>
          <p:cNvPr id="13" name="TextBox 12"/>
          <p:cNvSpPr txBox="1"/>
          <p:nvPr/>
        </p:nvSpPr>
        <p:spPr bwMode="auto">
          <a:xfrm>
            <a:off x="312683" y="152400"/>
            <a:ext cx="5902257" cy="677108"/>
          </a:xfrm>
          <a:prstGeom prst="rect">
            <a:avLst/>
          </a:prstGeom>
          <a:noFill/>
          <a:ln w="9525" algn="ctr">
            <a:noFill/>
            <a:miter lim="800000"/>
            <a:headEnd/>
            <a:tailEnd/>
          </a:ln>
        </p:spPr>
        <p:txBody>
          <a:bodyPr vert="horz" wrap="none" lIns="0" tIns="0" rIns="0" bIns="0" numCol="1" rtlCol="0" anchor="ctr" anchorCtr="0" compatLnSpc="1">
            <a:prstTxWarp prst="textNoShape">
              <a:avLst/>
            </a:prstTxWarp>
            <a:spAutoFit/>
          </a:bodyPr>
          <a:lstStyle/>
          <a:p>
            <a:r>
              <a:rPr lang="en-US" altLang="en-US" sz="4400" b="0" dirty="0">
                <a:latin typeface="+mj-lt"/>
              </a:rPr>
              <a:t>Sequence Stratigraphy </a:t>
            </a:r>
            <a:endParaRPr lang="en-US" sz="4400" b="0" dirty="0">
              <a:latin typeface="+mj-lt"/>
            </a:endParaRPr>
          </a:p>
        </p:txBody>
      </p:sp>
    </p:spTree>
    <p:extLst>
      <p:ext uri="{BB962C8B-B14F-4D97-AF65-F5344CB8AC3E}">
        <p14:creationId xmlns:p14="http://schemas.microsoft.com/office/powerpoint/2010/main" val="352813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5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52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52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5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5271" grpId="0" animBg="1"/>
      <p:bldP spid="2315272" grpId="0" animBg="1"/>
      <p:bldP spid="231527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499" name="Rectangle 3"/>
          <p:cNvSpPr>
            <a:spLocks noGrp="1" noChangeArrowheads="1"/>
          </p:cNvSpPr>
          <p:nvPr>
            <p:ph idx="1"/>
          </p:nvPr>
        </p:nvSpPr>
        <p:spPr>
          <a:xfrm>
            <a:off x="914400" y="1371600"/>
            <a:ext cx="8077200" cy="4114800"/>
          </a:xfrm>
        </p:spPr>
        <p:txBody>
          <a:bodyPr rtlCol="0">
            <a:normAutofit/>
          </a:bodyPr>
          <a:lstStyle/>
          <a:p>
            <a:pPr marL="6350" indent="-6350">
              <a:buNone/>
              <a:defRPr/>
            </a:pPr>
            <a:r>
              <a:rPr lang="en-US" dirty="0" smtClean="0">
                <a:solidFill>
                  <a:schemeClr val="tx2"/>
                </a:solidFill>
              </a:rPr>
              <a:t>Internal and external surfaces of any</a:t>
            </a:r>
          </a:p>
          <a:p>
            <a:pPr marL="6350" indent="-6350">
              <a:buNone/>
              <a:defRPr/>
            </a:pPr>
            <a:r>
              <a:rPr lang="en-US" dirty="0" smtClean="0">
                <a:solidFill>
                  <a:schemeClr val="tx2"/>
                </a:solidFill>
              </a:rPr>
              <a:t> </a:t>
            </a:r>
          </a:p>
          <a:p>
            <a:pPr marL="6350" indent="-6350">
              <a:buFont typeface="Arial" pitchFamily="34" charset="0"/>
              <a:buChar char="•"/>
              <a:defRPr/>
            </a:pPr>
            <a:r>
              <a:rPr lang="en-US" dirty="0" smtClean="0">
                <a:solidFill>
                  <a:schemeClr val="tx2"/>
                </a:solidFill>
              </a:rPr>
              <a:t> Bed</a:t>
            </a:r>
          </a:p>
          <a:p>
            <a:pPr marL="6350" indent="-6350">
              <a:buFont typeface="Arial" pitchFamily="34" charset="0"/>
              <a:buChar char="•"/>
              <a:defRPr/>
            </a:pPr>
            <a:r>
              <a:rPr lang="en-US" dirty="0" smtClean="0">
                <a:solidFill>
                  <a:schemeClr val="tx2"/>
                </a:solidFill>
              </a:rPr>
              <a:t> Parasequence</a:t>
            </a:r>
          </a:p>
          <a:p>
            <a:pPr marL="6350" indent="-6350">
              <a:buFont typeface="Arial" pitchFamily="34" charset="0"/>
              <a:buChar char="•"/>
              <a:defRPr/>
            </a:pPr>
            <a:r>
              <a:rPr lang="en-US" dirty="0" smtClean="0">
                <a:solidFill>
                  <a:schemeClr val="tx2"/>
                </a:solidFill>
              </a:rPr>
              <a:t> Stratigraphic Sequence </a:t>
            </a:r>
          </a:p>
          <a:p>
            <a:pPr marL="6350" indent="-6350">
              <a:buNone/>
              <a:defRPr/>
            </a:pPr>
            <a:endParaRPr lang="en-US" dirty="0" smtClean="0">
              <a:solidFill>
                <a:schemeClr val="tx2"/>
              </a:solidFill>
            </a:endParaRPr>
          </a:p>
          <a:p>
            <a:pPr marL="6350" indent="-6350">
              <a:buNone/>
              <a:defRPr/>
            </a:pPr>
            <a:r>
              <a:rPr lang="en-US" dirty="0" smtClean="0">
                <a:solidFill>
                  <a:schemeClr val="tx2"/>
                </a:solidFill>
              </a:rPr>
              <a:t>Products of unique associations of processes.</a:t>
            </a:r>
          </a:p>
        </p:txBody>
      </p:sp>
      <p:sp>
        <p:nvSpPr>
          <p:cNvPr id="2282500" name="AutoShape 4"/>
          <p:cNvSpPr>
            <a:spLocks noChangeArrowheads="1"/>
          </p:cNvSpPr>
          <p:nvPr/>
        </p:nvSpPr>
        <p:spPr bwMode="auto">
          <a:xfrm flipH="1">
            <a:off x="4572000" y="3048000"/>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7" name="Rectangle 1026"/>
          <p:cNvSpPr>
            <a:spLocks noGrp="1" noChangeArrowheads="1"/>
          </p:cNvSpPr>
          <p:nvPr>
            <p:ph type="title"/>
          </p:nvPr>
        </p:nvSpPr>
        <p:spPr>
          <a:xfrm>
            <a:off x="189963" y="318216"/>
            <a:ext cx="9144000" cy="533400"/>
          </a:xfrm>
        </p:spPr>
        <p:txBody>
          <a:bodyPr rtlCol="0">
            <a:normAutofit/>
          </a:bodyPr>
          <a:lstStyle/>
          <a:p>
            <a:pPr>
              <a:defRPr/>
            </a:pPr>
            <a:r>
              <a:rPr lang="en-US" dirty="0" smtClean="0">
                <a:solidFill>
                  <a:schemeClr val="tx2"/>
                </a:solidFill>
              </a:rPr>
              <a:t>Bounding Surfaces Defined</a:t>
            </a:r>
          </a:p>
        </p:txBody>
      </p:sp>
    </p:spTree>
    <p:extLst>
      <p:ext uri="{BB962C8B-B14F-4D97-AF65-F5344CB8AC3E}">
        <p14:creationId xmlns:p14="http://schemas.microsoft.com/office/powerpoint/2010/main" val="2986512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2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5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594" name="Rectangle 2"/>
          <p:cNvSpPr>
            <a:spLocks noGrp="1" noChangeArrowheads="1"/>
          </p:cNvSpPr>
          <p:nvPr>
            <p:ph type="title"/>
          </p:nvPr>
        </p:nvSpPr>
        <p:spPr>
          <a:xfrm>
            <a:off x="166664" y="313274"/>
            <a:ext cx="9144000" cy="533400"/>
          </a:xfrm>
        </p:spPr>
        <p:txBody>
          <a:bodyPr rtlCol="0">
            <a:normAutofit/>
          </a:bodyPr>
          <a:lstStyle/>
          <a:p>
            <a:pPr>
              <a:defRPr/>
            </a:pPr>
            <a:r>
              <a:rPr lang="en-US" dirty="0" smtClean="0">
                <a:solidFill>
                  <a:schemeClr val="tx2"/>
                </a:solidFill>
              </a:rPr>
              <a:t>Parasequences</a:t>
            </a:r>
          </a:p>
        </p:txBody>
      </p:sp>
      <p:sp>
        <p:nvSpPr>
          <p:cNvPr id="25603" name="Rectangle 3"/>
          <p:cNvSpPr>
            <a:spLocks noGrp="1" noChangeArrowheads="1"/>
          </p:cNvSpPr>
          <p:nvPr>
            <p:ph idx="1"/>
          </p:nvPr>
        </p:nvSpPr>
        <p:spPr>
          <a:xfrm>
            <a:off x="914400" y="1463675"/>
            <a:ext cx="8077200" cy="4114800"/>
          </a:xfrm>
        </p:spPr>
        <p:txBody>
          <a:bodyPr/>
          <a:lstStyle/>
          <a:p>
            <a:pPr marL="6350" indent="-6350">
              <a:buNone/>
            </a:pPr>
            <a:r>
              <a:rPr lang="en-US" dirty="0" smtClean="0">
                <a:solidFill>
                  <a:schemeClr val="tx2"/>
                </a:solidFill>
                <a:latin typeface="Arial" charset="0"/>
                <a:cs typeface="Arial" charset="0"/>
              </a:rPr>
              <a:t>A “</a:t>
            </a:r>
            <a:r>
              <a:rPr lang="en-US" dirty="0" err="1" smtClean="0">
                <a:solidFill>
                  <a:schemeClr val="tx2"/>
                </a:solidFill>
                <a:latin typeface="Arial" charset="0"/>
                <a:cs typeface="Arial" charset="0"/>
              </a:rPr>
              <a:t>parasequence</a:t>
            </a:r>
            <a:r>
              <a:rPr lang="en-US" dirty="0" smtClean="0">
                <a:solidFill>
                  <a:schemeClr val="tx2"/>
                </a:solidFill>
                <a:latin typeface="Arial" charset="0"/>
                <a:cs typeface="Arial" charset="0"/>
              </a:rPr>
              <a:t>” is a relatively conformable succession of genetically related beds or </a:t>
            </a:r>
            <a:r>
              <a:rPr lang="en-US" dirty="0" err="1" smtClean="0">
                <a:solidFill>
                  <a:schemeClr val="tx2"/>
                </a:solidFill>
                <a:latin typeface="Arial" charset="0"/>
                <a:cs typeface="Arial" charset="0"/>
              </a:rPr>
              <a:t>bedsets</a:t>
            </a:r>
            <a:r>
              <a:rPr lang="en-US" dirty="0" smtClean="0">
                <a:solidFill>
                  <a:schemeClr val="tx2"/>
                </a:solidFill>
                <a:latin typeface="Arial" charset="0"/>
                <a:cs typeface="Arial" charset="0"/>
              </a:rPr>
              <a:t> (within a </a:t>
            </a:r>
            <a:r>
              <a:rPr lang="en-US" dirty="0" err="1" smtClean="0">
                <a:solidFill>
                  <a:schemeClr val="tx2"/>
                </a:solidFill>
                <a:latin typeface="Arial" charset="0"/>
                <a:cs typeface="Arial" charset="0"/>
              </a:rPr>
              <a:t>parasequence</a:t>
            </a:r>
            <a:r>
              <a:rPr lang="en-US" dirty="0" smtClean="0">
                <a:solidFill>
                  <a:schemeClr val="tx2"/>
                </a:solidFill>
                <a:latin typeface="Arial" charset="0"/>
                <a:cs typeface="Arial" charset="0"/>
              </a:rPr>
              <a:t> set) bounded by marine flooding surfaces or their correlative surfaces (Van Wagoner, at SEPM's 1985 Midyear Meeting). </a:t>
            </a:r>
          </a:p>
        </p:txBody>
      </p:sp>
    </p:spTree>
    <p:extLst>
      <p:ext uri="{BB962C8B-B14F-4D97-AF65-F5344CB8AC3E}">
        <p14:creationId xmlns:p14="http://schemas.microsoft.com/office/powerpoint/2010/main" val="2691476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7224" y="1066800"/>
            <a:ext cx="466677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027"/>
          <p:cNvSpPr>
            <a:spLocks noGrp="1" noChangeArrowheads="1"/>
          </p:cNvSpPr>
          <p:nvPr>
            <p:ph type="title"/>
          </p:nvPr>
        </p:nvSpPr>
        <p:spPr>
          <a:xfrm>
            <a:off x="533400" y="838200"/>
            <a:ext cx="3943824" cy="5486400"/>
          </a:xfrm>
        </p:spPr>
        <p:txBody>
          <a:bodyPr/>
          <a:lstStyle/>
          <a:p>
            <a:pPr eaLnBrk="1" hangingPunct="1"/>
            <a:r>
              <a:rPr lang="en-US" dirty="0">
                <a:solidFill>
                  <a:schemeClr val="tx2"/>
                </a:solidFill>
              </a:rPr>
              <a:t>Shelf</a:t>
            </a:r>
            <a:br>
              <a:rPr lang="en-US" dirty="0">
                <a:solidFill>
                  <a:schemeClr val="tx2"/>
                </a:solidFill>
              </a:rPr>
            </a:br>
            <a:r>
              <a:rPr lang="en-US" dirty="0">
                <a:solidFill>
                  <a:schemeClr val="tx2"/>
                </a:solidFill>
              </a:rPr>
              <a:t>Cycle</a:t>
            </a:r>
            <a:br>
              <a:rPr lang="en-US" dirty="0">
                <a:solidFill>
                  <a:schemeClr val="tx2"/>
                </a:solidFill>
              </a:rPr>
            </a:br>
            <a:r>
              <a:rPr lang="en-US" dirty="0">
                <a:solidFill>
                  <a:schemeClr val="tx2"/>
                </a:solidFill>
              </a:rPr>
              <a:t>James</a:t>
            </a:r>
            <a:br>
              <a:rPr lang="en-US" dirty="0">
                <a:solidFill>
                  <a:schemeClr val="tx2"/>
                </a:solidFill>
              </a:rPr>
            </a:br>
            <a:r>
              <a:rPr lang="en-US" dirty="0">
                <a:solidFill>
                  <a:schemeClr val="tx2"/>
                </a:solidFill>
              </a:rPr>
              <a:t>-</a:t>
            </a:r>
            <a:br>
              <a:rPr lang="en-US" dirty="0">
                <a:solidFill>
                  <a:schemeClr val="tx2"/>
                </a:solidFill>
              </a:rPr>
            </a:br>
            <a:r>
              <a:rPr lang="en-US" dirty="0">
                <a:solidFill>
                  <a:schemeClr val="tx2"/>
                </a:solidFill>
              </a:rPr>
              <a:t>Vertical</a:t>
            </a:r>
            <a:br>
              <a:rPr lang="en-US" dirty="0">
                <a:solidFill>
                  <a:schemeClr val="tx2"/>
                </a:solidFill>
              </a:rPr>
            </a:br>
            <a:r>
              <a:rPr lang="en-US" dirty="0">
                <a:solidFill>
                  <a:schemeClr val="tx2"/>
                </a:solidFill>
              </a:rPr>
              <a:t>Association</a:t>
            </a:r>
            <a:br>
              <a:rPr lang="en-US" dirty="0">
                <a:solidFill>
                  <a:schemeClr val="tx2"/>
                </a:solidFill>
              </a:rPr>
            </a:br>
            <a:r>
              <a:rPr lang="en-US" dirty="0">
                <a:solidFill>
                  <a:schemeClr val="tx2"/>
                </a:solidFill>
              </a:rPr>
              <a:t>Accumulated</a:t>
            </a:r>
            <a:br>
              <a:rPr lang="en-US" dirty="0">
                <a:solidFill>
                  <a:schemeClr val="tx2"/>
                </a:solidFill>
              </a:rPr>
            </a:br>
            <a:r>
              <a:rPr lang="en-US" dirty="0">
                <a:solidFill>
                  <a:schemeClr val="tx2"/>
                </a:solidFill>
              </a:rPr>
              <a:t>Laterally</a:t>
            </a:r>
          </a:p>
        </p:txBody>
      </p:sp>
      <p:grpSp>
        <p:nvGrpSpPr>
          <p:cNvPr id="2" name="Group 1"/>
          <p:cNvGrpSpPr>
            <a:grpSpLocks/>
          </p:cNvGrpSpPr>
          <p:nvPr/>
        </p:nvGrpSpPr>
        <p:grpSpPr bwMode="auto">
          <a:xfrm>
            <a:off x="6922551" y="1318895"/>
            <a:ext cx="1981200" cy="4480560"/>
            <a:chOff x="6556750" y="898357"/>
            <a:chExt cx="1981200" cy="4719851"/>
          </a:xfrm>
        </p:grpSpPr>
        <p:sp>
          <p:nvSpPr>
            <p:cNvPr id="10" name="AutoShape 1028"/>
            <p:cNvSpPr>
              <a:spLocks noChangeArrowheads="1"/>
            </p:cNvSpPr>
            <p:nvPr/>
          </p:nvSpPr>
          <p:spPr bwMode="auto">
            <a:xfrm flipV="1">
              <a:off x="6556750" y="898357"/>
              <a:ext cx="1981200" cy="4719851"/>
            </a:xfrm>
            <a:prstGeom prst="triangle">
              <a:avLst>
                <a:gd name="adj" fmla="val 50000"/>
              </a:avLst>
            </a:prstGeom>
            <a:solidFill>
              <a:schemeClr val="tx2">
                <a:lumMod val="20000"/>
                <a:lumOff val="80000"/>
              </a:scheme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en-US"/>
            </a:p>
          </p:txBody>
        </p:sp>
        <p:sp>
          <p:nvSpPr>
            <p:cNvPr id="11" name="Text Box 1030"/>
            <p:cNvSpPr txBox="1">
              <a:spLocks noChangeArrowheads="1"/>
            </p:cNvSpPr>
            <p:nvPr/>
          </p:nvSpPr>
          <p:spPr bwMode="auto">
            <a:xfrm>
              <a:off x="6834647" y="900030"/>
              <a:ext cx="1426994" cy="14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800" dirty="0">
                  <a:latin typeface="+mj-lt"/>
                </a:rPr>
                <a:t>Shoaling</a:t>
              </a:r>
            </a:p>
            <a:p>
              <a:pPr algn="ctr">
                <a:defRPr/>
              </a:pPr>
              <a:r>
                <a:rPr lang="en-US" sz="2800" dirty="0">
                  <a:latin typeface="+mj-lt"/>
                </a:rPr>
                <a:t>Up</a:t>
              </a:r>
            </a:p>
            <a:p>
              <a:pPr algn="ctr">
                <a:defRPr/>
              </a:pPr>
              <a:r>
                <a:rPr lang="en-US" sz="2800" dirty="0">
                  <a:latin typeface="+mj-lt"/>
                </a:rPr>
                <a:t>Cycle</a:t>
              </a:r>
            </a:p>
          </p:txBody>
        </p:sp>
      </p:grpSp>
      <p:sp>
        <p:nvSpPr>
          <p:cNvPr id="12" name="Rectangle 2"/>
          <p:cNvSpPr txBox="1">
            <a:spLocks noChangeArrowheads="1"/>
          </p:cNvSpPr>
          <p:nvPr/>
        </p:nvSpPr>
        <p:spPr>
          <a:xfrm>
            <a:off x="166664" y="313274"/>
            <a:ext cx="9144000" cy="533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spc="0" baseline="0">
                <a:solidFill>
                  <a:schemeClr val="tx1"/>
                </a:solidFill>
                <a:latin typeface="+mj-lt"/>
                <a:ea typeface="+mj-ea"/>
                <a:cs typeface="Arial" pitchFamily="34" charset="0"/>
              </a:defRPr>
            </a:lvl1pPr>
          </a:lstStyle>
          <a:p>
            <a:pPr fontAlgn="auto">
              <a:spcAft>
                <a:spcPts val="0"/>
              </a:spcAft>
              <a:defRPr/>
            </a:pPr>
            <a:r>
              <a:rPr kumimoji="0" lang="en-US" smtClean="0">
                <a:solidFill>
                  <a:schemeClr val="tx2"/>
                </a:solidFill>
              </a:rPr>
              <a:t>Parasequences</a:t>
            </a:r>
            <a:endParaRPr kumimoji="0" lang="en-US" dirty="0" smtClean="0">
              <a:solidFill>
                <a:schemeClr val="tx2"/>
              </a:solidFill>
            </a:endParaRPr>
          </a:p>
        </p:txBody>
      </p:sp>
    </p:spTree>
    <p:extLst>
      <p:ext uri="{BB962C8B-B14F-4D97-AF65-F5344CB8AC3E}">
        <p14:creationId xmlns:p14="http://schemas.microsoft.com/office/powerpoint/2010/main" val="171985676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108" descr="Narrow horizontal"/>
          <p:cNvSpPr txBox="1">
            <a:spLocks noChangeArrowheads="1"/>
          </p:cNvSpPr>
          <p:nvPr/>
        </p:nvSpPr>
        <p:spPr bwMode="auto">
          <a:xfrm>
            <a:off x="1457326" y="6318251"/>
            <a:ext cx="7002463" cy="138499"/>
          </a:xfrm>
          <a:prstGeom prst="rect">
            <a:avLst/>
          </a:prstGeom>
          <a:solidFill>
            <a:schemeClr val="bg1"/>
          </a:solidFill>
          <a:ln>
            <a:noFill/>
          </a:ln>
          <a:effectLst/>
          <a:extLst/>
        </p:spPr>
        <p:txBody>
          <a:bodyPr lIns="0" tIns="0" rIns="0" bIns="0" anchorCtr="1">
            <a:spAutoFit/>
          </a:bodyPr>
          <a:lstStyle>
            <a:lvl1pPr marL="400050" indent="-4000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900">
              <a:solidFill>
                <a:schemeClr val="bg1"/>
              </a:solidFill>
              <a:latin typeface="Palatino" pitchFamily="18" charset="0"/>
              <a:cs typeface="Times New Roman" pitchFamily="18" charset="0"/>
            </a:endParaRPr>
          </a:p>
        </p:txBody>
      </p:sp>
      <p:grpSp>
        <p:nvGrpSpPr>
          <p:cNvPr id="216" name="Group 1"/>
          <p:cNvGrpSpPr>
            <a:grpSpLocks noChangeAspect="1"/>
          </p:cNvGrpSpPr>
          <p:nvPr/>
        </p:nvGrpSpPr>
        <p:grpSpPr bwMode="auto">
          <a:xfrm>
            <a:off x="2028562" y="1097916"/>
            <a:ext cx="6391538" cy="4937760"/>
            <a:chOff x="1058863" y="414338"/>
            <a:chExt cx="7181850" cy="5548312"/>
          </a:xfrm>
        </p:grpSpPr>
        <p:sp>
          <p:nvSpPr>
            <p:cNvPr id="217" name="Rectangle 4"/>
            <p:cNvSpPr>
              <a:spLocks noChangeArrowheads="1"/>
            </p:cNvSpPr>
            <p:nvPr/>
          </p:nvSpPr>
          <p:spPr bwMode="auto">
            <a:xfrm>
              <a:off x="1058863" y="415925"/>
              <a:ext cx="7175500" cy="5534025"/>
            </a:xfrm>
            <a:prstGeom prst="rect">
              <a:avLst/>
            </a:prstGeom>
            <a:solidFill>
              <a:srgbClr val="FFFFE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18" name="Freeform 5" descr="Wide downward diagonal"/>
            <p:cNvSpPr>
              <a:spLocks/>
            </p:cNvSpPr>
            <p:nvPr/>
          </p:nvSpPr>
          <p:spPr bwMode="auto">
            <a:xfrm>
              <a:off x="7113588" y="2178050"/>
              <a:ext cx="419100" cy="1100137"/>
            </a:xfrm>
            <a:custGeom>
              <a:avLst/>
              <a:gdLst>
                <a:gd name="T0" fmla="*/ 2147483647 w 185"/>
                <a:gd name="T1" fmla="*/ 0 h 486"/>
                <a:gd name="T2" fmla="*/ 2147483647 w 185"/>
                <a:gd name="T3" fmla="*/ 2147483647 h 486"/>
                <a:gd name="T4" fmla="*/ 2147483647 w 185"/>
                <a:gd name="T5" fmla="*/ 2147483647 h 486"/>
                <a:gd name="T6" fmla="*/ 2147483647 w 185"/>
                <a:gd name="T7" fmla="*/ 2147483647 h 486"/>
                <a:gd name="T8" fmla="*/ 2147483647 w 185"/>
                <a:gd name="T9" fmla="*/ 2147483647 h 486"/>
                <a:gd name="T10" fmla="*/ 410563952 w 185"/>
                <a:gd name="T11" fmla="*/ 2147483647 h 486"/>
                <a:gd name="T12" fmla="*/ 1436978364 w 185"/>
                <a:gd name="T13" fmla="*/ 2147483647 h 486"/>
                <a:gd name="T14" fmla="*/ 2147483647 w 185"/>
                <a:gd name="T15" fmla="*/ 2147483647 h 486"/>
                <a:gd name="T16" fmla="*/ 2147483647 w 185"/>
                <a:gd name="T17" fmla="*/ 2147483647 h 486"/>
                <a:gd name="T18" fmla="*/ 2147483647 w 185"/>
                <a:gd name="T19" fmla="*/ 2147483647 h 486"/>
                <a:gd name="T20" fmla="*/ 2147483647 w 185"/>
                <a:gd name="T21" fmla="*/ 2147483647 h 486"/>
                <a:gd name="T22" fmla="*/ 2147483647 w 185"/>
                <a:gd name="T23" fmla="*/ 214748364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486">
                  <a:moveTo>
                    <a:pt x="164" y="0"/>
                  </a:moveTo>
                  <a:cubicBezTo>
                    <a:pt x="130" y="9"/>
                    <a:pt x="96" y="18"/>
                    <a:pt x="74" y="21"/>
                  </a:cubicBezTo>
                  <a:cubicBezTo>
                    <a:pt x="52" y="24"/>
                    <a:pt x="37" y="9"/>
                    <a:pt x="29" y="21"/>
                  </a:cubicBezTo>
                  <a:cubicBezTo>
                    <a:pt x="21" y="33"/>
                    <a:pt x="25" y="68"/>
                    <a:pt x="23" y="90"/>
                  </a:cubicBezTo>
                  <a:cubicBezTo>
                    <a:pt x="21" y="112"/>
                    <a:pt x="23" y="131"/>
                    <a:pt x="20" y="153"/>
                  </a:cubicBezTo>
                  <a:cubicBezTo>
                    <a:pt x="17" y="175"/>
                    <a:pt x="4" y="197"/>
                    <a:pt x="2" y="225"/>
                  </a:cubicBezTo>
                  <a:cubicBezTo>
                    <a:pt x="0" y="253"/>
                    <a:pt x="1" y="289"/>
                    <a:pt x="8" y="321"/>
                  </a:cubicBezTo>
                  <a:cubicBezTo>
                    <a:pt x="15" y="353"/>
                    <a:pt x="35" y="393"/>
                    <a:pt x="44" y="420"/>
                  </a:cubicBezTo>
                  <a:cubicBezTo>
                    <a:pt x="53" y="447"/>
                    <a:pt x="51" y="481"/>
                    <a:pt x="62" y="486"/>
                  </a:cubicBezTo>
                  <a:lnTo>
                    <a:pt x="110" y="453"/>
                  </a:lnTo>
                  <a:lnTo>
                    <a:pt x="134" y="414"/>
                  </a:lnTo>
                  <a:cubicBezTo>
                    <a:pt x="146" y="390"/>
                    <a:pt x="176" y="326"/>
                    <a:pt x="185" y="309"/>
                  </a:cubicBezTo>
                </a:path>
              </a:pathLst>
            </a:custGeom>
            <a:pattFill prst="wdDnDiag">
              <a:fgClr>
                <a:srgbClr val="FF9999"/>
              </a:fgClr>
              <a:bgClr>
                <a:schemeClr val="bg1"/>
              </a:bgClr>
            </a:patt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19" name="Freeform 6" descr="Wide downward diagonal"/>
            <p:cNvSpPr>
              <a:spLocks/>
            </p:cNvSpPr>
            <p:nvPr/>
          </p:nvSpPr>
          <p:spPr bwMode="auto">
            <a:xfrm>
              <a:off x="2000251" y="1233488"/>
              <a:ext cx="5111750" cy="3333750"/>
            </a:xfrm>
            <a:custGeom>
              <a:avLst/>
              <a:gdLst>
                <a:gd name="T0" fmla="*/ 2147483647 w 2259"/>
                <a:gd name="T1" fmla="*/ 2147483647 h 1474"/>
                <a:gd name="T2" fmla="*/ 2147483647 w 2259"/>
                <a:gd name="T3" fmla="*/ 2147483647 h 1474"/>
                <a:gd name="T4" fmla="*/ 2147483647 w 2259"/>
                <a:gd name="T5" fmla="*/ 2147483647 h 1474"/>
                <a:gd name="T6" fmla="*/ 2147483647 w 2259"/>
                <a:gd name="T7" fmla="*/ 2147483647 h 1474"/>
                <a:gd name="T8" fmla="*/ 2147483647 w 2259"/>
                <a:gd name="T9" fmla="*/ 2147483647 h 1474"/>
                <a:gd name="T10" fmla="*/ 2147483647 w 2259"/>
                <a:gd name="T11" fmla="*/ 2147483647 h 1474"/>
                <a:gd name="T12" fmla="*/ 2147483647 w 2259"/>
                <a:gd name="T13" fmla="*/ 2147483647 h 1474"/>
                <a:gd name="T14" fmla="*/ 2147483647 w 2259"/>
                <a:gd name="T15" fmla="*/ 2147483647 h 1474"/>
                <a:gd name="T16" fmla="*/ 2147483647 w 2259"/>
                <a:gd name="T17" fmla="*/ 2147483647 h 1474"/>
                <a:gd name="T18" fmla="*/ 2147483647 w 2259"/>
                <a:gd name="T19" fmla="*/ 2147483647 h 1474"/>
                <a:gd name="T20" fmla="*/ 2147483647 w 2259"/>
                <a:gd name="T21" fmla="*/ 2147483647 h 1474"/>
                <a:gd name="T22" fmla="*/ 2147483647 w 2259"/>
                <a:gd name="T23" fmla="*/ 2147483647 h 1474"/>
                <a:gd name="T24" fmla="*/ 2147483647 w 2259"/>
                <a:gd name="T25" fmla="*/ 2147483647 h 1474"/>
                <a:gd name="T26" fmla="*/ 2147483647 w 2259"/>
                <a:gd name="T27" fmla="*/ 2147483647 h 1474"/>
                <a:gd name="T28" fmla="*/ 2147483647 w 2259"/>
                <a:gd name="T29" fmla="*/ 2147483647 h 1474"/>
                <a:gd name="T30" fmla="*/ 2147483647 w 2259"/>
                <a:gd name="T31" fmla="*/ 2147483647 h 1474"/>
                <a:gd name="T32" fmla="*/ 2147483647 w 2259"/>
                <a:gd name="T33" fmla="*/ 2147483647 h 1474"/>
                <a:gd name="T34" fmla="*/ 2147483647 w 2259"/>
                <a:gd name="T35" fmla="*/ 2147483647 h 1474"/>
                <a:gd name="T36" fmla="*/ 2147483647 w 2259"/>
                <a:gd name="T37" fmla="*/ 2147483647 h 1474"/>
                <a:gd name="T38" fmla="*/ 2147483647 w 2259"/>
                <a:gd name="T39" fmla="*/ 2147483647 h 1474"/>
                <a:gd name="T40" fmla="*/ 2147483647 w 2259"/>
                <a:gd name="T41" fmla="*/ 2147483647 h 1474"/>
                <a:gd name="T42" fmla="*/ 2147483647 w 2259"/>
                <a:gd name="T43" fmla="*/ 2147483647 h 1474"/>
                <a:gd name="T44" fmla="*/ 0 w 2259"/>
                <a:gd name="T45" fmla="*/ 2147483647 h 1474"/>
                <a:gd name="T46" fmla="*/ 0 w 2259"/>
                <a:gd name="T47" fmla="*/ 2147483647 h 1474"/>
                <a:gd name="T48" fmla="*/ 2147483647 w 2259"/>
                <a:gd name="T49" fmla="*/ 2147483647 h 1474"/>
                <a:gd name="T50" fmla="*/ 2147483647 w 2259"/>
                <a:gd name="T51" fmla="*/ 2147483647 h 1474"/>
                <a:gd name="T52" fmla="*/ 2147483647 w 2259"/>
                <a:gd name="T53" fmla="*/ 2147483647 h 1474"/>
                <a:gd name="T54" fmla="*/ 2147483647 w 2259"/>
                <a:gd name="T55" fmla="*/ 2147483647 h 1474"/>
                <a:gd name="T56" fmla="*/ 2147483647 w 2259"/>
                <a:gd name="T57" fmla="*/ 2147483647 h 1474"/>
                <a:gd name="T58" fmla="*/ 2147483647 w 2259"/>
                <a:gd name="T59" fmla="*/ 2147483647 h 14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59" h="1474">
                  <a:moveTo>
                    <a:pt x="2109" y="76"/>
                  </a:moveTo>
                  <a:cubicBezTo>
                    <a:pt x="2145" y="115"/>
                    <a:pt x="2182" y="154"/>
                    <a:pt x="2205" y="181"/>
                  </a:cubicBezTo>
                  <a:cubicBezTo>
                    <a:pt x="2228" y="208"/>
                    <a:pt x="2236" y="213"/>
                    <a:pt x="2244" y="238"/>
                  </a:cubicBezTo>
                  <a:cubicBezTo>
                    <a:pt x="2252" y="263"/>
                    <a:pt x="2253" y="305"/>
                    <a:pt x="2253" y="334"/>
                  </a:cubicBezTo>
                  <a:cubicBezTo>
                    <a:pt x="2253" y="363"/>
                    <a:pt x="2259" y="387"/>
                    <a:pt x="2247" y="412"/>
                  </a:cubicBezTo>
                  <a:cubicBezTo>
                    <a:pt x="2235" y="437"/>
                    <a:pt x="2209" y="457"/>
                    <a:pt x="2178" y="484"/>
                  </a:cubicBezTo>
                  <a:cubicBezTo>
                    <a:pt x="2147" y="511"/>
                    <a:pt x="2099" y="536"/>
                    <a:pt x="2058" y="577"/>
                  </a:cubicBezTo>
                  <a:cubicBezTo>
                    <a:pt x="2017" y="618"/>
                    <a:pt x="1969" y="689"/>
                    <a:pt x="1929" y="733"/>
                  </a:cubicBezTo>
                  <a:cubicBezTo>
                    <a:pt x="1889" y="777"/>
                    <a:pt x="1860" y="808"/>
                    <a:pt x="1821" y="841"/>
                  </a:cubicBezTo>
                  <a:cubicBezTo>
                    <a:pt x="1782" y="874"/>
                    <a:pt x="1733" y="908"/>
                    <a:pt x="1695" y="931"/>
                  </a:cubicBezTo>
                  <a:cubicBezTo>
                    <a:pt x="1657" y="954"/>
                    <a:pt x="1623" y="955"/>
                    <a:pt x="1596" y="976"/>
                  </a:cubicBezTo>
                  <a:cubicBezTo>
                    <a:pt x="1569" y="997"/>
                    <a:pt x="1559" y="1026"/>
                    <a:pt x="1536" y="1057"/>
                  </a:cubicBezTo>
                  <a:cubicBezTo>
                    <a:pt x="1513" y="1088"/>
                    <a:pt x="1500" y="1124"/>
                    <a:pt x="1455" y="1162"/>
                  </a:cubicBezTo>
                  <a:cubicBezTo>
                    <a:pt x="1410" y="1200"/>
                    <a:pt x="1342" y="1257"/>
                    <a:pt x="1263" y="1285"/>
                  </a:cubicBezTo>
                  <a:cubicBezTo>
                    <a:pt x="1184" y="1313"/>
                    <a:pt x="1061" y="1326"/>
                    <a:pt x="981" y="1333"/>
                  </a:cubicBezTo>
                  <a:cubicBezTo>
                    <a:pt x="901" y="1340"/>
                    <a:pt x="828" y="1325"/>
                    <a:pt x="780" y="1327"/>
                  </a:cubicBezTo>
                  <a:cubicBezTo>
                    <a:pt x="732" y="1329"/>
                    <a:pt x="724" y="1337"/>
                    <a:pt x="693" y="1345"/>
                  </a:cubicBezTo>
                  <a:cubicBezTo>
                    <a:pt x="662" y="1353"/>
                    <a:pt x="625" y="1371"/>
                    <a:pt x="591" y="1378"/>
                  </a:cubicBezTo>
                  <a:cubicBezTo>
                    <a:pt x="557" y="1385"/>
                    <a:pt x="521" y="1376"/>
                    <a:pt x="486" y="1390"/>
                  </a:cubicBezTo>
                  <a:cubicBezTo>
                    <a:pt x="451" y="1404"/>
                    <a:pt x="425" y="1450"/>
                    <a:pt x="378" y="1462"/>
                  </a:cubicBezTo>
                  <a:cubicBezTo>
                    <a:pt x="331" y="1474"/>
                    <a:pt x="252" y="1472"/>
                    <a:pt x="204" y="1465"/>
                  </a:cubicBezTo>
                  <a:cubicBezTo>
                    <a:pt x="156" y="1458"/>
                    <a:pt x="124" y="1451"/>
                    <a:pt x="90" y="1417"/>
                  </a:cubicBezTo>
                  <a:lnTo>
                    <a:pt x="0" y="1261"/>
                  </a:lnTo>
                  <a:lnTo>
                    <a:pt x="0" y="1093"/>
                  </a:lnTo>
                  <a:cubicBezTo>
                    <a:pt x="21" y="1036"/>
                    <a:pt x="69" y="939"/>
                    <a:pt x="129" y="919"/>
                  </a:cubicBezTo>
                  <a:cubicBezTo>
                    <a:pt x="189" y="899"/>
                    <a:pt x="220" y="969"/>
                    <a:pt x="360" y="970"/>
                  </a:cubicBezTo>
                  <a:cubicBezTo>
                    <a:pt x="500" y="971"/>
                    <a:pt x="778" y="991"/>
                    <a:pt x="972" y="928"/>
                  </a:cubicBezTo>
                  <a:cubicBezTo>
                    <a:pt x="1166" y="865"/>
                    <a:pt x="1335" y="734"/>
                    <a:pt x="1527" y="592"/>
                  </a:cubicBezTo>
                  <a:cubicBezTo>
                    <a:pt x="1719" y="450"/>
                    <a:pt x="2023" y="152"/>
                    <a:pt x="2127" y="76"/>
                  </a:cubicBezTo>
                  <a:cubicBezTo>
                    <a:pt x="2231" y="0"/>
                    <a:pt x="2192" y="66"/>
                    <a:pt x="2154" y="133"/>
                  </a:cubicBezTo>
                </a:path>
              </a:pathLst>
            </a:custGeom>
            <a:pattFill prst="wdDnDiag">
              <a:fgClr>
                <a:srgbClr val="FF9999"/>
              </a:fgClr>
              <a:bgClr>
                <a:schemeClr val="bg1"/>
              </a:bgClr>
            </a:patt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20" name="Freeform 7" descr="Large confetti"/>
            <p:cNvSpPr>
              <a:spLocks/>
            </p:cNvSpPr>
            <p:nvPr/>
          </p:nvSpPr>
          <p:spPr bwMode="auto">
            <a:xfrm>
              <a:off x="3460751" y="3114675"/>
              <a:ext cx="2247900" cy="1292225"/>
            </a:xfrm>
            <a:custGeom>
              <a:avLst/>
              <a:gdLst>
                <a:gd name="T0" fmla="*/ 2147483647 w 994"/>
                <a:gd name="T1" fmla="*/ 0 h 571"/>
                <a:gd name="T2" fmla="*/ 2147483647 w 994"/>
                <a:gd name="T3" fmla="*/ 2147483647 h 571"/>
                <a:gd name="T4" fmla="*/ 2147483647 w 994"/>
                <a:gd name="T5" fmla="*/ 2147483647 h 571"/>
                <a:gd name="T6" fmla="*/ 2147483647 w 994"/>
                <a:gd name="T7" fmla="*/ 2147483647 h 571"/>
                <a:gd name="T8" fmla="*/ 2147483647 w 994"/>
                <a:gd name="T9" fmla="*/ 2147483647 h 571"/>
                <a:gd name="T10" fmla="*/ 2147483647 w 994"/>
                <a:gd name="T11" fmla="*/ 2147483647 h 571"/>
                <a:gd name="T12" fmla="*/ 2147483647 w 994"/>
                <a:gd name="T13" fmla="*/ 2147483647 h 571"/>
                <a:gd name="T14" fmla="*/ 2147483647 w 994"/>
                <a:gd name="T15" fmla="*/ 2147483647 h 571"/>
                <a:gd name="T16" fmla="*/ 2147483647 w 994"/>
                <a:gd name="T17" fmla="*/ 2147483647 h 571"/>
                <a:gd name="T18" fmla="*/ 2147483647 w 994"/>
                <a:gd name="T19" fmla="*/ 2147483647 h 571"/>
                <a:gd name="T20" fmla="*/ 2147483647 w 994"/>
                <a:gd name="T21" fmla="*/ 2147483647 h 571"/>
                <a:gd name="T22" fmla="*/ 2147483647 w 994"/>
                <a:gd name="T23" fmla="*/ 2147483647 h 571"/>
                <a:gd name="T24" fmla="*/ 2147483647 w 994"/>
                <a:gd name="T25" fmla="*/ 2147483647 h 571"/>
                <a:gd name="T26" fmla="*/ 2147483647 w 994"/>
                <a:gd name="T27" fmla="*/ 2147483647 h 571"/>
                <a:gd name="T28" fmla="*/ 2147483647 w 994"/>
                <a:gd name="T29" fmla="*/ 2147483647 h 5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71">
                  <a:moveTo>
                    <a:pt x="858" y="0"/>
                  </a:moveTo>
                  <a:cubicBezTo>
                    <a:pt x="878" y="21"/>
                    <a:pt x="956" y="101"/>
                    <a:pt x="975" y="129"/>
                  </a:cubicBezTo>
                  <a:cubicBezTo>
                    <a:pt x="994" y="157"/>
                    <a:pt x="976" y="152"/>
                    <a:pt x="972" y="171"/>
                  </a:cubicBezTo>
                  <a:cubicBezTo>
                    <a:pt x="968" y="190"/>
                    <a:pt x="960" y="215"/>
                    <a:pt x="948" y="246"/>
                  </a:cubicBezTo>
                  <a:cubicBezTo>
                    <a:pt x="936" y="277"/>
                    <a:pt x="925" y="324"/>
                    <a:pt x="897" y="360"/>
                  </a:cubicBezTo>
                  <a:cubicBezTo>
                    <a:pt x="869" y="396"/>
                    <a:pt x="825" y="435"/>
                    <a:pt x="777" y="462"/>
                  </a:cubicBezTo>
                  <a:cubicBezTo>
                    <a:pt x="729" y="489"/>
                    <a:pt x="680" y="504"/>
                    <a:pt x="612" y="522"/>
                  </a:cubicBezTo>
                  <a:cubicBezTo>
                    <a:pt x="544" y="540"/>
                    <a:pt x="427" y="569"/>
                    <a:pt x="366" y="570"/>
                  </a:cubicBezTo>
                  <a:cubicBezTo>
                    <a:pt x="305" y="571"/>
                    <a:pt x="289" y="538"/>
                    <a:pt x="243" y="528"/>
                  </a:cubicBezTo>
                  <a:cubicBezTo>
                    <a:pt x="197" y="518"/>
                    <a:pt x="122" y="516"/>
                    <a:pt x="90" y="513"/>
                  </a:cubicBezTo>
                  <a:cubicBezTo>
                    <a:pt x="58" y="510"/>
                    <a:pt x="59" y="519"/>
                    <a:pt x="51" y="510"/>
                  </a:cubicBezTo>
                  <a:cubicBezTo>
                    <a:pt x="43" y="501"/>
                    <a:pt x="45" y="476"/>
                    <a:pt x="42" y="459"/>
                  </a:cubicBezTo>
                  <a:cubicBezTo>
                    <a:pt x="39" y="442"/>
                    <a:pt x="33" y="422"/>
                    <a:pt x="30" y="405"/>
                  </a:cubicBezTo>
                  <a:cubicBezTo>
                    <a:pt x="27" y="388"/>
                    <a:pt x="0" y="373"/>
                    <a:pt x="24" y="354"/>
                  </a:cubicBezTo>
                  <a:cubicBezTo>
                    <a:pt x="48" y="335"/>
                    <a:pt x="147" y="302"/>
                    <a:pt x="171" y="291"/>
                  </a:cubicBezTo>
                </a:path>
              </a:pathLst>
            </a:custGeom>
            <a:pattFill prst="lgConfetti">
              <a:fgClr>
                <a:schemeClr val="bg1"/>
              </a:fgClr>
              <a:bgClr>
                <a:srgbClr val="FF9900"/>
              </a:bgClr>
            </a:patt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21" name="Freeform 8" descr="10%"/>
            <p:cNvSpPr>
              <a:spLocks noChangeAspect="1"/>
            </p:cNvSpPr>
            <p:nvPr/>
          </p:nvSpPr>
          <p:spPr bwMode="auto">
            <a:xfrm>
              <a:off x="1992313" y="1541463"/>
              <a:ext cx="5491163" cy="4311650"/>
            </a:xfrm>
            <a:custGeom>
              <a:avLst/>
              <a:gdLst>
                <a:gd name="T0" fmla="*/ 2147483647 w 2427"/>
                <a:gd name="T1" fmla="*/ 2147483647 h 1906"/>
                <a:gd name="T2" fmla="*/ 0 w 2427"/>
                <a:gd name="T3" fmla="*/ 2147483647 h 1906"/>
                <a:gd name="T4" fmla="*/ 0 w 2427"/>
                <a:gd name="T5" fmla="*/ 2147483647 h 1906"/>
                <a:gd name="T6" fmla="*/ 2147483647 w 2427"/>
                <a:gd name="T7" fmla="*/ 2147483647 h 1906"/>
                <a:gd name="T8" fmla="*/ 2147483647 w 2427"/>
                <a:gd name="T9" fmla="*/ 2147483647 h 1906"/>
                <a:gd name="T10" fmla="*/ 2147483647 w 2427"/>
                <a:gd name="T11" fmla="*/ 2147483647 h 1906"/>
                <a:gd name="T12" fmla="*/ 2147483647 w 2427"/>
                <a:gd name="T13" fmla="*/ 2147483647 h 1906"/>
                <a:gd name="T14" fmla="*/ 2147483647 w 2427"/>
                <a:gd name="T15" fmla="*/ 2147483647 h 1906"/>
                <a:gd name="T16" fmla="*/ 2147483647 w 2427"/>
                <a:gd name="T17" fmla="*/ 2147483647 h 1906"/>
                <a:gd name="T18" fmla="*/ 2147483647 w 2427"/>
                <a:gd name="T19" fmla="*/ 2147483647 h 1906"/>
                <a:gd name="T20" fmla="*/ 2147483647 w 2427"/>
                <a:gd name="T21" fmla="*/ 2147483647 h 1906"/>
                <a:gd name="T22" fmla="*/ 2147483647 w 2427"/>
                <a:gd name="T23" fmla="*/ 2147483647 h 1906"/>
                <a:gd name="T24" fmla="*/ 2147483647 w 2427"/>
                <a:gd name="T25" fmla="*/ 2147483647 h 1906"/>
                <a:gd name="T26" fmla="*/ 2147483647 w 2427"/>
                <a:gd name="T27" fmla="*/ 2147483647 h 1906"/>
                <a:gd name="T28" fmla="*/ 2147483647 w 2427"/>
                <a:gd name="T29" fmla="*/ 2147483647 h 1906"/>
                <a:gd name="T30" fmla="*/ 2147483647 w 2427"/>
                <a:gd name="T31" fmla="*/ 2147483647 h 1906"/>
                <a:gd name="T32" fmla="*/ 2147483647 w 2427"/>
                <a:gd name="T33" fmla="*/ 2147483647 h 1906"/>
                <a:gd name="T34" fmla="*/ 2147483647 w 2427"/>
                <a:gd name="T35" fmla="*/ 2147483647 h 1906"/>
                <a:gd name="T36" fmla="*/ 2147483647 w 2427"/>
                <a:gd name="T37" fmla="*/ 2147483647 h 1906"/>
                <a:gd name="T38" fmla="*/ 2147483647 w 2427"/>
                <a:gd name="T39" fmla="*/ 2147483647 h 1906"/>
                <a:gd name="T40" fmla="*/ 2147483647 w 2427"/>
                <a:gd name="T41" fmla="*/ 2147483647 h 1906"/>
                <a:gd name="T42" fmla="*/ 2147483647 w 2427"/>
                <a:gd name="T43" fmla="*/ 2147483647 h 1906"/>
                <a:gd name="T44" fmla="*/ 2147483647 w 2427"/>
                <a:gd name="T45" fmla="*/ 2147483647 h 1906"/>
                <a:gd name="T46" fmla="*/ 2147483647 w 2427"/>
                <a:gd name="T47" fmla="*/ 2147483647 h 1906"/>
                <a:gd name="T48" fmla="*/ 2147483647 w 2427"/>
                <a:gd name="T49" fmla="*/ 2147483647 h 1906"/>
                <a:gd name="T50" fmla="*/ 2147483647 w 2427"/>
                <a:gd name="T51" fmla="*/ 2147483647 h 1906"/>
                <a:gd name="T52" fmla="*/ 2147483647 w 2427"/>
                <a:gd name="T53" fmla="*/ 2147483647 h 1906"/>
                <a:gd name="T54" fmla="*/ 2147483647 w 2427"/>
                <a:gd name="T55" fmla="*/ 2147483647 h 1906"/>
                <a:gd name="T56" fmla="*/ 2147483647 w 2427"/>
                <a:gd name="T57" fmla="*/ 2147483647 h 1906"/>
                <a:gd name="T58" fmla="*/ 2147483647 w 2427"/>
                <a:gd name="T59" fmla="*/ 2147483647 h 1906"/>
                <a:gd name="T60" fmla="*/ 2147483647 w 2427"/>
                <a:gd name="T61" fmla="*/ 2147483647 h 1906"/>
                <a:gd name="T62" fmla="*/ 2147483647 w 2427"/>
                <a:gd name="T63" fmla="*/ 2147483647 h 1906"/>
                <a:gd name="T64" fmla="*/ 2147483647 w 2427"/>
                <a:gd name="T65" fmla="*/ 2147483647 h 1906"/>
                <a:gd name="T66" fmla="*/ 2147483647 w 2427"/>
                <a:gd name="T67" fmla="*/ 2147483647 h 1906"/>
                <a:gd name="T68" fmla="*/ 2147483647 w 2427"/>
                <a:gd name="T69" fmla="*/ 2147483647 h 1906"/>
                <a:gd name="T70" fmla="*/ 2147483647 w 2427"/>
                <a:gd name="T71" fmla="*/ 2147483647 h 1906"/>
                <a:gd name="T72" fmla="*/ 2147483647 w 2427"/>
                <a:gd name="T73" fmla="*/ 2147483647 h 1906"/>
                <a:gd name="T74" fmla="*/ 2147483647 w 2427"/>
                <a:gd name="T75" fmla="*/ 2147483647 h 1906"/>
                <a:gd name="T76" fmla="*/ 2147483647 w 2427"/>
                <a:gd name="T77" fmla="*/ 2147483647 h 1906"/>
                <a:gd name="T78" fmla="*/ 2147483647 w 2427"/>
                <a:gd name="T79" fmla="*/ 2147483647 h 1906"/>
                <a:gd name="T80" fmla="*/ 2147483647 w 2427"/>
                <a:gd name="T81" fmla="*/ 2147483647 h 1906"/>
                <a:gd name="T82" fmla="*/ 2147483647 w 2427"/>
                <a:gd name="T83" fmla="*/ 2147483647 h 1906"/>
                <a:gd name="T84" fmla="*/ 2147483647 w 2427"/>
                <a:gd name="T85" fmla="*/ 2147483647 h 1906"/>
                <a:gd name="T86" fmla="*/ 2147483647 w 2427"/>
                <a:gd name="T87" fmla="*/ 2147483647 h 1906"/>
                <a:gd name="T88" fmla="*/ 2147483647 w 2427"/>
                <a:gd name="T89" fmla="*/ 2147483647 h 1906"/>
                <a:gd name="T90" fmla="*/ 2147483647 w 2427"/>
                <a:gd name="T91" fmla="*/ 2147483647 h 1906"/>
                <a:gd name="T92" fmla="*/ 2147483647 w 2427"/>
                <a:gd name="T93" fmla="*/ 0 h 19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27" h="1906">
                  <a:moveTo>
                    <a:pt x="618" y="114"/>
                  </a:moveTo>
                  <a:lnTo>
                    <a:pt x="0" y="929"/>
                  </a:lnTo>
                  <a:lnTo>
                    <a:pt x="0" y="1109"/>
                  </a:lnTo>
                  <a:lnTo>
                    <a:pt x="325" y="1734"/>
                  </a:lnTo>
                  <a:lnTo>
                    <a:pt x="1711" y="1906"/>
                  </a:lnTo>
                  <a:lnTo>
                    <a:pt x="1809" y="1830"/>
                  </a:lnTo>
                  <a:lnTo>
                    <a:pt x="1809" y="1642"/>
                  </a:lnTo>
                  <a:lnTo>
                    <a:pt x="1966" y="1418"/>
                  </a:lnTo>
                  <a:lnTo>
                    <a:pt x="1984" y="1288"/>
                  </a:lnTo>
                  <a:lnTo>
                    <a:pt x="1925" y="1230"/>
                  </a:lnTo>
                  <a:lnTo>
                    <a:pt x="1984" y="1194"/>
                  </a:lnTo>
                  <a:lnTo>
                    <a:pt x="2042" y="1185"/>
                  </a:lnTo>
                  <a:lnTo>
                    <a:pt x="2069" y="1171"/>
                  </a:lnTo>
                  <a:lnTo>
                    <a:pt x="2131" y="1194"/>
                  </a:lnTo>
                  <a:lnTo>
                    <a:pt x="2212" y="1140"/>
                  </a:lnTo>
                  <a:lnTo>
                    <a:pt x="2158" y="1077"/>
                  </a:lnTo>
                  <a:lnTo>
                    <a:pt x="2114" y="1100"/>
                  </a:lnTo>
                  <a:lnTo>
                    <a:pt x="2073" y="1077"/>
                  </a:lnTo>
                  <a:lnTo>
                    <a:pt x="2096" y="1046"/>
                  </a:lnTo>
                  <a:lnTo>
                    <a:pt x="2140" y="1028"/>
                  </a:lnTo>
                  <a:lnTo>
                    <a:pt x="2131" y="970"/>
                  </a:lnTo>
                  <a:lnTo>
                    <a:pt x="2096" y="934"/>
                  </a:lnTo>
                  <a:lnTo>
                    <a:pt x="2131" y="862"/>
                  </a:lnTo>
                  <a:lnTo>
                    <a:pt x="2118" y="741"/>
                  </a:lnTo>
                  <a:lnTo>
                    <a:pt x="2163" y="687"/>
                  </a:lnTo>
                  <a:lnTo>
                    <a:pt x="2167" y="661"/>
                  </a:lnTo>
                  <a:lnTo>
                    <a:pt x="2221" y="683"/>
                  </a:lnTo>
                  <a:lnTo>
                    <a:pt x="2234" y="710"/>
                  </a:lnTo>
                  <a:lnTo>
                    <a:pt x="2190" y="710"/>
                  </a:lnTo>
                  <a:lnTo>
                    <a:pt x="2190" y="737"/>
                  </a:lnTo>
                  <a:lnTo>
                    <a:pt x="2225" y="768"/>
                  </a:lnTo>
                  <a:lnTo>
                    <a:pt x="2248" y="813"/>
                  </a:lnTo>
                  <a:lnTo>
                    <a:pt x="2297" y="808"/>
                  </a:lnTo>
                  <a:lnTo>
                    <a:pt x="2320" y="764"/>
                  </a:lnTo>
                  <a:lnTo>
                    <a:pt x="2351" y="755"/>
                  </a:lnTo>
                  <a:lnTo>
                    <a:pt x="2382" y="728"/>
                  </a:lnTo>
                  <a:lnTo>
                    <a:pt x="2391" y="687"/>
                  </a:lnTo>
                  <a:lnTo>
                    <a:pt x="2423" y="670"/>
                  </a:lnTo>
                  <a:lnTo>
                    <a:pt x="2427" y="549"/>
                  </a:lnTo>
                  <a:lnTo>
                    <a:pt x="2422" y="234"/>
                  </a:lnTo>
                  <a:lnTo>
                    <a:pt x="2335" y="300"/>
                  </a:lnTo>
                  <a:lnTo>
                    <a:pt x="2281" y="300"/>
                  </a:lnTo>
                  <a:lnTo>
                    <a:pt x="2252" y="271"/>
                  </a:lnTo>
                  <a:lnTo>
                    <a:pt x="2257" y="231"/>
                  </a:lnTo>
                  <a:lnTo>
                    <a:pt x="2257" y="174"/>
                  </a:lnTo>
                  <a:lnTo>
                    <a:pt x="2251" y="96"/>
                  </a:lnTo>
                  <a:lnTo>
                    <a:pt x="2173" y="0"/>
                  </a:lnTo>
                </a:path>
              </a:pathLst>
            </a:custGeom>
            <a:noFill/>
            <a:ln w="9525" cap="flat" cmpd="sng">
              <a:solidFill>
                <a:srgbClr val="990033"/>
              </a:solidFill>
              <a:prstDash val="lgDashDotDot"/>
              <a:round/>
              <a:headEnd type="none" w="sm" len="sm"/>
              <a:tailEnd type="none" w="sm" len="sm"/>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22" name="Freeform 9"/>
            <p:cNvSpPr>
              <a:spLocks/>
            </p:cNvSpPr>
            <p:nvPr/>
          </p:nvSpPr>
          <p:spPr bwMode="auto">
            <a:xfrm>
              <a:off x="1058863" y="414338"/>
              <a:ext cx="7180263" cy="4092575"/>
            </a:xfrm>
            <a:custGeom>
              <a:avLst/>
              <a:gdLst>
                <a:gd name="T0" fmla="*/ 2147483647 w 3173"/>
                <a:gd name="T1" fmla="*/ 2147483647 h 1809"/>
                <a:gd name="T2" fmla="*/ 2147483647 w 3173"/>
                <a:gd name="T3" fmla="*/ 2147483647 h 1809"/>
                <a:gd name="T4" fmla="*/ 2147483647 w 3173"/>
                <a:gd name="T5" fmla="*/ 2147483647 h 1809"/>
                <a:gd name="T6" fmla="*/ 2147483647 w 3173"/>
                <a:gd name="T7" fmla="*/ 2147483647 h 1809"/>
                <a:gd name="T8" fmla="*/ 2147483647 w 3173"/>
                <a:gd name="T9" fmla="*/ 2147483647 h 1809"/>
                <a:gd name="T10" fmla="*/ 2147483647 w 3173"/>
                <a:gd name="T11" fmla="*/ 394099815 h 1809"/>
                <a:gd name="T12" fmla="*/ 2147483647 w 3173"/>
                <a:gd name="T13" fmla="*/ 2147483647 h 1809"/>
                <a:gd name="T14" fmla="*/ 2147483647 w 3173"/>
                <a:gd name="T15" fmla="*/ 2147483647 h 1809"/>
                <a:gd name="T16" fmla="*/ 2147483647 w 3173"/>
                <a:gd name="T17" fmla="*/ 2147483647 h 1809"/>
                <a:gd name="T18" fmla="*/ 2147483647 w 3173"/>
                <a:gd name="T19" fmla="*/ 2147483647 h 1809"/>
                <a:gd name="T20" fmla="*/ 2147483647 w 3173"/>
                <a:gd name="T21" fmla="*/ 2147483647 h 1809"/>
                <a:gd name="T22" fmla="*/ 2147483647 w 3173"/>
                <a:gd name="T23" fmla="*/ 2147483647 h 1809"/>
                <a:gd name="T24" fmla="*/ 2147483647 w 3173"/>
                <a:gd name="T25" fmla="*/ 2147483647 h 1809"/>
                <a:gd name="T26" fmla="*/ 2147483647 w 3173"/>
                <a:gd name="T27" fmla="*/ 2147483647 h 1809"/>
                <a:gd name="T28" fmla="*/ 2147483647 w 3173"/>
                <a:gd name="T29" fmla="*/ 2147483647 h 1809"/>
                <a:gd name="T30" fmla="*/ 2147483647 w 3173"/>
                <a:gd name="T31" fmla="*/ 2147483647 h 1809"/>
                <a:gd name="T32" fmla="*/ 2147483647 w 3173"/>
                <a:gd name="T33" fmla="*/ 2147483647 h 1809"/>
                <a:gd name="T34" fmla="*/ 2147483647 w 3173"/>
                <a:gd name="T35" fmla="*/ 2147483647 h 1809"/>
                <a:gd name="T36" fmla="*/ 2147483647 w 3173"/>
                <a:gd name="T37" fmla="*/ 2147483647 h 1809"/>
                <a:gd name="T38" fmla="*/ 2147483647 w 3173"/>
                <a:gd name="T39" fmla="*/ 2147483647 h 1809"/>
                <a:gd name="T40" fmla="*/ 2147483647 w 3173"/>
                <a:gd name="T41" fmla="*/ 2147483647 h 1809"/>
                <a:gd name="T42" fmla="*/ 2147483647 w 3173"/>
                <a:gd name="T43" fmla="*/ 2147483647 h 1809"/>
                <a:gd name="T44" fmla="*/ 2147483647 w 3173"/>
                <a:gd name="T45" fmla="*/ 2147483647 h 1809"/>
                <a:gd name="T46" fmla="*/ 2147483647 w 3173"/>
                <a:gd name="T47" fmla="*/ 2147483647 h 1809"/>
                <a:gd name="T48" fmla="*/ 2147483647 w 3173"/>
                <a:gd name="T49" fmla="*/ 2147483647 h 1809"/>
                <a:gd name="T50" fmla="*/ 2147483647 w 3173"/>
                <a:gd name="T51" fmla="*/ 2147483647 h 1809"/>
                <a:gd name="T52" fmla="*/ 2147483647 w 3173"/>
                <a:gd name="T53" fmla="*/ 2147483647 h 1809"/>
                <a:gd name="T54" fmla="*/ 2147483647 w 3173"/>
                <a:gd name="T55" fmla="*/ 2147483647 h 1809"/>
                <a:gd name="T56" fmla="*/ 2147483647 w 3173"/>
                <a:gd name="T57" fmla="*/ 2147483647 h 1809"/>
                <a:gd name="T58" fmla="*/ 2147483647 w 3173"/>
                <a:gd name="T59" fmla="*/ 2147483647 h 1809"/>
                <a:gd name="T60" fmla="*/ 2147483647 w 3173"/>
                <a:gd name="T61" fmla="*/ 2147483647 h 1809"/>
                <a:gd name="T62" fmla="*/ 2147483647 w 3173"/>
                <a:gd name="T63" fmla="*/ 2147483647 h 1809"/>
                <a:gd name="T64" fmla="*/ 2147483647 w 3173"/>
                <a:gd name="T65" fmla="*/ 2147483647 h 1809"/>
                <a:gd name="T66" fmla="*/ 2147483647 w 3173"/>
                <a:gd name="T67" fmla="*/ 2147483647 h 1809"/>
                <a:gd name="T68" fmla="*/ 2147483647 w 3173"/>
                <a:gd name="T69" fmla="*/ 2147483647 h 1809"/>
                <a:gd name="T70" fmla="*/ 2147483647 w 3173"/>
                <a:gd name="T71" fmla="*/ 2147483647 h 1809"/>
                <a:gd name="T72" fmla="*/ 2147483647 w 3173"/>
                <a:gd name="T73" fmla="*/ 2147483647 h 1809"/>
                <a:gd name="T74" fmla="*/ 2147483647 w 3173"/>
                <a:gd name="T75" fmla="*/ 2147483647 h 1809"/>
                <a:gd name="T76" fmla="*/ 2147483647 w 3173"/>
                <a:gd name="T77" fmla="*/ 2147483647 h 1809"/>
                <a:gd name="T78" fmla="*/ 2147483647 w 3173"/>
                <a:gd name="T79" fmla="*/ 2147483647 h 1809"/>
                <a:gd name="T80" fmla="*/ 2147483647 w 3173"/>
                <a:gd name="T81" fmla="*/ 2147483647 h 1809"/>
                <a:gd name="T82" fmla="*/ 2147483647 w 3173"/>
                <a:gd name="T83" fmla="*/ 2147483647 h 1809"/>
                <a:gd name="T84" fmla="*/ 2147483647 w 3173"/>
                <a:gd name="T85" fmla="*/ 2147483647 h 1809"/>
                <a:gd name="T86" fmla="*/ 2147483647 w 3173"/>
                <a:gd name="T87" fmla="*/ 2147483647 h 1809"/>
                <a:gd name="T88" fmla="*/ 2147483647 w 3173"/>
                <a:gd name="T89" fmla="*/ 2147483647 h 1809"/>
                <a:gd name="T90" fmla="*/ 2147483647 w 3173"/>
                <a:gd name="T91" fmla="*/ 2147483647 h 1809"/>
                <a:gd name="T92" fmla="*/ 2147483647 w 3173"/>
                <a:gd name="T93" fmla="*/ 2147483647 h 1809"/>
                <a:gd name="T94" fmla="*/ 2147483647 w 3173"/>
                <a:gd name="T95" fmla="*/ 2147483647 h 1809"/>
                <a:gd name="T96" fmla="*/ 2147483647 w 3173"/>
                <a:gd name="T97" fmla="*/ 2147483647 h 1809"/>
                <a:gd name="T98" fmla="*/ 2147483647 w 3173"/>
                <a:gd name="T99" fmla="*/ 2147483647 h 1809"/>
                <a:gd name="T100" fmla="*/ 2147483647 w 3173"/>
                <a:gd name="T101" fmla="*/ 2147483647 h 1809"/>
                <a:gd name="T102" fmla="*/ 2147483647 w 3173"/>
                <a:gd name="T103" fmla="*/ 2147483647 h 1809"/>
                <a:gd name="T104" fmla="*/ 2147483647 w 3173"/>
                <a:gd name="T105" fmla="*/ 2147483647 h 18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3" h="1809">
                  <a:moveTo>
                    <a:pt x="3173" y="0"/>
                  </a:moveTo>
                  <a:lnTo>
                    <a:pt x="2573" y="0"/>
                  </a:lnTo>
                  <a:lnTo>
                    <a:pt x="2541" y="19"/>
                  </a:lnTo>
                  <a:cubicBezTo>
                    <a:pt x="2516" y="26"/>
                    <a:pt x="2454" y="24"/>
                    <a:pt x="2422" y="45"/>
                  </a:cubicBezTo>
                  <a:cubicBezTo>
                    <a:pt x="2390" y="66"/>
                    <a:pt x="2372" y="126"/>
                    <a:pt x="2351" y="143"/>
                  </a:cubicBezTo>
                  <a:cubicBezTo>
                    <a:pt x="2330" y="160"/>
                    <a:pt x="2311" y="145"/>
                    <a:pt x="2294" y="146"/>
                  </a:cubicBezTo>
                  <a:cubicBezTo>
                    <a:pt x="2277" y="147"/>
                    <a:pt x="2273" y="142"/>
                    <a:pt x="2251" y="150"/>
                  </a:cubicBezTo>
                  <a:cubicBezTo>
                    <a:pt x="2229" y="158"/>
                    <a:pt x="2193" y="176"/>
                    <a:pt x="2163" y="194"/>
                  </a:cubicBezTo>
                  <a:cubicBezTo>
                    <a:pt x="2133" y="212"/>
                    <a:pt x="2095" y="240"/>
                    <a:pt x="2072" y="256"/>
                  </a:cubicBezTo>
                  <a:cubicBezTo>
                    <a:pt x="2049" y="272"/>
                    <a:pt x="2040" y="287"/>
                    <a:pt x="2023" y="293"/>
                  </a:cubicBezTo>
                  <a:cubicBezTo>
                    <a:pt x="2006" y="299"/>
                    <a:pt x="1985" y="293"/>
                    <a:pt x="1968" y="292"/>
                  </a:cubicBezTo>
                  <a:cubicBezTo>
                    <a:pt x="1951" y="291"/>
                    <a:pt x="1934" y="297"/>
                    <a:pt x="1921" y="290"/>
                  </a:cubicBezTo>
                  <a:cubicBezTo>
                    <a:pt x="1908" y="283"/>
                    <a:pt x="1906" y="259"/>
                    <a:pt x="1889" y="251"/>
                  </a:cubicBezTo>
                  <a:cubicBezTo>
                    <a:pt x="1872" y="243"/>
                    <a:pt x="1839" y="254"/>
                    <a:pt x="1819" y="243"/>
                  </a:cubicBezTo>
                  <a:cubicBezTo>
                    <a:pt x="1799" y="232"/>
                    <a:pt x="1790" y="191"/>
                    <a:pt x="1768" y="182"/>
                  </a:cubicBezTo>
                  <a:cubicBezTo>
                    <a:pt x="1746" y="173"/>
                    <a:pt x="1713" y="187"/>
                    <a:pt x="1688" y="186"/>
                  </a:cubicBezTo>
                  <a:cubicBezTo>
                    <a:pt x="1663" y="185"/>
                    <a:pt x="1639" y="174"/>
                    <a:pt x="1618" y="174"/>
                  </a:cubicBezTo>
                  <a:cubicBezTo>
                    <a:pt x="1597" y="174"/>
                    <a:pt x="1583" y="182"/>
                    <a:pt x="1561" y="183"/>
                  </a:cubicBezTo>
                  <a:cubicBezTo>
                    <a:pt x="1539" y="184"/>
                    <a:pt x="1501" y="184"/>
                    <a:pt x="1483" y="180"/>
                  </a:cubicBezTo>
                  <a:cubicBezTo>
                    <a:pt x="1465" y="176"/>
                    <a:pt x="1468" y="170"/>
                    <a:pt x="1451" y="159"/>
                  </a:cubicBezTo>
                  <a:cubicBezTo>
                    <a:pt x="1434" y="148"/>
                    <a:pt x="1396" y="130"/>
                    <a:pt x="1380" y="112"/>
                  </a:cubicBezTo>
                  <a:cubicBezTo>
                    <a:pt x="1365" y="93"/>
                    <a:pt x="1372" y="64"/>
                    <a:pt x="1358" y="50"/>
                  </a:cubicBezTo>
                  <a:cubicBezTo>
                    <a:pt x="1341" y="35"/>
                    <a:pt x="1299" y="30"/>
                    <a:pt x="1283" y="22"/>
                  </a:cubicBezTo>
                  <a:lnTo>
                    <a:pt x="1258" y="2"/>
                  </a:lnTo>
                  <a:lnTo>
                    <a:pt x="1" y="2"/>
                  </a:lnTo>
                  <a:lnTo>
                    <a:pt x="0" y="1187"/>
                  </a:lnTo>
                  <a:lnTo>
                    <a:pt x="41" y="1263"/>
                  </a:lnTo>
                  <a:cubicBezTo>
                    <a:pt x="55" y="1271"/>
                    <a:pt x="80" y="1255"/>
                    <a:pt x="85" y="1238"/>
                  </a:cubicBezTo>
                  <a:cubicBezTo>
                    <a:pt x="90" y="1221"/>
                    <a:pt x="77" y="1178"/>
                    <a:pt x="71" y="1158"/>
                  </a:cubicBezTo>
                  <a:cubicBezTo>
                    <a:pt x="65" y="1138"/>
                    <a:pt x="51" y="1134"/>
                    <a:pt x="49" y="1118"/>
                  </a:cubicBezTo>
                  <a:cubicBezTo>
                    <a:pt x="47" y="1101"/>
                    <a:pt x="56" y="1076"/>
                    <a:pt x="53" y="1060"/>
                  </a:cubicBezTo>
                  <a:cubicBezTo>
                    <a:pt x="51" y="1045"/>
                    <a:pt x="39" y="1042"/>
                    <a:pt x="36" y="1021"/>
                  </a:cubicBezTo>
                  <a:cubicBezTo>
                    <a:pt x="33" y="1000"/>
                    <a:pt x="32" y="962"/>
                    <a:pt x="32" y="932"/>
                  </a:cubicBezTo>
                  <a:cubicBezTo>
                    <a:pt x="32" y="902"/>
                    <a:pt x="35" y="860"/>
                    <a:pt x="38" y="843"/>
                  </a:cubicBezTo>
                  <a:cubicBezTo>
                    <a:pt x="41" y="826"/>
                    <a:pt x="50" y="827"/>
                    <a:pt x="53" y="831"/>
                  </a:cubicBezTo>
                  <a:cubicBezTo>
                    <a:pt x="56" y="835"/>
                    <a:pt x="54" y="861"/>
                    <a:pt x="56" y="864"/>
                  </a:cubicBezTo>
                  <a:cubicBezTo>
                    <a:pt x="58" y="867"/>
                    <a:pt x="66" y="857"/>
                    <a:pt x="67" y="850"/>
                  </a:cubicBezTo>
                  <a:cubicBezTo>
                    <a:pt x="68" y="843"/>
                    <a:pt x="62" y="824"/>
                    <a:pt x="64" y="819"/>
                  </a:cubicBezTo>
                  <a:cubicBezTo>
                    <a:pt x="64" y="812"/>
                    <a:pt x="78" y="815"/>
                    <a:pt x="78" y="808"/>
                  </a:cubicBezTo>
                  <a:cubicBezTo>
                    <a:pt x="80" y="803"/>
                    <a:pt x="67" y="788"/>
                    <a:pt x="69" y="781"/>
                  </a:cubicBezTo>
                  <a:cubicBezTo>
                    <a:pt x="69" y="775"/>
                    <a:pt x="82" y="757"/>
                    <a:pt x="87" y="768"/>
                  </a:cubicBezTo>
                  <a:cubicBezTo>
                    <a:pt x="91" y="779"/>
                    <a:pt x="95" y="832"/>
                    <a:pt x="100" y="843"/>
                  </a:cubicBezTo>
                  <a:cubicBezTo>
                    <a:pt x="106" y="855"/>
                    <a:pt x="111" y="848"/>
                    <a:pt x="113" y="837"/>
                  </a:cubicBezTo>
                  <a:cubicBezTo>
                    <a:pt x="117" y="828"/>
                    <a:pt x="111" y="788"/>
                    <a:pt x="115" y="781"/>
                  </a:cubicBezTo>
                  <a:cubicBezTo>
                    <a:pt x="118" y="773"/>
                    <a:pt x="129" y="792"/>
                    <a:pt x="135" y="792"/>
                  </a:cubicBezTo>
                  <a:cubicBezTo>
                    <a:pt x="140" y="792"/>
                    <a:pt x="146" y="790"/>
                    <a:pt x="149" y="784"/>
                  </a:cubicBezTo>
                  <a:cubicBezTo>
                    <a:pt x="155" y="779"/>
                    <a:pt x="153" y="768"/>
                    <a:pt x="155" y="761"/>
                  </a:cubicBezTo>
                  <a:cubicBezTo>
                    <a:pt x="155" y="753"/>
                    <a:pt x="162" y="739"/>
                    <a:pt x="157" y="737"/>
                  </a:cubicBezTo>
                  <a:cubicBezTo>
                    <a:pt x="149" y="735"/>
                    <a:pt x="122" y="757"/>
                    <a:pt x="118" y="746"/>
                  </a:cubicBezTo>
                  <a:cubicBezTo>
                    <a:pt x="113" y="735"/>
                    <a:pt x="131" y="686"/>
                    <a:pt x="135" y="677"/>
                  </a:cubicBezTo>
                  <a:cubicBezTo>
                    <a:pt x="139" y="666"/>
                    <a:pt x="142" y="686"/>
                    <a:pt x="146" y="684"/>
                  </a:cubicBezTo>
                  <a:cubicBezTo>
                    <a:pt x="148" y="682"/>
                    <a:pt x="155" y="675"/>
                    <a:pt x="155" y="668"/>
                  </a:cubicBezTo>
                  <a:cubicBezTo>
                    <a:pt x="155" y="662"/>
                    <a:pt x="146" y="660"/>
                    <a:pt x="146" y="646"/>
                  </a:cubicBezTo>
                  <a:cubicBezTo>
                    <a:pt x="146" y="629"/>
                    <a:pt x="151" y="589"/>
                    <a:pt x="159" y="575"/>
                  </a:cubicBezTo>
                  <a:cubicBezTo>
                    <a:pt x="164" y="560"/>
                    <a:pt x="184" y="569"/>
                    <a:pt x="190" y="562"/>
                  </a:cubicBezTo>
                  <a:cubicBezTo>
                    <a:pt x="195" y="556"/>
                    <a:pt x="188" y="544"/>
                    <a:pt x="191" y="536"/>
                  </a:cubicBezTo>
                  <a:cubicBezTo>
                    <a:pt x="195" y="529"/>
                    <a:pt x="204" y="520"/>
                    <a:pt x="211" y="516"/>
                  </a:cubicBezTo>
                  <a:cubicBezTo>
                    <a:pt x="219" y="515"/>
                    <a:pt x="233" y="525"/>
                    <a:pt x="239" y="524"/>
                  </a:cubicBezTo>
                  <a:cubicBezTo>
                    <a:pt x="244" y="520"/>
                    <a:pt x="239" y="507"/>
                    <a:pt x="246" y="502"/>
                  </a:cubicBezTo>
                  <a:cubicBezTo>
                    <a:pt x="253" y="496"/>
                    <a:pt x="264" y="493"/>
                    <a:pt x="273" y="489"/>
                  </a:cubicBezTo>
                  <a:cubicBezTo>
                    <a:pt x="282" y="487"/>
                    <a:pt x="288" y="480"/>
                    <a:pt x="301" y="484"/>
                  </a:cubicBezTo>
                  <a:cubicBezTo>
                    <a:pt x="312" y="489"/>
                    <a:pt x="330" y="500"/>
                    <a:pt x="341" y="516"/>
                  </a:cubicBezTo>
                  <a:cubicBezTo>
                    <a:pt x="352" y="533"/>
                    <a:pt x="355" y="573"/>
                    <a:pt x="365" y="586"/>
                  </a:cubicBezTo>
                  <a:cubicBezTo>
                    <a:pt x="372" y="598"/>
                    <a:pt x="379" y="587"/>
                    <a:pt x="392" y="593"/>
                  </a:cubicBezTo>
                  <a:cubicBezTo>
                    <a:pt x="403" y="600"/>
                    <a:pt x="421" y="597"/>
                    <a:pt x="432" y="622"/>
                  </a:cubicBezTo>
                  <a:cubicBezTo>
                    <a:pt x="441" y="648"/>
                    <a:pt x="448" y="728"/>
                    <a:pt x="447" y="746"/>
                  </a:cubicBezTo>
                  <a:cubicBezTo>
                    <a:pt x="447" y="764"/>
                    <a:pt x="432" y="735"/>
                    <a:pt x="425" y="735"/>
                  </a:cubicBezTo>
                  <a:cubicBezTo>
                    <a:pt x="419" y="735"/>
                    <a:pt x="415" y="740"/>
                    <a:pt x="414" y="746"/>
                  </a:cubicBezTo>
                  <a:cubicBezTo>
                    <a:pt x="413" y="752"/>
                    <a:pt x="418" y="766"/>
                    <a:pt x="416" y="771"/>
                  </a:cubicBezTo>
                  <a:cubicBezTo>
                    <a:pt x="414" y="776"/>
                    <a:pt x="403" y="770"/>
                    <a:pt x="401" y="777"/>
                  </a:cubicBezTo>
                  <a:cubicBezTo>
                    <a:pt x="399" y="784"/>
                    <a:pt x="403" y="803"/>
                    <a:pt x="401" y="812"/>
                  </a:cubicBezTo>
                  <a:cubicBezTo>
                    <a:pt x="401" y="821"/>
                    <a:pt x="388" y="821"/>
                    <a:pt x="390" y="835"/>
                  </a:cubicBezTo>
                  <a:cubicBezTo>
                    <a:pt x="392" y="850"/>
                    <a:pt x="405" y="883"/>
                    <a:pt x="410" y="901"/>
                  </a:cubicBezTo>
                  <a:cubicBezTo>
                    <a:pt x="414" y="921"/>
                    <a:pt x="405" y="937"/>
                    <a:pt x="410" y="952"/>
                  </a:cubicBezTo>
                  <a:cubicBezTo>
                    <a:pt x="417" y="967"/>
                    <a:pt x="441" y="963"/>
                    <a:pt x="447" y="987"/>
                  </a:cubicBezTo>
                  <a:cubicBezTo>
                    <a:pt x="454" y="1009"/>
                    <a:pt x="448" y="1067"/>
                    <a:pt x="450" y="1091"/>
                  </a:cubicBezTo>
                  <a:cubicBezTo>
                    <a:pt x="452" y="1114"/>
                    <a:pt x="459" y="1111"/>
                    <a:pt x="456" y="1123"/>
                  </a:cubicBezTo>
                  <a:cubicBezTo>
                    <a:pt x="452" y="1136"/>
                    <a:pt x="441" y="1154"/>
                    <a:pt x="430" y="1169"/>
                  </a:cubicBezTo>
                  <a:cubicBezTo>
                    <a:pt x="419" y="1183"/>
                    <a:pt x="397" y="1202"/>
                    <a:pt x="392" y="1213"/>
                  </a:cubicBezTo>
                  <a:cubicBezTo>
                    <a:pt x="385" y="1224"/>
                    <a:pt x="395" y="1227"/>
                    <a:pt x="390" y="1238"/>
                  </a:cubicBezTo>
                  <a:cubicBezTo>
                    <a:pt x="385" y="1251"/>
                    <a:pt x="368" y="1269"/>
                    <a:pt x="363" y="1282"/>
                  </a:cubicBezTo>
                  <a:cubicBezTo>
                    <a:pt x="355" y="1293"/>
                    <a:pt x="354" y="1300"/>
                    <a:pt x="348" y="1306"/>
                  </a:cubicBezTo>
                  <a:cubicBezTo>
                    <a:pt x="343" y="1313"/>
                    <a:pt x="337" y="1311"/>
                    <a:pt x="332" y="1317"/>
                  </a:cubicBezTo>
                  <a:cubicBezTo>
                    <a:pt x="326" y="1324"/>
                    <a:pt x="323" y="1340"/>
                    <a:pt x="317" y="1340"/>
                  </a:cubicBezTo>
                  <a:cubicBezTo>
                    <a:pt x="312" y="1340"/>
                    <a:pt x="312" y="1318"/>
                    <a:pt x="303" y="1317"/>
                  </a:cubicBezTo>
                  <a:cubicBezTo>
                    <a:pt x="293" y="1313"/>
                    <a:pt x="262" y="1318"/>
                    <a:pt x="262" y="1324"/>
                  </a:cubicBezTo>
                  <a:cubicBezTo>
                    <a:pt x="261" y="1329"/>
                    <a:pt x="284" y="1338"/>
                    <a:pt x="290" y="1348"/>
                  </a:cubicBezTo>
                  <a:cubicBezTo>
                    <a:pt x="297" y="1357"/>
                    <a:pt x="292" y="1384"/>
                    <a:pt x="303" y="1380"/>
                  </a:cubicBezTo>
                  <a:cubicBezTo>
                    <a:pt x="312" y="1375"/>
                    <a:pt x="339" y="1329"/>
                    <a:pt x="352" y="1326"/>
                  </a:cubicBezTo>
                  <a:cubicBezTo>
                    <a:pt x="363" y="1322"/>
                    <a:pt x="377" y="1340"/>
                    <a:pt x="370" y="1357"/>
                  </a:cubicBezTo>
                  <a:cubicBezTo>
                    <a:pt x="365" y="1371"/>
                    <a:pt x="323" y="1402"/>
                    <a:pt x="310" y="1419"/>
                  </a:cubicBezTo>
                  <a:cubicBezTo>
                    <a:pt x="297" y="1435"/>
                    <a:pt x="299" y="1450"/>
                    <a:pt x="293" y="1457"/>
                  </a:cubicBezTo>
                  <a:cubicBezTo>
                    <a:pt x="288" y="1466"/>
                    <a:pt x="279" y="1461"/>
                    <a:pt x="279" y="1470"/>
                  </a:cubicBezTo>
                  <a:cubicBezTo>
                    <a:pt x="277" y="1477"/>
                    <a:pt x="279" y="1499"/>
                    <a:pt x="284" y="1504"/>
                  </a:cubicBezTo>
                  <a:cubicBezTo>
                    <a:pt x="290" y="1510"/>
                    <a:pt x="303" y="1506"/>
                    <a:pt x="310" y="1502"/>
                  </a:cubicBezTo>
                  <a:cubicBezTo>
                    <a:pt x="315" y="1501"/>
                    <a:pt x="309" y="1486"/>
                    <a:pt x="324" y="1488"/>
                  </a:cubicBezTo>
                  <a:cubicBezTo>
                    <a:pt x="339" y="1490"/>
                    <a:pt x="383" y="1504"/>
                    <a:pt x="401" y="1512"/>
                  </a:cubicBezTo>
                  <a:cubicBezTo>
                    <a:pt x="419" y="1520"/>
                    <a:pt x="425" y="1542"/>
                    <a:pt x="433" y="1538"/>
                  </a:cubicBezTo>
                  <a:cubicBezTo>
                    <a:pt x="441" y="1534"/>
                    <a:pt x="444" y="1491"/>
                    <a:pt x="451" y="1485"/>
                  </a:cubicBezTo>
                  <a:cubicBezTo>
                    <a:pt x="458" y="1479"/>
                    <a:pt x="473" y="1494"/>
                    <a:pt x="475" y="1502"/>
                  </a:cubicBezTo>
                  <a:cubicBezTo>
                    <a:pt x="477" y="1510"/>
                    <a:pt x="464" y="1527"/>
                    <a:pt x="464" y="1535"/>
                  </a:cubicBezTo>
                  <a:cubicBezTo>
                    <a:pt x="464" y="1543"/>
                    <a:pt x="473" y="1552"/>
                    <a:pt x="478" y="1551"/>
                  </a:cubicBezTo>
                  <a:cubicBezTo>
                    <a:pt x="483" y="1550"/>
                    <a:pt x="490" y="1531"/>
                    <a:pt x="496" y="1530"/>
                  </a:cubicBezTo>
                  <a:cubicBezTo>
                    <a:pt x="502" y="1529"/>
                    <a:pt x="507" y="1545"/>
                    <a:pt x="512" y="1544"/>
                  </a:cubicBezTo>
                  <a:cubicBezTo>
                    <a:pt x="517" y="1543"/>
                    <a:pt x="520" y="1514"/>
                    <a:pt x="524" y="1523"/>
                  </a:cubicBezTo>
                  <a:cubicBezTo>
                    <a:pt x="528" y="1532"/>
                    <a:pt x="534" y="1578"/>
                    <a:pt x="538" y="1599"/>
                  </a:cubicBezTo>
                  <a:cubicBezTo>
                    <a:pt x="542" y="1620"/>
                    <a:pt x="542" y="1638"/>
                    <a:pt x="548" y="1652"/>
                  </a:cubicBezTo>
                  <a:cubicBezTo>
                    <a:pt x="554" y="1666"/>
                    <a:pt x="559" y="1677"/>
                    <a:pt x="574" y="1681"/>
                  </a:cubicBezTo>
                  <a:cubicBezTo>
                    <a:pt x="589" y="1685"/>
                    <a:pt x="622" y="1676"/>
                    <a:pt x="641" y="1679"/>
                  </a:cubicBezTo>
                  <a:cubicBezTo>
                    <a:pt x="660" y="1682"/>
                    <a:pt x="659" y="1701"/>
                    <a:pt x="687" y="1701"/>
                  </a:cubicBezTo>
                  <a:cubicBezTo>
                    <a:pt x="715" y="1701"/>
                    <a:pt x="778" y="1688"/>
                    <a:pt x="809" y="1676"/>
                  </a:cubicBezTo>
                  <a:cubicBezTo>
                    <a:pt x="838" y="1663"/>
                    <a:pt x="847" y="1632"/>
                    <a:pt x="864" y="1619"/>
                  </a:cubicBezTo>
                  <a:cubicBezTo>
                    <a:pt x="878" y="1608"/>
                    <a:pt x="890" y="1608"/>
                    <a:pt x="899" y="1601"/>
                  </a:cubicBezTo>
                  <a:cubicBezTo>
                    <a:pt x="908" y="1594"/>
                    <a:pt x="909" y="1583"/>
                    <a:pt x="916" y="1577"/>
                  </a:cubicBezTo>
                  <a:cubicBezTo>
                    <a:pt x="923" y="1571"/>
                    <a:pt x="926" y="1562"/>
                    <a:pt x="940" y="1565"/>
                  </a:cubicBezTo>
                  <a:cubicBezTo>
                    <a:pt x="954" y="1568"/>
                    <a:pt x="983" y="1593"/>
                    <a:pt x="1001" y="1596"/>
                  </a:cubicBezTo>
                  <a:cubicBezTo>
                    <a:pt x="1019" y="1599"/>
                    <a:pt x="1035" y="1586"/>
                    <a:pt x="1051" y="1586"/>
                  </a:cubicBezTo>
                  <a:cubicBezTo>
                    <a:pt x="1067" y="1586"/>
                    <a:pt x="1088" y="1595"/>
                    <a:pt x="1100" y="1596"/>
                  </a:cubicBezTo>
                  <a:cubicBezTo>
                    <a:pt x="1112" y="1597"/>
                    <a:pt x="1115" y="1592"/>
                    <a:pt x="1124" y="1592"/>
                  </a:cubicBezTo>
                  <a:cubicBezTo>
                    <a:pt x="1133" y="1592"/>
                    <a:pt x="1139" y="1598"/>
                    <a:pt x="1153" y="1598"/>
                  </a:cubicBezTo>
                  <a:cubicBezTo>
                    <a:pt x="1167" y="1598"/>
                    <a:pt x="1188" y="1588"/>
                    <a:pt x="1207" y="1589"/>
                  </a:cubicBezTo>
                  <a:cubicBezTo>
                    <a:pt x="1226" y="1590"/>
                    <a:pt x="1251" y="1603"/>
                    <a:pt x="1270" y="1604"/>
                  </a:cubicBezTo>
                  <a:cubicBezTo>
                    <a:pt x="1289" y="1605"/>
                    <a:pt x="1296" y="1587"/>
                    <a:pt x="1322" y="1593"/>
                  </a:cubicBezTo>
                  <a:cubicBezTo>
                    <a:pt x="1348" y="1599"/>
                    <a:pt x="1398" y="1632"/>
                    <a:pt x="1426" y="1638"/>
                  </a:cubicBezTo>
                  <a:cubicBezTo>
                    <a:pt x="1454" y="1644"/>
                    <a:pt x="1462" y="1633"/>
                    <a:pt x="1490" y="1628"/>
                  </a:cubicBezTo>
                  <a:cubicBezTo>
                    <a:pt x="1518" y="1623"/>
                    <a:pt x="1561" y="1612"/>
                    <a:pt x="1594" y="1605"/>
                  </a:cubicBezTo>
                  <a:cubicBezTo>
                    <a:pt x="1627" y="1598"/>
                    <a:pt x="1667" y="1594"/>
                    <a:pt x="1689" y="1586"/>
                  </a:cubicBezTo>
                  <a:cubicBezTo>
                    <a:pt x="1711" y="1578"/>
                    <a:pt x="1725" y="1566"/>
                    <a:pt x="1729" y="1557"/>
                  </a:cubicBezTo>
                  <a:cubicBezTo>
                    <a:pt x="1733" y="1548"/>
                    <a:pt x="1719" y="1538"/>
                    <a:pt x="1711" y="1529"/>
                  </a:cubicBezTo>
                  <a:cubicBezTo>
                    <a:pt x="1703" y="1520"/>
                    <a:pt x="1679" y="1510"/>
                    <a:pt x="1678" y="1502"/>
                  </a:cubicBezTo>
                  <a:cubicBezTo>
                    <a:pt x="1677" y="1494"/>
                    <a:pt x="1694" y="1479"/>
                    <a:pt x="1703" y="1482"/>
                  </a:cubicBezTo>
                  <a:cubicBezTo>
                    <a:pt x="1712" y="1485"/>
                    <a:pt x="1720" y="1510"/>
                    <a:pt x="1730" y="1518"/>
                  </a:cubicBezTo>
                  <a:cubicBezTo>
                    <a:pt x="1740" y="1526"/>
                    <a:pt x="1746" y="1533"/>
                    <a:pt x="1763" y="1532"/>
                  </a:cubicBezTo>
                  <a:cubicBezTo>
                    <a:pt x="1780" y="1531"/>
                    <a:pt x="1818" y="1523"/>
                    <a:pt x="1832" y="1514"/>
                  </a:cubicBezTo>
                  <a:cubicBezTo>
                    <a:pt x="1846" y="1505"/>
                    <a:pt x="1847" y="1487"/>
                    <a:pt x="1850" y="1477"/>
                  </a:cubicBezTo>
                  <a:cubicBezTo>
                    <a:pt x="1853" y="1467"/>
                    <a:pt x="1855" y="1460"/>
                    <a:pt x="1853" y="1452"/>
                  </a:cubicBezTo>
                  <a:cubicBezTo>
                    <a:pt x="1851" y="1444"/>
                    <a:pt x="1845" y="1435"/>
                    <a:pt x="1835" y="1428"/>
                  </a:cubicBezTo>
                  <a:cubicBezTo>
                    <a:pt x="1825" y="1421"/>
                    <a:pt x="1801" y="1414"/>
                    <a:pt x="1796" y="1407"/>
                  </a:cubicBezTo>
                  <a:cubicBezTo>
                    <a:pt x="1791" y="1400"/>
                    <a:pt x="1793" y="1384"/>
                    <a:pt x="1802" y="1386"/>
                  </a:cubicBezTo>
                  <a:cubicBezTo>
                    <a:pt x="1811" y="1388"/>
                    <a:pt x="1836" y="1413"/>
                    <a:pt x="1853" y="1419"/>
                  </a:cubicBezTo>
                  <a:cubicBezTo>
                    <a:pt x="1870" y="1425"/>
                    <a:pt x="1897" y="1423"/>
                    <a:pt x="1905" y="1420"/>
                  </a:cubicBezTo>
                  <a:cubicBezTo>
                    <a:pt x="1913" y="1417"/>
                    <a:pt x="1897" y="1408"/>
                    <a:pt x="1899" y="1402"/>
                  </a:cubicBezTo>
                  <a:cubicBezTo>
                    <a:pt x="1899" y="1395"/>
                    <a:pt x="1912" y="1389"/>
                    <a:pt x="1917" y="1379"/>
                  </a:cubicBezTo>
                  <a:cubicBezTo>
                    <a:pt x="1923" y="1368"/>
                    <a:pt x="1921" y="1349"/>
                    <a:pt x="1926" y="1337"/>
                  </a:cubicBezTo>
                  <a:cubicBezTo>
                    <a:pt x="1930" y="1324"/>
                    <a:pt x="1944" y="1313"/>
                    <a:pt x="1948" y="1300"/>
                  </a:cubicBezTo>
                  <a:cubicBezTo>
                    <a:pt x="1952" y="1287"/>
                    <a:pt x="1941" y="1271"/>
                    <a:pt x="1949" y="1256"/>
                  </a:cubicBezTo>
                  <a:cubicBezTo>
                    <a:pt x="1957" y="1241"/>
                    <a:pt x="1986" y="1211"/>
                    <a:pt x="1996" y="1208"/>
                  </a:cubicBezTo>
                  <a:cubicBezTo>
                    <a:pt x="2006" y="1205"/>
                    <a:pt x="2003" y="1236"/>
                    <a:pt x="2007" y="1236"/>
                  </a:cubicBezTo>
                  <a:cubicBezTo>
                    <a:pt x="2011" y="1236"/>
                    <a:pt x="2016" y="1216"/>
                    <a:pt x="2021" y="1209"/>
                  </a:cubicBezTo>
                  <a:cubicBezTo>
                    <a:pt x="2028" y="1202"/>
                    <a:pt x="2028" y="1205"/>
                    <a:pt x="2047" y="1193"/>
                  </a:cubicBezTo>
                  <a:cubicBezTo>
                    <a:pt x="2065" y="1180"/>
                    <a:pt x="2097" y="1167"/>
                    <a:pt x="2129" y="1134"/>
                  </a:cubicBezTo>
                  <a:cubicBezTo>
                    <a:pt x="2161" y="1101"/>
                    <a:pt x="2219" y="1015"/>
                    <a:pt x="2240" y="993"/>
                  </a:cubicBezTo>
                  <a:cubicBezTo>
                    <a:pt x="2261" y="971"/>
                    <a:pt x="2252" y="999"/>
                    <a:pt x="2257" y="999"/>
                  </a:cubicBezTo>
                  <a:cubicBezTo>
                    <a:pt x="2262" y="999"/>
                    <a:pt x="2272" y="995"/>
                    <a:pt x="2273" y="990"/>
                  </a:cubicBezTo>
                  <a:cubicBezTo>
                    <a:pt x="2274" y="985"/>
                    <a:pt x="2260" y="973"/>
                    <a:pt x="2261" y="966"/>
                  </a:cubicBezTo>
                  <a:cubicBezTo>
                    <a:pt x="2262" y="959"/>
                    <a:pt x="2275" y="952"/>
                    <a:pt x="2282" y="947"/>
                  </a:cubicBezTo>
                  <a:cubicBezTo>
                    <a:pt x="2289" y="942"/>
                    <a:pt x="2296" y="943"/>
                    <a:pt x="2300" y="938"/>
                  </a:cubicBezTo>
                  <a:cubicBezTo>
                    <a:pt x="2304" y="933"/>
                    <a:pt x="2300" y="929"/>
                    <a:pt x="2305" y="920"/>
                  </a:cubicBezTo>
                  <a:cubicBezTo>
                    <a:pt x="2310" y="911"/>
                    <a:pt x="2322" y="897"/>
                    <a:pt x="2333" y="882"/>
                  </a:cubicBezTo>
                  <a:cubicBezTo>
                    <a:pt x="2344" y="867"/>
                    <a:pt x="2359" y="844"/>
                    <a:pt x="2369" y="830"/>
                  </a:cubicBezTo>
                  <a:cubicBezTo>
                    <a:pt x="2379" y="816"/>
                    <a:pt x="2383" y="804"/>
                    <a:pt x="2390" y="797"/>
                  </a:cubicBezTo>
                  <a:cubicBezTo>
                    <a:pt x="2397" y="790"/>
                    <a:pt x="2413" y="784"/>
                    <a:pt x="2414" y="785"/>
                  </a:cubicBezTo>
                  <a:cubicBezTo>
                    <a:pt x="2415" y="786"/>
                    <a:pt x="2402" y="797"/>
                    <a:pt x="2399" y="803"/>
                  </a:cubicBezTo>
                  <a:cubicBezTo>
                    <a:pt x="2396" y="809"/>
                    <a:pt x="2396" y="815"/>
                    <a:pt x="2396" y="819"/>
                  </a:cubicBezTo>
                  <a:cubicBezTo>
                    <a:pt x="2396" y="823"/>
                    <a:pt x="2396" y="828"/>
                    <a:pt x="2400" y="828"/>
                  </a:cubicBezTo>
                  <a:cubicBezTo>
                    <a:pt x="2404" y="828"/>
                    <a:pt x="2414" y="825"/>
                    <a:pt x="2420" y="819"/>
                  </a:cubicBezTo>
                  <a:cubicBezTo>
                    <a:pt x="2426" y="813"/>
                    <a:pt x="2428" y="801"/>
                    <a:pt x="2435" y="793"/>
                  </a:cubicBezTo>
                  <a:cubicBezTo>
                    <a:pt x="2442" y="785"/>
                    <a:pt x="2453" y="777"/>
                    <a:pt x="2462" y="770"/>
                  </a:cubicBezTo>
                  <a:cubicBezTo>
                    <a:pt x="2471" y="762"/>
                    <a:pt x="2480" y="758"/>
                    <a:pt x="2491" y="746"/>
                  </a:cubicBezTo>
                  <a:cubicBezTo>
                    <a:pt x="2502" y="734"/>
                    <a:pt x="2526" y="702"/>
                    <a:pt x="2531" y="699"/>
                  </a:cubicBezTo>
                  <a:cubicBezTo>
                    <a:pt x="2536" y="696"/>
                    <a:pt x="2518" y="725"/>
                    <a:pt x="2521" y="728"/>
                  </a:cubicBezTo>
                  <a:cubicBezTo>
                    <a:pt x="2524" y="731"/>
                    <a:pt x="2541" y="725"/>
                    <a:pt x="2548" y="719"/>
                  </a:cubicBezTo>
                  <a:cubicBezTo>
                    <a:pt x="2555" y="713"/>
                    <a:pt x="2554" y="698"/>
                    <a:pt x="2561" y="692"/>
                  </a:cubicBezTo>
                  <a:cubicBezTo>
                    <a:pt x="2568" y="686"/>
                    <a:pt x="2587" y="691"/>
                    <a:pt x="2593" y="684"/>
                  </a:cubicBezTo>
                  <a:cubicBezTo>
                    <a:pt x="2599" y="677"/>
                    <a:pt x="2594" y="661"/>
                    <a:pt x="2597" y="648"/>
                  </a:cubicBezTo>
                  <a:cubicBezTo>
                    <a:pt x="2600" y="635"/>
                    <a:pt x="2606" y="628"/>
                    <a:pt x="2614" y="608"/>
                  </a:cubicBezTo>
                  <a:cubicBezTo>
                    <a:pt x="2622" y="588"/>
                    <a:pt x="2633" y="550"/>
                    <a:pt x="2643" y="529"/>
                  </a:cubicBezTo>
                  <a:cubicBezTo>
                    <a:pt x="2653" y="508"/>
                    <a:pt x="2665" y="493"/>
                    <a:pt x="2674" y="480"/>
                  </a:cubicBezTo>
                  <a:cubicBezTo>
                    <a:pt x="2683" y="467"/>
                    <a:pt x="2688" y="456"/>
                    <a:pt x="2696" y="454"/>
                  </a:cubicBezTo>
                  <a:cubicBezTo>
                    <a:pt x="2703" y="453"/>
                    <a:pt x="2710" y="462"/>
                    <a:pt x="2719" y="462"/>
                  </a:cubicBezTo>
                  <a:cubicBezTo>
                    <a:pt x="2728" y="462"/>
                    <a:pt x="2748" y="462"/>
                    <a:pt x="2752" y="458"/>
                  </a:cubicBezTo>
                  <a:cubicBezTo>
                    <a:pt x="2756" y="456"/>
                    <a:pt x="2747" y="453"/>
                    <a:pt x="2748" y="447"/>
                  </a:cubicBezTo>
                  <a:cubicBezTo>
                    <a:pt x="2748" y="442"/>
                    <a:pt x="2761" y="434"/>
                    <a:pt x="2761" y="427"/>
                  </a:cubicBezTo>
                  <a:cubicBezTo>
                    <a:pt x="2763" y="422"/>
                    <a:pt x="2756" y="416"/>
                    <a:pt x="2759" y="407"/>
                  </a:cubicBezTo>
                  <a:cubicBezTo>
                    <a:pt x="2763" y="400"/>
                    <a:pt x="2774" y="375"/>
                    <a:pt x="2781" y="372"/>
                  </a:cubicBezTo>
                  <a:cubicBezTo>
                    <a:pt x="2788" y="369"/>
                    <a:pt x="2799" y="377"/>
                    <a:pt x="2801" y="387"/>
                  </a:cubicBezTo>
                  <a:cubicBezTo>
                    <a:pt x="2803" y="397"/>
                    <a:pt x="2792" y="419"/>
                    <a:pt x="2794" y="431"/>
                  </a:cubicBezTo>
                  <a:cubicBezTo>
                    <a:pt x="2796" y="443"/>
                    <a:pt x="2811" y="453"/>
                    <a:pt x="2816" y="461"/>
                  </a:cubicBezTo>
                  <a:cubicBezTo>
                    <a:pt x="2821" y="469"/>
                    <a:pt x="2820" y="472"/>
                    <a:pt x="2823" y="478"/>
                  </a:cubicBezTo>
                  <a:cubicBezTo>
                    <a:pt x="2826" y="484"/>
                    <a:pt x="2832" y="491"/>
                    <a:pt x="2832" y="496"/>
                  </a:cubicBezTo>
                  <a:cubicBezTo>
                    <a:pt x="2832" y="502"/>
                    <a:pt x="2830" y="512"/>
                    <a:pt x="2821" y="509"/>
                  </a:cubicBezTo>
                  <a:cubicBezTo>
                    <a:pt x="2812" y="506"/>
                    <a:pt x="2789" y="479"/>
                    <a:pt x="2779" y="476"/>
                  </a:cubicBezTo>
                  <a:cubicBezTo>
                    <a:pt x="2769" y="473"/>
                    <a:pt x="2760" y="483"/>
                    <a:pt x="2762" y="491"/>
                  </a:cubicBezTo>
                  <a:cubicBezTo>
                    <a:pt x="2764" y="499"/>
                    <a:pt x="2782" y="519"/>
                    <a:pt x="2790" y="527"/>
                  </a:cubicBezTo>
                  <a:cubicBezTo>
                    <a:pt x="2798" y="535"/>
                    <a:pt x="2812" y="531"/>
                    <a:pt x="2812" y="536"/>
                  </a:cubicBezTo>
                  <a:cubicBezTo>
                    <a:pt x="2812" y="542"/>
                    <a:pt x="2796" y="547"/>
                    <a:pt x="2794" y="556"/>
                  </a:cubicBezTo>
                  <a:cubicBezTo>
                    <a:pt x="2792" y="564"/>
                    <a:pt x="2807" y="575"/>
                    <a:pt x="2807" y="582"/>
                  </a:cubicBezTo>
                  <a:cubicBezTo>
                    <a:pt x="2807" y="587"/>
                    <a:pt x="2794" y="587"/>
                    <a:pt x="2792" y="593"/>
                  </a:cubicBezTo>
                  <a:cubicBezTo>
                    <a:pt x="2792" y="598"/>
                    <a:pt x="2803" y="607"/>
                    <a:pt x="2801" y="613"/>
                  </a:cubicBezTo>
                  <a:cubicBezTo>
                    <a:pt x="2801" y="618"/>
                    <a:pt x="2788" y="618"/>
                    <a:pt x="2785" y="624"/>
                  </a:cubicBezTo>
                  <a:cubicBezTo>
                    <a:pt x="2783" y="629"/>
                    <a:pt x="2788" y="638"/>
                    <a:pt x="2785" y="648"/>
                  </a:cubicBezTo>
                  <a:cubicBezTo>
                    <a:pt x="2782" y="658"/>
                    <a:pt x="2770" y="672"/>
                    <a:pt x="2764" y="683"/>
                  </a:cubicBezTo>
                  <a:cubicBezTo>
                    <a:pt x="2758" y="694"/>
                    <a:pt x="2753" y="700"/>
                    <a:pt x="2749" y="713"/>
                  </a:cubicBezTo>
                  <a:cubicBezTo>
                    <a:pt x="2745" y="726"/>
                    <a:pt x="2734" y="748"/>
                    <a:pt x="2737" y="764"/>
                  </a:cubicBezTo>
                  <a:cubicBezTo>
                    <a:pt x="2740" y="780"/>
                    <a:pt x="2762" y="787"/>
                    <a:pt x="2767" y="812"/>
                  </a:cubicBezTo>
                  <a:cubicBezTo>
                    <a:pt x="2772" y="837"/>
                    <a:pt x="2767" y="893"/>
                    <a:pt x="2770" y="916"/>
                  </a:cubicBezTo>
                  <a:cubicBezTo>
                    <a:pt x="2773" y="939"/>
                    <a:pt x="2783" y="925"/>
                    <a:pt x="2783" y="948"/>
                  </a:cubicBezTo>
                  <a:cubicBezTo>
                    <a:pt x="2783" y="971"/>
                    <a:pt x="2770" y="1024"/>
                    <a:pt x="2768" y="1053"/>
                  </a:cubicBezTo>
                  <a:cubicBezTo>
                    <a:pt x="2766" y="1082"/>
                    <a:pt x="2767" y="1099"/>
                    <a:pt x="2773" y="1122"/>
                  </a:cubicBezTo>
                  <a:cubicBezTo>
                    <a:pt x="2779" y="1145"/>
                    <a:pt x="2783" y="1152"/>
                    <a:pt x="2801" y="1191"/>
                  </a:cubicBezTo>
                  <a:cubicBezTo>
                    <a:pt x="2819" y="1230"/>
                    <a:pt x="2818" y="1254"/>
                    <a:pt x="2880" y="1357"/>
                  </a:cubicBezTo>
                  <a:cubicBezTo>
                    <a:pt x="2942" y="1460"/>
                    <a:pt x="3112" y="1715"/>
                    <a:pt x="3173" y="1809"/>
                  </a:cubicBezTo>
                </a:path>
              </a:pathLst>
            </a:custGeom>
            <a:solidFill>
              <a:schemeClr val="tx2">
                <a:lumMod val="40000"/>
                <a:lumOff val="60000"/>
              </a:schemeClr>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23" name="Freeform 10"/>
            <p:cNvSpPr>
              <a:spLocks/>
            </p:cNvSpPr>
            <p:nvPr/>
          </p:nvSpPr>
          <p:spPr bwMode="auto">
            <a:xfrm>
              <a:off x="4602163" y="1001713"/>
              <a:ext cx="153988" cy="95250"/>
            </a:xfrm>
            <a:custGeom>
              <a:avLst/>
              <a:gdLst>
                <a:gd name="T0" fmla="*/ 2147483647 w 53"/>
                <a:gd name="T1" fmla="*/ 2147483647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33">
                  <a:moveTo>
                    <a:pt x="46" y="3"/>
                  </a:moveTo>
                  <a:cubicBezTo>
                    <a:pt x="53" y="6"/>
                    <a:pt x="52" y="21"/>
                    <a:pt x="50" y="26"/>
                  </a:cubicBezTo>
                  <a:cubicBezTo>
                    <a:pt x="48" y="31"/>
                    <a:pt x="40" y="33"/>
                    <a:pt x="32" y="32"/>
                  </a:cubicBezTo>
                  <a:cubicBezTo>
                    <a:pt x="24" y="31"/>
                    <a:pt x="8" y="22"/>
                    <a:pt x="4" y="18"/>
                  </a:cubicBezTo>
                  <a:cubicBezTo>
                    <a:pt x="0" y="14"/>
                    <a:pt x="0" y="9"/>
                    <a:pt x="7" y="6"/>
                  </a:cubicBezTo>
                  <a:cubicBezTo>
                    <a:pt x="14" y="3"/>
                    <a:pt x="39" y="0"/>
                    <a:pt x="46" y="3"/>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24" name="Freeform 11"/>
            <p:cNvSpPr>
              <a:spLocks/>
            </p:cNvSpPr>
            <p:nvPr/>
          </p:nvSpPr>
          <p:spPr bwMode="auto">
            <a:xfrm>
              <a:off x="3797301" y="658813"/>
              <a:ext cx="312738" cy="100012"/>
            </a:xfrm>
            <a:custGeom>
              <a:avLst/>
              <a:gdLst>
                <a:gd name="T0" fmla="*/ 2147483647 w 106"/>
                <a:gd name="T1" fmla="*/ 2147483647 h 35"/>
                <a:gd name="T2" fmla="*/ 2147483647 w 106"/>
                <a:gd name="T3" fmla="*/ 2147483647 h 35"/>
                <a:gd name="T4" fmla="*/ 2147483647 w 106"/>
                <a:gd name="T5" fmla="*/ 2147483647 h 35"/>
                <a:gd name="T6" fmla="*/ 2147483647 w 106"/>
                <a:gd name="T7" fmla="*/ 0 h 35"/>
                <a:gd name="T8" fmla="*/ 2147483647 w 106"/>
                <a:gd name="T9" fmla="*/ 2147483647 h 35"/>
                <a:gd name="T10" fmla="*/ 2147483647 w 106"/>
                <a:gd name="T11" fmla="*/ 2147483647 h 35"/>
                <a:gd name="T12" fmla="*/ 2147483647 w 106"/>
                <a:gd name="T13" fmla="*/ 2147483647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35">
                  <a:moveTo>
                    <a:pt x="101" y="27"/>
                  </a:moveTo>
                  <a:cubicBezTo>
                    <a:pt x="96" y="31"/>
                    <a:pt x="69" y="35"/>
                    <a:pt x="53" y="32"/>
                  </a:cubicBezTo>
                  <a:cubicBezTo>
                    <a:pt x="37" y="29"/>
                    <a:pt x="12" y="16"/>
                    <a:pt x="6" y="11"/>
                  </a:cubicBezTo>
                  <a:cubicBezTo>
                    <a:pt x="0" y="6"/>
                    <a:pt x="7" y="0"/>
                    <a:pt x="14" y="0"/>
                  </a:cubicBezTo>
                  <a:cubicBezTo>
                    <a:pt x="21" y="0"/>
                    <a:pt x="37" y="10"/>
                    <a:pt x="48" y="11"/>
                  </a:cubicBezTo>
                  <a:cubicBezTo>
                    <a:pt x="59" y="12"/>
                    <a:pt x="72" y="6"/>
                    <a:pt x="81" y="8"/>
                  </a:cubicBezTo>
                  <a:cubicBezTo>
                    <a:pt x="90" y="10"/>
                    <a:pt x="106" y="23"/>
                    <a:pt x="101" y="27"/>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25" name="Freeform 12"/>
            <p:cNvSpPr>
              <a:spLocks/>
            </p:cNvSpPr>
            <p:nvPr/>
          </p:nvSpPr>
          <p:spPr bwMode="auto">
            <a:xfrm>
              <a:off x="4287838" y="3841750"/>
              <a:ext cx="420688" cy="165100"/>
            </a:xfrm>
            <a:custGeom>
              <a:avLst/>
              <a:gdLst>
                <a:gd name="T0" fmla="*/ 2147483647 w 144"/>
                <a:gd name="T1" fmla="*/ 2147483647 h 57"/>
                <a:gd name="T2" fmla="*/ 2147483647 w 144"/>
                <a:gd name="T3" fmla="*/ 2147483647 h 57"/>
                <a:gd name="T4" fmla="*/ 2147483647 w 144"/>
                <a:gd name="T5" fmla="*/ 2147483647 h 57"/>
                <a:gd name="T6" fmla="*/ 2147483647 w 144"/>
                <a:gd name="T7" fmla="*/ 2147483647 h 57"/>
                <a:gd name="T8" fmla="*/ 2147483647 w 144"/>
                <a:gd name="T9" fmla="*/ 2147483647 h 57"/>
                <a:gd name="T10" fmla="*/ 2147483647 w 144"/>
                <a:gd name="T11" fmla="*/ 2147483647 h 57"/>
                <a:gd name="T12" fmla="*/ 2147483647 w 144"/>
                <a:gd name="T13" fmla="*/ 2147483647 h 57"/>
                <a:gd name="T14" fmla="*/ 2147483647 w 144"/>
                <a:gd name="T15" fmla="*/ 2147483647 h 57"/>
                <a:gd name="T16" fmla="*/ 2147483647 w 144"/>
                <a:gd name="T17" fmla="*/ 2147483647 h 57"/>
                <a:gd name="T18" fmla="*/ 2147483647 w 144"/>
                <a:gd name="T19" fmla="*/ 2147483647 h 57"/>
                <a:gd name="T20" fmla="*/ 2147483647 w 144"/>
                <a:gd name="T21" fmla="*/ 0 h 57"/>
                <a:gd name="T22" fmla="*/ 2147483647 w 144"/>
                <a:gd name="T23" fmla="*/ 2147483647 h 57"/>
                <a:gd name="T24" fmla="*/ 2147483647 w 144"/>
                <a:gd name="T25" fmla="*/ 2147483647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 h="57">
                  <a:moveTo>
                    <a:pt x="143" y="19"/>
                  </a:moveTo>
                  <a:cubicBezTo>
                    <a:pt x="144" y="25"/>
                    <a:pt x="132" y="45"/>
                    <a:pt x="123" y="48"/>
                  </a:cubicBezTo>
                  <a:cubicBezTo>
                    <a:pt x="114" y="51"/>
                    <a:pt x="99" y="39"/>
                    <a:pt x="90" y="40"/>
                  </a:cubicBezTo>
                  <a:cubicBezTo>
                    <a:pt x="81" y="41"/>
                    <a:pt x="78" y="53"/>
                    <a:pt x="71" y="55"/>
                  </a:cubicBezTo>
                  <a:cubicBezTo>
                    <a:pt x="64" y="57"/>
                    <a:pt x="52" y="54"/>
                    <a:pt x="47" y="52"/>
                  </a:cubicBezTo>
                  <a:cubicBezTo>
                    <a:pt x="42" y="50"/>
                    <a:pt x="46" y="44"/>
                    <a:pt x="39" y="43"/>
                  </a:cubicBezTo>
                  <a:cubicBezTo>
                    <a:pt x="32" y="42"/>
                    <a:pt x="6" y="45"/>
                    <a:pt x="3" y="43"/>
                  </a:cubicBezTo>
                  <a:cubicBezTo>
                    <a:pt x="0" y="41"/>
                    <a:pt x="13" y="34"/>
                    <a:pt x="21" y="30"/>
                  </a:cubicBezTo>
                  <a:cubicBezTo>
                    <a:pt x="29" y="26"/>
                    <a:pt x="42" y="18"/>
                    <a:pt x="51" y="16"/>
                  </a:cubicBezTo>
                  <a:cubicBezTo>
                    <a:pt x="60" y="14"/>
                    <a:pt x="67" y="19"/>
                    <a:pt x="75" y="16"/>
                  </a:cubicBezTo>
                  <a:cubicBezTo>
                    <a:pt x="83" y="13"/>
                    <a:pt x="91" y="0"/>
                    <a:pt x="98" y="0"/>
                  </a:cubicBezTo>
                  <a:cubicBezTo>
                    <a:pt x="105" y="0"/>
                    <a:pt x="108" y="10"/>
                    <a:pt x="116" y="13"/>
                  </a:cubicBezTo>
                  <a:cubicBezTo>
                    <a:pt x="124" y="16"/>
                    <a:pt x="142" y="13"/>
                    <a:pt x="143" y="19"/>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26" name="Freeform 13"/>
            <p:cNvSpPr>
              <a:spLocks/>
            </p:cNvSpPr>
            <p:nvPr/>
          </p:nvSpPr>
          <p:spPr bwMode="auto">
            <a:xfrm>
              <a:off x="1120776" y="1962150"/>
              <a:ext cx="87313" cy="214312"/>
            </a:xfrm>
            <a:custGeom>
              <a:avLst/>
              <a:gdLst>
                <a:gd name="T0" fmla="*/ 2147483647 w 30"/>
                <a:gd name="T1" fmla="*/ 2147483647 h 73"/>
                <a:gd name="T2" fmla="*/ 2147483647 w 30"/>
                <a:gd name="T3" fmla="*/ 2147483647 h 73"/>
                <a:gd name="T4" fmla="*/ 2147483647 w 30"/>
                <a:gd name="T5" fmla="*/ 2147483647 h 73"/>
                <a:gd name="T6" fmla="*/ 2147483647 w 30"/>
                <a:gd name="T7" fmla="*/ 2147483647 h 73"/>
                <a:gd name="T8" fmla="*/ 2147483647 w 30"/>
                <a:gd name="T9" fmla="*/ 2147483647 h 73"/>
                <a:gd name="T10" fmla="*/ 2147483647 w 30"/>
                <a:gd name="T11" fmla="*/ 2147483647 h 73"/>
                <a:gd name="T12" fmla="*/ 2147483647 w 30"/>
                <a:gd name="T13" fmla="*/ 2147483647 h 73"/>
                <a:gd name="T14" fmla="*/ 2147483647 w 30"/>
                <a:gd name="T15" fmla="*/ 2147483647 h 73"/>
                <a:gd name="T16" fmla="*/ 2147483647 w 30"/>
                <a:gd name="T17" fmla="*/ 2147483647 h 73"/>
                <a:gd name="T18" fmla="*/ 2147483647 w 30"/>
                <a:gd name="T19" fmla="*/ 2147483647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73">
                  <a:moveTo>
                    <a:pt x="27" y="1"/>
                  </a:moveTo>
                  <a:cubicBezTo>
                    <a:pt x="24" y="0"/>
                    <a:pt x="14" y="11"/>
                    <a:pt x="10" y="17"/>
                  </a:cubicBezTo>
                  <a:cubicBezTo>
                    <a:pt x="6" y="23"/>
                    <a:pt x="5" y="32"/>
                    <a:pt x="4" y="37"/>
                  </a:cubicBezTo>
                  <a:cubicBezTo>
                    <a:pt x="3" y="42"/>
                    <a:pt x="0" y="43"/>
                    <a:pt x="1" y="49"/>
                  </a:cubicBezTo>
                  <a:cubicBezTo>
                    <a:pt x="2" y="55"/>
                    <a:pt x="11" y="69"/>
                    <a:pt x="13" y="71"/>
                  </a:cubicBezTo>
                  <a:cubicBezTo>
                    <a:pt x="15" y="73"/>
                    <a:pt x="16" y="63"/>
                    <a:pt x="16" y="59"/>
                  </a:cubicBezTo>
                  <a:cubicBezTo>
                    <a:pt x="16" y="55"/>
                    <a:pt x="10" y="51"/>
                    <a:pt x="10" y="47"/>
                  </a:cubicBezTo>
                  <a:cubicBezTo>
                    <a:pt x="10" y="43"/>
                    <a:pt x="12" y="36"/>
                    <a:pt x="15" y="32"/>
                  </a:cubicBezTo>
                  <a:cubicBezTo>
                    <a:pt x="18" y="28"/>
                    <a:pt x="25" y="27"/>
                    <a:pt x="27" y="23"/>
                  </a:cubicBezTo>
                  <a:cubicBezTo>
                    <a:pt x="29" y="19"/>
                    <a:pt x="30" y="2"/>
                    <a:pt x="27" y="1"/>
                  </a:cubicBezTo>
                  <a:close/>
                </a:path>
              </a:pathLst>
            </a:custGeom>
            <a:solidFill>
              <a:schemeClr val="accent1"/>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27" name="Text Box 14"/>
            <p:cNvSpPr txBox="1">
              <a:spLocks noChangeArrowheads="1"/>
            </p:cNvSpPr>
            <p:nvPr/>
          </p:nvSpPr>
          <p:spPr bwMode="auto">
            <a:xfrm>
              <a:off x="1127126" y="1701800"/>
              <a:ext cx="141288" cy="60325"/>
            </a:xfrm>
            <a:prstGeom prst="rect">
              <a:avLst/>
            </a:prstGeom>
            <a:solidFill>
              <a:schemeClr val="accent1"/>
            </a:solidFill>
            <a:ln>
              <a:noFill/>
            </a:ln>
            <a:effectLst/>
            <a:extLs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a:solidFill>
                    <a:schemeClr val="bg1"/>
                  </a:solidFill>
                  <a:latin typeface="Tahoma" pitchFamily="34" charset="0"/>
                  <a:cs typeface="Times New Roman" pitchFamily="18" charset="0"/>
                </a:rPr>
                <a:t> 26</a:t>
              </a:r>
              <a:r>
                <a:rPr lang="en-US" sz="400" baseline="44000">
                  <a:solidFill>
                    <a:schemeClr val="bg1"/>
                  </a:solidFill>
                  <a:latin typeface="Tahoma" pitchFamily="34" charset="0"/>
                  <a:cs typeface="Times New Roman" pitchFamily="18" charset="0"/>
                </a:rPr>
                <a:t>o</a:t>
              </a:r>
              <a:r>
                <a:rPr lang="en-US" sz="400">
                  <a:solidFill>
                    <a:schemeClr val="bg1"/>
                  </a:solidFill>
                  <a:latin typeface="Tahoma" pitchFamily="34" charset="0"/>
                  <a:cs typeface="Times New Roman" pitchFamily="18" charset="0"/>
                </a:rPr>
                <a:t>N </a:t>
              </a:r>
            </a:p>
          </p:txBody>
        </p:sp>
        <p:sp>
          <p:nvSpPr>
            <p:cNvPr id="228" name="Text Box 15"/>
            <p:cNvSpPr txBox="1">
              <a:spLocks noChangeArrowheads="1"/>
            </p:cNvSpPr>
            <p:nvPr/>
          </p:nvSpPr>
          <p:spPr bwMode="auto">
            <a:xfrm>
              <a:off x="1127126" y="4167188"/>
              <a:ext cx="141288" cy="6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a:solidFill>
                    <a:schemeClr val="bg1"/>
                  </a:solidFill>
                  <a:latin typeface="Tahoma" pitchFamily="34" charset="0"/>
                  <a:cs typeface="Times New Roman" pitchFamily="18" charset="0"/>
                </a:rPr>
                <a:t> 24</a:t>
              </a:r>
              <a:r>
                <a:rPr lang="en-US" sz="400" baseline="44000">
                  <a:solidFill>
                    <a:schemeClr val="bg1"/>
                  </a:solidFill>
                  <a:latin typeface="Tahoma" pitchFamily="34" charset="0"/>
                  <a:cs typeface="Times New Roman" pitchFamily="18" charset="0"/>
                </a:rPr>
                <a:t>o</a:t>
              </a:r>
              <a:r>
                <a:rPr lang="en-US" sz="400">
                  <a:solidFill>
                    <a:schemeClr val="bg1"/>
                  </a:solidFill>
                  <a:latin typeface="Tahoma" pitchFamily="34" charset="0"/>
                  <a:cs typeface="Times New Roman" pitchFamily="18" charset="0"/>
                </a:rPr>
                <a:t>N </a:t>
              </a:r>
            </a:p>
          </p:txBody>
        </p:sp>
        <p:sp>
          <p:nvSpPr>
            <p:cNvPr id="229" name="Text Box 16"/>
            <p:cNvSpPr txBox="1">
              <a:spLocks noChangeArrowheads="1"/>
            </p:cNvSpPr>
            <p:nvPr/>
          </p:nvSpPr>
          <p:spPr bwMode="auto">
            <a:xfrm>
              <a:off x="2419351" y="514350"/>
              <a:ext cx="104775" cy="60325"/>
            </a:xfrm>
            <a:prstGeom prst="rect">
              <a:avLst/>
            </a:prstGeom>
            <a:solidFill>
              <a:schemeClr val="accent1"/>
            </a:solidFill>
            <a:ln>
              <a:noFill/>
            </a:ln>
            <a:effectLst/>
            <a:extLs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a:solidFill>
                    <a:schemeClr val="bg1"/>
                  </a:solidFill>
                  <a:latin typeface="Tahoma" pitchFamily="34" charset="0"/>
                  <a:cs typeface="Times New Roman" pitchFamily="18" charset="0"/>
                </a:rPr>
                <a:t>52</a:t>
              </a:r>
              <a:r>
                <a:rPr lang="en-US" sz="400" baseline="44000">
                  <a:solidFill>
                    <a:schemeClr val="bg1"/>
                  </a:solidFill>
                  <a:latin typeface="Tahoma" pitchFamily="34" charset="0"/>
                  <a:cs typeface="Times New Roman" pitchFamily="18" charset="0"/>
                </a:rPr>
                <a:t>o</a:t>
              </a:r>
              <a:r>
                <a:rPr lang="en-US" sz="400">
                  <a:solidFill>
                    <a:schemeClr val="bg1"/>
                  </a:solidFill>
                  <a:latin typeface="Tahoma" pitchFamily="34" charset="0"/>
                  <a:cs typeface="Times New Roman" pitchFamily="18" charset="0"/>
                </a:rPr>
                <a:t>E</a:t>
              </a:r>
            </a:p>
          </p:txBody>
        </p:sp>
        <p:sp>
          <p:nvSpPr>
            <p:cNvPr id="230" name="Freeform 17" descr="10%"/>
            <p:cNvSpPr>
              <a:spLocks/>
            </p:cNvSpPr>
            <p:nvPr/>
          </p:nvSpPr>
          <p:spPr bwMode="auto">
            <a:xfrm>
              <a:off x="1238251" y="3236913"/>
              <a:ext cx="482600" cy="319087"/>
            </a:xfrm>
            <a:custGeom>
              <a:avLst/>
              <a:gdLst>
                <a:gd name="T0" fmla="*/ 0 w 213"/>
                <a:gd name="T1" fmla="*/ 0 h 141"/>
                <a:gd name="T2" fmla="*/ 2147483647 w 213"/>
                <a:gd name="T3" fmla="*/ 2147483647 h 141"/>
                <a:gd name="T4" fmla="*/ 2147483647 w 213"/>
                <a:gd name="T5" fmla="*/ 2147483647 h 141"/>
                <a:gd name="T6" fmla="*/ 0 60000 65536"/>
                <a:gd name="T7" fmla="*/ 0 60000 65536"/>
                <a:gd name="T8" fmla="*/ 0 60000 65536"/>
              </a:gdLst>
              <a:ahLst/>
              <a:cxnLst>
                <a:cxn ang="T6">
                  <a:pos x="T0" y="T1"/>
                </a:cxn>
                <a:cxn ang="T7">
                  <a:pos x="T2" y="T3"/>
                </a:cxn>
                <a:cxn ang="T8">
                  <a:pos x="T4" y="T5"/>
                </a:cxn>
              </a:cxnLst>
              <a:rect l="0" t="0" r="r" b="b"/>
              <a:pathLst>
                <a:path w="213" h="141">
                  <a:moveTo>
                    <a:pt x="0" y="0"/>
                  </a:moveTo>
                  <a:lnTo>
                    <a:pt x="96" y="141"/>
                  </a:lnTo>
                  <a:lnTo>
                    <a:pt x="213" y="103"/>
                  </a:lnTo>
                </a:path>
              </a:pathLst>
            </a:custGeom>
            <a:noFill/>
            <a:ln w="9525" cap="flat" cmpd="sng">
              <a:solidFill>
                <a:srgbClr val="990033"/>
              </a:solidFill>
              <a:prstDash val="lgDashDotDot"/>
              <a:round/>
              <a:headEnd type="none" w="sm" len="sm"/>
              <a:tailEnd type="none" w="sm" len="sm"/>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31" name="Line 18"/>
            <p:cNvSpPr>
              <a:spLocks noChangeShapeType="1"/>
            </p:cNvSpPr>
            <p:nvPr/>
          </p:nvSpPr>
          <p:spPr bwMode="auto">
            <a:xfrm rot="16200000" flipH="1">
              <a:off x="1096963" y="4178300"/>
              <a:ext cx="0" cy="66675"/>
            </a:xfrm>
            <a:prstGeom prst="line">
              <a:avLst/>
            </a:prstGeom>
            <a:noFill/>
            <a:ln w="190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32" name="Line 19"/>
            <p:cNvSpPr>
              <a:spLocks noChangeShapeType="1"/>
            </p:cNvSpPr>
            <p:nvPr/>
          </p:nvSpPr>
          <p:spPr bwMode="auto">
            <a:xfrm rot="16200000" flipH="1">
              <a:off x="1096963" y="1711325"/>
              <a:ext cx="0" cy="66675"/>
            </a:xfrm>
            <a:prstGeom prst="line">
              <a:avLst/>
            </a:prstGeom>
            <a:noFill/>
            <a:ln w="190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33" name="Line 20"/>
            <p:cNvSpPr>
              <a:spLocks noChangeShapeType="1"/>
            </p:cNvSpPr>
            <p:nvPr/>
          </p:nvSpPr>
          <p:spPr bwMode="auto">
            <a:xfrm flipH="1">
              <a:off x="2509838" y="419100"/>
              <a:ext cx="0" cy="65087"/>
            </a:xfrm>
            <a:prstGeom prst="line">
              <a:avLst/>
            </a:prstGeom>
            <a:noFill/>
            <a:ln w="190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34" name="Line 21"/>
            <p:cNvSpPr>
              <a:spLocks noChangeShapeType="1"/>
            </p:cNvSpPr>
            <p:nvPr/>
          </p:nvSpPr>
          <p:spPr bwMode="auto">
            <a:xfrm>
              <a:off x="7121526" y="5753100"/>
              <a:ext cx="5461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35" name="Text Box 22"/>
            <p:cNvSpPr txBox="1">
              <a:spLocks noChangeArrowheads="1"/>
            </p:cNvSpPr>
            <p:nvPr/>
          </p:nvSpPr>
          <p:spPr bwMode="auto">
            <a:xfrm>
              <a:off x="7294563" y="5621338"/>
              <a:ext cx="157163" cy="6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50 km</a:t>
              </a:r>
            </a:p>
          </p:txBody>
        </p:sp>
        <p:sp>
          <p:nvSpPr>
            <p:cNvPr id="236" name="Text Box 23" descr="10%"/>
            <p:cNvSpPr txBox="1">
              <a:spLocks noChangeArrowheads="1"/>
            </p:cNvSpPr>
            <p:nvPr/>
          </p:nvSpPr>
          <p:spPr bwMode="auto">
            <a:xfrm>
              <a:off x="3748088" y="4905375"/>
              <a:ext cx="1593850" cy="104775"/>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700" b="1">
                  <a:solidFill>
                    <a:schemeClr val="bg1"/>
                  </a:solidFill>
                  <a:latin typeface="Tahoma" pitchFamily="34" charset="0"/>
                  <a:cs typeface="Times New Roman" pitchFamily="18" charset="0"/>
                </a:rPr>
                <a:t>U N I T E D   A R A B   E M I R A T E S</a:t>
              </a:r>
            </a:p>
          </p:txBody>
        </p:sp>
        <p:sp>
          <p:nvSpPr>
            <p:cNvPr id="237" name="Text Box 24" descr="10%"/>
            <p:cNvSpPr txBox="1">
              <a:spLocks noChangeArrowheads="1"/>
            </p:cNvSpPr>
            <p:nvPr/>
          </p:nvSpPr>
          <p:spPr bwMode="auto">
            <a:xfrm>
              <a:off x="1412876" y="4610100"/>
              <a:ext cx="476250" cy="212725"/>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700" b="1">
                  <a:solidFill>
                    <a:schemeClr val="bg1"/>
                  </a:solidFill>
                  <a:latin typeface="Tahoma" pitchFamily="34" charset="0"/>
                  <a:cs typeface="Times New Roman" pitchFamily="18" charset="0"/>
                </a:rPr>
                <a:t>S A U D I</a:t>
              </a:r>
            </a:p>
            <a:p>
              <a:pPr algn="ctr" eaLnBrk="1" hangingPunct="1"/>
              <a:r>
                <a:rPr lang="en-US" sz="700" b="1">
                  <a:solidFill>
                    <a:schemeClr val="bg1"/>
                  </a:solidFill>
                  <a:latin typeface="Tahoma" pitchFamily="34" charset="0"/>
                  <a:cs typeface="Times New Roman" pitchFamily="18" charset="0"/>
                </a:rPr>
                <a:t>A R A B I A</a:t>
              </a:r>
            </a:p>
          </p:txBody>
        </p:sp>
        <p:sp>
          <p:nvSpPr>
            <p:cNvPr id="238" name="Text Box 25" descr="10%"/>
            <p:cNvSpPr txBox="1">
              <a:spLocks noChangeArrowheads="1"/>
            </p:cNvSpPr>
            <p:nvPr/>
          </p:nvSpPr>
          <p:spPr bwMode="auto">
            <a:xfrm rot="2211004">
              <a:off x="3373438" y="966788"/>
              <a:ext cx="722313" cy="106362"/>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i="1">
                  <a:solidFill>
                    <a:schemeClr val="bg1"/>
                  </a:solidFill>
                  <a:latin typeface="Tahoma" pitchFamily="34" charset="0"/>
                  <a:cs typeface="Times New Roman" pitchFamily="18" charset="0"/>
                </a:rPr>
                <a:t>A  R  A  B  I  A  N</a:t>
              </a:r>
            </a:p>
          </p:txBody>
        </p:sp>
        <p:sp>
          <p:nvSpPr>
            <p:cNvPr id="239" name="Text Box 26" descr="10%"/>
            <p:cNvSpPr txBox="1">
              <a:spLocks noChangeArrowheads="1"/>
            </p:cNvSpPr>
            <p:nvPr/>
          </p:nvSpPr>
          <p:spPr bwMode="auto">
            <a:xfrm rot="614465">
              <a:off x="4660901" y="1565275"/>
              <a:ext cx="387350" cy="106362"/>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i="1">
                  <a:solidFill>
                    <a:schemeClr val="bg1"/>
                  </a:solidFill>
                  <a:latin typeface="Tahoma" pitchFamily="34" charset="0"/>
                  <a:cs typeface="Times New Roman" pitchFamily="18" charset="0"/>
                </a:rPr>
                <a:t>G  U  L  F</a:t>
              </a:r>
            </a:p>
          </p:txBody>
        </p:sp>
        <p:sp>
          <p:nvSpPr>
            <p:cNvPr id="240" name="Rectangle 27" descr="10%"/>
            <p:cNvSpPr>
              <a:spLocks noChangeArrowheads="1"/>
            </p:cNvSpPr>
            <p:nvPr/>
          </p:nvSpPr>
          <p:spPr bwMode="auto">
            <a:xfrm>
              <a:off x="1058863" y="415925"/>
              <a:ext cx="7181850" cy="554037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41" name="Text Box 28"/>
            <p:cNvSpPr txBox="1">
              <a:spLocks noChangeArrowheads="1"/>
            </p:cNvSpPr>
            <p:nvPr/>
          </p:nvSpPr>
          <p:spPr bwMode="auto">
            <a:xfrm>
              <a:off x="1349376" y="2646363"/>
              <a:ext cx="409575" cy="10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a:solidFill>
                    <a:schemeClr val="bg1"/>
                  </a:solidFill>
                  <a:latin typeface="Tahoma" pitchFamily="34" charset="0"/>
                  <a:cs typeface="Times New Roman" pitchFamily="18" charset="0"/>
                </a:rPr>
                <a:t>Q A T A R</a:t>
              </a:r>
            </a:p>
          </p:txBody>
        </p:sp>
        <p:sp>
          <p:nvSpPr>
            <p:cNvPr id="242" name="Text Box 29"/>
            <p:cNvSpPr txBox="1">
              <a:spLocks noChangeArrowheads="1"/>
            </p:cNvSpPr>
            <p:nvPr/>
          </p:nvSpPr>
          <p:spPr bwMode="auto">
            <a:xfrm>
              <a:off x="7180263" y="4349750"/>
              <a:ext cx="352425" cy="10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a:solidFill>
                    <a:schemeClr val="bg1"/>
                  </a:solidFill>
                  <a:latin typeface="Tahoma" pitchFamily="34" charset="0"/>
                  <a:cs typeface="Times New Roman" pitchFamily="18" charset="0"/>
                </a:rPr>
                <a:t>O M A N</a:t>
              </a:r>
            </a:p>
          </p:txBody>
        </p:sp>
        <p:sp>
          <p:nvSpPr>
            <p:cNvPr id="243" name="Text Box 30"/>
            <p:cNvSpPr txBox="1">
              <a:spLocks noChangeArrowheads="1"/>
            </p:cNvSpPr>
            <p:nvPr/>
          </p:nvSpPr>
          <p:spPr bwMode="auto">
            <a:xfrm>
              <a:off x="4625976" y="514350"/>
              <a:ext cx="103188" cy="6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a:solidFill>
                    <a:schemeClr val="bg1"/>
                  </a:solidFill>
                  <a:latin typeface="Tahoma" pitchFamily="34" charset="0"/>
                  <a:cs typeface="Times New Roman" pitchFamily="18" charset="0"/>
                </a:rPr>
                <a:t>54</a:t>
              </a:r>
              <a:r>
                <a:rPr lang="en-US" sz="400" baseline="44000">
                  <a:solidFill>
                    <a:schemeClr val="bg1"/>
                  </a:solidFill>
                  <a:latin typeface="Tahoma" pitchFamily="34" charset="0"/>
                  <a:cs typeface="Times New Roman" pitchFamily="18" charset="0"/>
                </a:rPr>
                <a:t>o</a:t>
              </a:r>
              <a:r>
                <a:rPr lang="en-US" sz="400">
                  <a:solidFill>
                    <a:schemeClr val="bg1"/>
                  </a:solidFill>
                  <a:latin typeface="Tahoma" pitchFamily="34" charset="0"/>
                  <a:cs typeface="Times New Roman" pitchFamily="18" charset="0"/>
                </a:rPr>
                <a:t>E</a:t>
              </a:r>
            </a:p>
          </p:txBody>
        </p:sp>
        <p:sp>
          <p:nvSpPr>
            <p:cNvPr id="244" name="Line 31"/>
            <p:cNvSpPr>
              <a:spLocks noChangeShapeType="1"/>
            </p:cNvSpPr>
            <p:nvPr/>
          </p:nvSpPr>
          <p:spPr bwMode="auto">
            <a:xfrm flipH="1">
              <a:off x="4716463" y="419100"/>
              <a:ext cx="0" cy="65087"/>
            </a:xfrm>
            <a:prstGeom prst="line">
              <a:avLst/>
            </a:prstGeom>
            <a:noFill/>
            <a:ln w="190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45" name="Freeform 32"/>
            <p:cNvSpPr>
              <a:spLocks/>
            </p:cNvSpPr>
            <p:nvPr/>
          </p:nvSpPr>
          <p:spPr bwMode="auto">
            <a:xfrm>
              <a:off x="5180013" y="3427413"/>
              <a:ext cx="114300" cy="107950"/>
            </a:xfrm>
            <a:custGeom>
              <a:avLst/>
              <a:gdLst>
                <a:gd name="T0" fmla="*/ 2147483647 w 51"/>
                <a:gd name="T1" fmla="*/ 0 h 48"/>
                <a:gd name="T2" fmla="*/ 899095006 w 51"/>
                <a:gd name="T3" fmla="*/ 2147483647 h 48"/>
                <a:gd name="T4" fmla="*/ 2147483647 w 51"/>
                <a:gd name="T5" fmla="*/ 2147483647 h 48"/>
                <a:gd name="T6" fmla="*/ 2147483647 w 51"/>
                <a:gd name="T7" fmla="*/ 2147483647 h 48"/>
                <a:gd name="T8" fmla="*/ 2147483647 w 5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8">
                  <a:moveTo>
                    <a:pt x="33" y="0"/>
                  </a:moveTo>
                  <a:cubicBezTo>
                    <a:pt x="11" y="14"/>
                    <a:pt x="20" y="7"/>
                    <a:pt x="6" y="21"/>
                  </a:cubicBezTo>
                  <a:cubicBezTo>
                    <a:pt x="0" y="38"/>
                    <a:pt x="9" y="43"/>
                    <a:pt x="24" y="48"/>
                  </a:cubicBezTo>
                  <a:cubicBezTo>
                    <a:pt x="25" y="41"/>
                    <a:pt x="25" y="34"/>
                    <a:pt x="27" y="27"/>
                  </a:cubicBezTo>
                  <a:cubicBezTo>
                    <a:pt x="29" y="19"/>
                    <a:pt x="51" y="0"/>
                    <a:pt x="33" y="0"/>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46" name="Freeform 33"/>
            <p:cNvSpPr>
              <a:spLocks/>
            </p:cNvSpPr>
            <p:nvPr/>
          </p:nvSpPr>
          <p:spPr bwMode="auto">
            <a:xfrm>
              <a:off x="4991101" y="3640138"/>
              <a:ext cx="100013" cy="100012"/>
            </a:xfrm>
            <a:custGeom>
              <a:avLst/>
              <a:gdLst>
                <a:gd name="T0" fmla="*/ 2147483647 w 44"/>
                <a:gd name="T1" fmla="*/ 1219300844 h 44"/>
                <a:gd name="T2" fmla="*/ 2147483647 w 44"/>
                <a:gd name="T3" fmla="*/ 2147483647 h 44"/>
                <a:gd name="T4" fmla="*/ 2147483647 w 44"/>
                <a:gd name="T5" fmla="*/ 2147483647 h 44"/>
                <a:gd name="T6" fmla="*/ 2147483647 w 44"/>
                <a:gd name="T7" fmla="*/ 2147483647 h 44"/>
                <a:gd name="T8" fmla="*/ 909327288 w 44"/>
                <a:gd name="T9" fmla="*/ 2147483647 h 44"/>
                <a:gd name="T10" fmla="*/ 2147483647 w 44"/>
                <a:gd name="T11" fmla="*/ 1219300844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44">
                  <a:moveTo>
                    <a:pt x="20" y="6"/>
                  </a:moveTo>
                  <a:cubicBezTo>
                    <a:pt x="24" y="12"/>
                    <a:pt x="30" y="17"/>
                    <a:pt x="32" y="24"/>
                  </a:cubicBezTo>
                  <a:cubicBezTo>
                    <a:pt x="33" y="27"/>
                    <a:pt x="34" y="30"/>
                    <a:pt x="35" y="33"/>
                  </a:cubicBezTo>
                  <a:cubicBezTo>
                    <a:pt x="37" y="36"/>
                    <a:pt x="44" y="41"/>
                    <a:pt x="41" y="42"/>
                  </a:cubicBezTo>
                  <a:cubicBezTo>
                    <a:pt x="33" y="44"/>
                    <a:pt x="13" y="32"/>
                    <a:pt x="5" y="27"/>
                  </a:cubicBezTo>
                  <a:cubicBezTo>
                    <a:pt x="0" y="11"/>
                    <a:pt x="20" y="0"/>
                    <a:pt x="20" y="6"/>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47" name="Freeform 34"/>
            <p:cNvSpPr>
              <a:spLocks/>
            </p:cNvSpPr>
            <p:nvPr/>
          </p:nvSpPr>
          <p:spPr bwMode="auto">
            <a:xfrm>
              <a:off x="4967288" y="3746500"/>
              <a:ext cx="101600" cy="80962"/>
            </a:xfrm>
            <a:custGeom>
              <a:avLst/>
              <a:gdLst>
                <a:gd name="T0" fmla="*/ 2147483647 w 45"/>
                <a:gd name="T1" fmla="*/ 0 h 36"/>
                <a:gd name="T2" fmla="*/ 2147483647 w 45"/>
                <a:gd name="T3" fmla="*/ 2147483647 h 36"/>
                <a:gd name="T4" fmla="*/ 2147483647 w 45"/>
                <a:gd name="T5" fmla="*/ 2147483647 h 36"/>
                <a:gd name="T6" fmla="*/ 0 w 45"/>
                <a:gd name="T7" fmla="*/ 1512266709 h 36"/>
                <a:gd name="T8" fmla="*/ 2147483647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a:moveTo>
                    <a:pt x="18" y="0"/>
                  </a:moveTo>
                  <a:cubicBezTo>
                    <a:pt x="30" y="4"/>
                    <a:pt x="32" y="9"/>
                    <a:pt x="36" y="21"/>
                  </a:cubicBezTo>
                  <a:cubicBezTo>
                    <a:pt x="4" y="29"/>
                    <a:pt x="45" y="27"/>
                    <a:pt x="18" y="36"/>
                  </a:cubicBezTo>
                  <a:cubicBezTo>
                    <a:pt x="9" y="27"/>
                    <a:pt x="4" y="21"/>
                    <a:pt x="0" y="9"/>
                  </a:cubicBezTo>
                  <a:cubicBezTo>
                    <a:pt x="12" y="1"/>
                    <a:pt x="6" y="4"/>
                    <a:pt x="18" y="0"/>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48" name="Freeform 35"/>
            <p:cNvSpPr>
              <a:spLocks/>
            </p:cNvSpPr>
            <p:nvPr/>
          </p:nvSpPr>
          <p:spPr bwMode="auto">
            <a:xfrm>
              <a:off x="4783138" y="3902075"/>
              <a:ext cx="82550" cy="53975"/>
            </a:xfrm>
            <a:custGeom>
              <a:avLst/>
              <a:gdLst>
                <a:gd name="T0" fmla="*/ 0 w 36"/>
                <a:gd name="T1" fmla="*/ 531071270 h 24"/>
                <a:gd name="T2" fmla="*/ 2147483647 w 36"/>
                <a:gd name="T3" fmla="*/ 2147483647 h 24"/>
                <a:gd name="T4" fmla="*/ 2147483647 w 36"/>
                <a:gd name="T5" fmla="*/ 2147483647 h 24"/>
                <a:gd name="T6" fmla="*/ 2147483647 w 36"/>
                <a:gd name="T7" fmla="*/ 531071270 h 24"/>
                <a:gd name="T8" fmla="*/ 0 w 36"/>
                <a:gd name="T9" fmla="*/ 53107127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0" y="3"/>
                  </a:moveTo>
                  <a:cubicBezTo>
                    <a:pt x="7" y="24"/>
                    <a:pt x="0" y="19"/>
                    <a:pt x="15" y="24"/>
                  </a:cubicBezTo>
                  <a:cubicBezTo>
                    <a:pt x="20" y="23"/>
                    <a:pt x="26" y="24"/>
                    <a:pt x="30" y="21"/>
                  </a:cubicBezTo>
                  <a:cubicBezTo>
                    <a:pt x="32" y="19"/>
                    <a:pt x="36" y="5"/>
                    <a:pt x="30" y="3"/>
                  </a:cubicBezTo>
                  <a:cubicBezTo>
                    <a:pt x="20" y="0"/>
                    <a:pt x="10" y="3"/>
                    <a:pt x="0" y="3"/>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49" name="Freeform 36"/>
            <p:cNvSpPr>
              <a:spLocks/>
            </p:cNvSpPr>
            <p:nvPr/>
          </p:nvSpPr>
          <p:spPr bwMode="auto">
            <a:xfrm>
              <a:off x="3867151" y="3778250"/>
              <a:ext cx="160338" cy="76200"/>
            </a:xfrm>
            <a:custGeom>
              <a:avLst/>
              <a:gdLst>
                <a:gd name="T0" fmla="*/ 2147483647 w 71"/>
                <a:gd name="T1" fmla="*/ 899095006 h 34"/>
                <a:gd name="T2" fmla="*/ 2147483647 w 71"/>
                <a:gd name="T3" fmla="*/ 2147483647 h 34"/>
                <a:gd name="T4" fmla="*/ 2147483647 w 71"/>
                <a:gd name="T5" fmla="*/ 2147483647 h 34"/>
                <a:gd name="T6" fmla="*/ 2024635350 w 71"/>
                <a:gd name="T7" fmla="*/ 2147483647 h 34"/>
                <a:gd name="T8" fmla="*/ 1565648630 w 71"/>
                <a:gd name="T9" fmla="*/ 1582205594 h 34"/>
                <a:gd name="T10" fmla="*/ 2147483647 w 71"/>
                <a:gd name="T11" fmla="*/ 1582205594 h 34"/>
                <a:gd name="T12" fmla="*/ 2147483647 w 71"/>
                <a:gd name="T13" fmla="*/ 899095006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4">
                  <a:moveTo>
                    <a:pt x="68" y="6"/>
                  </a:moveTo>
                  <a:cubicBezTo>
                    <a:pt x="71" y="7"/>
                    <a:pt x="61" y="25"/>
                    <a:pt x="57" y="28"/>
                  </a:cubicBezTo>
                  <a:cubicBezTo>
                    <a:pt x="53" y="31"/>
                    <a:pt x="48" y="27"/>
                    <a:pt x="41" y="27"/>
                  </a:cubicBezTo>
                  <a:cubicBezTo>
                    <a:pt x="34" y="27"/>
                    <a:pt x="17" y="34"/>
                    <a:pt x="12" y="31"/>
                  </a:cubicBezTo>
                  <a:cubicBezTo>
                    <a:pt x="8" y="25"/>
                    <a:pt x="0" y="19"/>
                    <a:pt x="9" y="10"/>
                  </a:cubicBezTo>
                  <a:cubicBezTo>
                    <a:pt x="19" y="0"/>
                    <a:pt x="22" y="12"/>
                    <a:pt x="36" y="10"/>
                  </a:cubicBezTo>
                  <a:cubicBezTo>
                    <a:pt x="41" y="9"/>
                    <a:pt x="68" y="6"/>
                    <a:pt x="68" y="6"/>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50" name="Freeform 37" descr="Narrow horizontal"/>
            <p:cNvSpPr>
              <a:spLocks/>
            </p:cNvSpPr>
            <p:nvPr/>
          </p:nvSpPr>
          <p:spPr bwMode="auto">
            <a:xfrm>
              <a:off x="1063626" y="785813"/>
              <a:ext cx="7161213" cy="3557587"/>
            </a:xfrm>
            <a:custGeom>
              <a:avLst/>
              <a:gdLst>
                <a:gd name="T0" fmla="*/ 2147483647 w 3165"/>
                <a:gd name="T1" fmla="*/ 2147483647 h 1573"/>
                <a:gd name="T2" fmla="*/ 2147483647 w 3165"/>
                <a:gd name="T3" fmla="*/ 2147483647 h 1573"/>
                <a:gd name="T4" fmla="*/ 2147483647 w 3165"/>
                <a:gd name="T5" fmla="*/ 2147483647 h 1573"/>
                <a:gd name="T6" fmla="*/ 2147483647 w 3165"/>
                <a:gd name="T7" fmla="*/ 2147483647 h 1573"/>
                <a:gd name="T8" fmla="*/ 2147483647 w 3165"/>
                <a:gd name="T9" fmla="*/ 2147483647 h 1573"/>
                <a:gd name="T10" fmla="*/ 2147483647 w 3165"/>
                <a:gd name="T11" fmla="*/ 2147483647 h 1573"/>
                <a:gd name="T12" fmla="*/ 2147483647 w 3165"/>
                <a:gd name="T13" fmla="*/ 2147483647 h 1573"/>
                <a:gd name="T14" fmla="*/ 2147483647 w 3165"/>
                <a:gd name="T15" fmla="*/ 2147483647 h 1573"/>
                <a:gd name="T16" fmla="*/ 2147483647 w 3165"/>
                <a:gd name="T17" fmla="*/ 2147483647 h 1573"/>
                <a:gd name="T18" fmla="*/ 2147483647 w 3165"/>
                <a:gd name="T19" fmla="*/ 2147483647 h 1573"/>
                <a:gd name="T20" fmla="*/ 2147483647 w 3165"/>
                <a:gd name="T21" fmla="*/ 2147483647 h 1573"/>
                <a:gd name="T22" fmla="*/ 2147483647 w 3165"/>
                <a:gd name="T23" fmla="*/ 2147483647 h 1573"/>
                <a:gd name="T24" fmla="*/ 2147483647 w 3165"/>
                <a:gd name="T25" fmla="*/ 2147483647 h 1573"/>
                <a:gd name="T26" fmla="*/ 2147483647 w 3165"/>
                <a:gd name="T27" fmla="*/ 2147483647 h 1573"/>
                <a:gd name="T28" fmla="*/ 2147483647 w 3165"/>
                <a:gd name="T29" fmla="*/ 2147483647 h 1573"/>
                <a:gd name="T30" fmla="*/ 2147483647 w 3165"/>
                <a:gd name="T31" fmla="*/ 2147483647 h 1573"/>
                <a:gd name="T32" fmla="*/ 2147483647 w 3165"/>
                <a:gd name="T33" fmla="*/ 2147483647 h 1573"/>
                <a:gd name="T34" fmla="*/ 2147483647 w 3165"/>
                <a:gd name="T35" fmla="*/ 2147483647 h 1573"/>
                <a:gd name="T36" fmla="*/ 2147483647 w 3165"/>
                <a:gd name="T37" fmla="*/ 2147483647 h 1573"/>
                <a:gd name="T38" fmla="*/ 2147483647 w 3165"/>
                <a:gd name="T39" fmla="*/ 2147483647 h 1573"/>
                <a:gd name="T40" fmla="*/ 2147483647 w 3165"/>
                <a:gd name="T41" fmla="*/ 2147483647 h 1573"/>
                <a:gd name="T42" fmla="*/ 2147483647 w 3165"/>
                <a:gd name="T43" fmla="*/ 2147483647 h 1573"/>
                <a:gd name="T44" fmla="*/ 2147483647 w 3165"/>
                <a:gd name="T45" fmla="*/ 2147483647 h 1573"/>
                <a:gd name="T46" fmla="*/ 2147483647 w 3165"/>
                <a:gd name="T47" fmla="*/ 2147483647 h 1573"/>
                <a:gd name="T48" fmla="*/ 2147483647 w 3165"/>
                <a:gd name="T49" fmla="*/ 2147483647 h 1573"/>
                <a:gd name="T50" fmla="*/ 2147483647 w 3165"/>
                <a:gd name="T51" fmla="*/ 2147483647 h 1573"/>
                <a:gd name="T52" fmla="*/ 2147483647 w 3165"/>
                <a:gd name="T53" fmla="*/ 2147483647 h 1573"/>
                <a:gd name="T54" fmla="*/ 2147483647 w 3165"/>
                <a:gd name="T55" fmla="*/ 2147483647 h 1573"/>
                <a:gd name="T56" fmla="*/ 2147483647 w 3165"/>
                <a:gd name="T57" fmla="*/ 2147483647 h 1573"/>
                <a:gd name="T58" fmla="*/ 2147483647 w 3165"/>
                <a:gd name="T59" fmla="*/ 2147483647 h 1573"/>
                <a:gd name="T60" fmla="*/ 2147483647 w 3165"/>
                <a:gd name="T61" fmla="*/ 2147483647 h 1573"/>
                <a:gd name="T62" fmla="*/ 2147483647 w 3165"/>
                <a:gd name="T63" fmla="*/ 2147483647 h 1573"/>
                <a:gd name="T64" fmla="*/ 2147483647 w 3165"/>
                <a:gd name="T65" fmla="*/ 2147483647 h 1573"/>
                <a:gd name="T66" fmla="*/ 2147483647 w 3165"/>
                <a:gd name="T67" fmla="*/ 2147483647 h 1573"/>
                <a:gd name="T68" fmla="*/ 2147483647 w 3165"/>
                <a:gd name="T69" fmla="*/ 2147483647 h 1573"/>
                <a:gd name="T70" fmla="*/ 2147483647 w 3165"/>
                <a:gd name="T71" fmla="*/ 2147483647 h 1573"/>
                <a:gd name="T72" fmla="*/ 2147483647 w 3165"/>
                <a:gd name="T73" fmla="*/ 2147483647 h 1573"/>
                <a:gd name="T74" fmla="*/ 2147483647 w 3165"/>
                <a:gd name="T75" fmla="*/ 2147483647 h 1573"/>
                <a:gd name="T76" fmla="*/ 2147483647 w 3165"/>
                <a:gd name="T77" fmla="*/ 2147483647 h 1573"/>
                <a:gd name="T78" fmla="*/ 2147483647 w 3165"/>
                <a:gd name="T79" fmla="*/ 2147483647 h 1573"/>
                <a:gd name="T80" fmla="*/ 2147483647 w 3165"/>
                <a:gd name="T81" fmla="*/ 2147483647 h 1573"/>
                <a:gd name="T82" fmla="*/ 2147483647 w 3165"/>
                <a:gd name="T83" fmla="*/ 2147483647 h 1573"/>
                <a:gd name="T84" fmla="*/ 2147483647 w 3165"/>
                <a:gd name="T85" fmla="*/ 2147483647 h 1573"/>
                <a:gd name="T86" fmla="*/ 2147483647 w 3165"/>
                <a:gd name="T87" fmla="*/ 2147483647 h 1573"/>
                <a:gd name="T88" fmla="*/ 2147483647 w 3165"/>
                <a:gd name="T89" fmla="*/ 2147483647 h 1573"/>
                <a:gd name="T90" fmla="*/ 2147483647 w 3165"/>
                <a:gd name="T91" fmla="*/ 2147483647 h 1573"/>
                <a:gd name="T92" fmla="*/ 2147483647 w 3165"/>
                <a:gd name="T93" fmla="*/ 2147483647 h 1573"/>
                <a:gd name="T94" fmla="*/ 2147483647 w 3165"/>
                <a:gd name="T95" fmla="*/ 2147483647 h 1573"/>
                <a:gd name="T96" fmla="*/ 2147483647 w 3165"/>
                <a:gd name="T97" fmla="*/ 1196932392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165" h="1573">
                  <a:moveTo>
                    <a:pt x="3165" y="1573"/>
                  </a:moveTo>
                  <a:cubicBezTo>
                    <a:pt x="3125" y="1516"/>
                    <a:pt x="2987" y="1332"/>
                    <a:pt x="2925" y="1231"/>
                  </a:cubicBezTo>
                  <a:cubicBezTo>
                    <a:pt x="2863" y="1130"/>
                    <a:pt x="2813" y="1043"/>
                    <a:pt x="2790" y="967"/>
                  </a:cubicBezTo>
                  <a:cubicBezTo>
                    <a:pt x="2767" y="891"/>
                    <a:pt x="2793" y="826"/>
                    <a:pt x="2790" y="772"/>
                  </a:cubicBezTo>
                  <a:cubicBezTo>
                    <a:pt x="2787" y="718"/>
                    <a:pt x="2781" y="672"/>
                    <a:pt x="2774" y="643"/>
                  </a:cubicBezTo>
                  <a:cubicBezTo>
                    <a:pt x="2767" y="614"/>
                    <a:pt x="2745" y="620"/>
                    <a:pt x="2748" y="595"/>
                  </a:cubicBezTo>
                  <a:cubicBezTo>
                    <a:pt x="2751" y="570"/>
                    <a:pt x="2786" y="513"/>
                    <a:pt x="2793" y="493"/>
                  </a:cubicBezTo>
                  <a:cubicBezTo>
                    <a:pt x="2800" y="473"/>
                    <a:pt x="2791" y="478"/>
                    <a:pt x="2793" y="472"/>
                  </a:cubicBezTo>
                  <a:cubicBezTo>
                    <a:pt x="2795" y="466"/>
                    <a:pt x="2803" y="464"/>
                    <a:pt x="2805" y="459"/>
                  </a:cubicBezTo>
                  <a:cubicBezTo>
                    <a:pt x="2807" y="454"/>
                    <a:pt x="2804" y="447"/>
                    <a:pt x="2805" y="441"/>
                  </a:cubicBezTo>
                  <a:cubicBezTo>
                    <a:pt x="2806" y="435"/>
                    <a:pt x="2811" y="428"/>
                    <a:pt x="2811" y="421"/>
                  </a:cubicBezTo>
                  <a:cubicBezTo>
                    <a:pt x="2811" y="414"/>
                    <a:pt x="2803" y="406"/>
                    <a:pt x="2804" y="397"/>
                  </a:cubicBezTo>
                  <a:cubicBezTo>
                    <a:pt x="2805" y="388"/>
                    <a:pt x="2820" y="376"/>
                    <a:pt x="2819" y="369"/>
                  </a:cubicBezTo>
                  <a:cubicBezTo>
                    <a:pt x="2818" y="362"/>
                    <a:pt x="2800" y="357"/>
                    <a:pt x="2796" y="352"/>
                  </a:cubicBezTo>
                  <a:cubicBezTo>
                    <a:pt x="2792" y="347"/>
                    <a:pt x="2789" y="341"/>
                    <a:pt x="2793" y="342"/>
                  </a:cubicBezTo>
                  <a:cubicBezTo>
                    <a:pt x="2797" y="343"/>
                    <a:pt x="2815" y="354"/>
                    <a:pt x="2822" y="355"/>
                  </a:cubicBezTo>
                  <a:cubicBezTo>
                    <a:pt x="2829" y="356"/>
                    <a:pt x="2838" y="357"/>
                    <a:pt x="2838" y="346"/>
                  </a:cubicBezTo>
                  <a:cubicBezTo>
                    <a:pt x="2838" y="335"/>
                    <a:pt x="2826" y="303"/>
                    <a:pt x="2820" y="289"/>
                  </a:cubicBezTo>
                  <a:cubicBezTo>
                    <a:pt x="2814" y="275"/>
                    <a:pt x="2807" y="275"/>
                    <a:pt x="2804" y="262"/>
                  </a:cubicBezTo>
                  <a:cubicBezTo>
                    <a:pt x="2801" y="249"/>
                    <a:pt x="2809" y="218"/>
                    <a:pt x="2804" y="208"/>
                  </a:cubicBezTo>
                  <a:cubicBezTo>
                    <a:pt x="2799" y="198"/>
                    <a:pt x="2783" y="197"/>
                    <a:pt x="2774" y="201"/>
                  </a:cubicBezTo>
                  <a:cubicBezTo>
                    <a:pt x="2765" y="205"/>
                    <a:pt x="2757" y="222"/>
                    <a:pt x="2750" y="235"/>
                  </a:cubicBezTo>
                  <a:cubicBezTo>
                    <a:pt x="2743" y="248"/>
                    <a:pt x="2742" y="274"/>
                    <a:pt x="2732" y="282"/>
                  </a:cubicBezTo>
                  <a:cubicBezTo>
                    <a:pt x="2722" y="290"/>
                    <a:pt x="2703" y="278"/>
                    <a:pt x="2691" y="283"/>
                  </a:cubicBezTo>
                  <a:cubicBezTo>
                    <a:pt x="2679" y="288"/>
                    <a:pt x="2678" y="286"/>
                    <a:pt x="2661" y="313"/>
                  </a:cubicBezTo>
                  <a:cubicBezTo>
                    <a:pt x="2644" y="340"/>
                    <a:pt x="2612" y="410"/>
                    <a:pt x="2592" y="442"/>
                  </a:cubicBezTo>
                  <a:cubicBezTo>
                    <a:pt x="2572" y="474"/>
                    <a:pt x="2561" y="485"/>
                    <a:pt x="2541" y="502"/>
                  </a:cubicBezTo>
                  <a:cubicBezTo>
                    <a:pt x="2521" y="519"/>
                    <a:pt x="2496" y="532"/>
                    <a:pt x="2472" y="544"/>
                  </a:cubicBezTo>
                  <a:cubicBezTo>
                    <a:pt x="2448" y="556"/>
                    <a:pt x="2417" y="565"/>
                    <a:pt x="2399" y="576"/>
                  </a:cubicBezTo>
                  <a:cubicBezTo>
                    <a:pt x="2381" y="587"/>
                    <a:pt x="2372" y="603"/>
                    <a:pt x="2361" y="612"/>
                  </a:cubicBezTo>
                  <a:cubicBezTo>
                    <a:pt x="2350" y="621"/>
                    <a:pt x="2341" y="624"/>
                    <a:pt x="2334" y="630"/>
                  </a:cubicBezTo>
                  <a:cubicBezTo>
                    <a:pt x="2327" y="636"/>
                    <a:pt x="2325" y="642"/>
                    <a:pt x="2321" y="649"/>
                  </a:cubicBezTo>
                  <a:cubicBezTo>
                    <a:pt x="2317" y="656"/>
                    <a:pt x="2316" y="669"/>
                    <a:pt x="2312" y="675"/>
                  </a:cubicBezTo>
                  <a:cubicBezTo>
                    <a:pt x="2308" y="681"/>
                    <a:pt x="2304" y="678"/>
                    <a:pt x="2298" y="685"/>
                  </a:cubicBezTo>
                  <a:cubicBezTo>
                    <a:pt x="2292" y="692"/>
                    <a:pt x="2284" y="711"/>
                    <a:pt x="2279" y="718"/>
                  </a:cubicBezTo>
                  <a:cubicBezTo>
                    <a:pt x="2274" y="725"/>
                    <a:pt x="2271" y="723"/>
                    <a:pt x="2268" y="727"/>
                  </a:cubicBezTo>
                  <a:cubicBezTo>
                    <a:pt x="2265" y="731"/>
                    <a:pt x="2266" y="740"/>
                    <a:pt x="2261" y="745"/>
                  </a:cubicBezTo>
                  <a:cubicBezTo>
                    <a:pt x="2256" y="750"/>
                    <a:pt x="2253" y="746"/>
                    <a:pt x="2235" y="760"/>
                  </a:cubicBezTo>
                  <a:cubicBezTo>
                    <a:pt x="2217" y="774"/>
                    <a:pt x="2191" y="803"/>
                    <a:pt x="2153" y="828"/>
                  </a:cubicBezTo>
                  <a:cubicBezTo>
                    <a:pt x="2115" y="853"/>
                    <a:pt x="2035" y="893"/>
                    <a:pt x="2007" y="913"/>
                  </a:cubicBezTo>
                  <a:cubicBezTo>
                    <a:pt x="1979" y="933"/>
                    <a:pt x="1990" y="939"/>
                    <a:pt x="1982" y="946"/>
                  </a:cubicBezTo>
                  <a:cubicBezTo>
                    <a:pt x="1974" y="953"/>
                    <a:pt x="1967" y="949"/>
                    <a:pt x="1961" y="952"/>
                  </a:cubicBezTo>
                  <a:cubicBezTo>
                    <a:pt x="1955" y="955"/>
                    <a:pt x="1949" y="964"/>
                    <a:pt x="1943" y="967"/>
                  </a:cubicBezTo>
                  <a:cubicBezTo>
                    <a:pt x="1937" y="970"/>
                    <a:pt x="1928" y="968"/>
                    <a:pt x="1922" y="972"/>
                  </a:cubicBezTo>
                  <a:cubicBezTo>
                    <a:pt x="1916" y="976"/>
                    <a:pt x="1909" y="984"/>
                    <a:pt x="1907" y="991"/>
                  </a:cubicBezTo>
                  <a:cubicBezTo>
                    <a:pt x="1905" y="998"/>
                    <a:pt x="1913" y="1008"/>
                    <a:pt x="1908" y="1015"/>
                  </a:cubicBezTo>
                  <a:cubicBezTo>
                    <a:pt x="1903" y="1022"/>
                    <a:pt x="1887" y="1027"/>
                    <a:pt x="1877" y="1033"/>
                  </a:cubicBezTo>
                  <a:cubicBezTo>
                    <a:pt x="1867" y="1039"/>
                    <a:pt x="1854" y="1052"/>
                    <a:pt x="1848" y="1051"/>
                  </a:cubicBezTo>
                  <a:cubicBezTo>
                    <a:pt x="1842" y="1050"/>
                    <a:pt x="1846" y="1025"/>
                    <a:pt x="1841" y="1024"/>
                  </a:cubicBezTo>
                  <a:cubicBezTo>
                    <a:pt x="1836" y="1023"/>
                    <a:pt x="1831" y="1037"/>
                    <a:pt x="1817" y="1047"/>
                  </a:cubicBezTo>
                  <a:cubicBezTo>
                    <a:pt x="1803" y="1057"/>
                    <a:pt x="1766" y="1075"/>
                    <a:pt x="1755" y="1087"/>
                  </a:cubicBezTo>
                  <a:cubicBezTo>
                    <a:pt x="1744" y="1099"/>
                    <a:pt x="1756" y="1112"/>
                    <a:pt x="1749" y="1117"/>
                  </a:cubicBezTo>
                  <a:cubicBezTo>
                    <a:pt x="1742" y="1122"/>
                    <a:pt x="1717" y="1117"/>
                    <a:pt x="1713" y="1120"/>
                  </a:cubicBezTo>
                  <a:cubicBezTo>
                    <a:pt x="1709" y="1123"/>
                    <a:pt x="1727" y="1134"/>
                    <a:pt x="1725" y="1138"/>
                  </a:cubicBezTo>
                  <a:cubicBezTo>
                    <a:pt x="1723" y="1142"/>
                    <a:pt x="1708" y="1141"/>
                    <a:pt x="1698" y="1144"/>
                  </a:cubicBezTo>
                  <a:cubicBezTo>
                    <a:pt x="1688" y="1147"/>
                    <a:pt x="1673" y="1161"/>
                    <a:pt x="1665" y="1159"/>
                  </a:cubicBezTo>
                  <a:cubicBezTo>
                    <a:pt x="1657" y="1157"/>
                    <a:pt x="1653" y="1131"/>
                    <a:pt x="1647" y="1129"/>
                  </a:cubicBezTo>
                  <a:cubicBezTo>
                    <a:pt x="1641" y="1127"/>
                    <a:pt x="1631" y="1146"/>
                    <a:pt x="1626" y="1144"/>
                  </a:cubicBezTo>
                  <a:cubicBezTo>
                    <a:pt x="1621" y="1142"/>
                    <a:pt x="1622" y="1121"/>
                    <a:pt x="1617" y="1117"/>
                  </a:cubicBezTo>
                  <a:cubicBezTo>
                    <a:pt x="1612" y="1113"/>
                    <a:pt x="1603" y="1112"/>
                    <a:pt x="1596" y="1120"/>
                  </a:cubicBezTo>
                  <a:cubicBezTo>
                    <a:pt x="1589" y="1128"/>
                    <a:pt x="1575" y="1156"/>
                    <a:pt x="1575" y="1168"/>
                  </a:cubicBezTo>
                  <a:cubicBezTo>
                    <a:pt x="1575" y="1180"/>
                    <a:pt x="1595" y="1191"/>
                    <a:pt x="1593" y="1195"/>
                  </a:cubicBezTo>
                  <a:cubicBezTo>
                    <a:pt x="1591" y="1199"/>
                    <a:pt x="1566" y="1192"/>
                    <a:pt x="1563" y="1195"/>
                  </a:cubicBezTo>
                  <a:cubicBezTo>
                    <a:pt x="1560" y="1198"/>
                    <a:pt x="1575" y="1207"/>
                    <a:pt x="1575" y="1213"/>
                  </a:cubicBezTo>
                  <a:cubicBezTo>
                    <a:pt x="1575" y="1219"/>
                    <a:pt x="1566" y="1229"/>
                    <a:pt x="1560" y="1231"/>
                  </a:cubicBezTo>
                  <a:cubicBezTo>
                    <a:pt x="1554" y="1233"/>
                    <a:pt x="1541" y="1229"/>
                    <a:pt x="1539" y="1225"/>
                  </a:cubicBezTo>
                  <a:cubicBezTo>
                    <a:pt x="1537" y="1221"/>
                    <a:pt x="1546" y="1214"/>
                    <a:pt x="1545" y="1207"/>
                  </a:cubicBezTo>
                  <a:cubicBezTo>
                    <a:pt x="1544" y="1200"/>
                    <a:pt x="1529" y="1186"/>
                    <a:pt x="1530" y="1180"/>
                  </a:cubicBezTo>
                  <a:cubicBezTo>
                    <a:pt x="1531" y="1174"/>
                    <a:pt x="1549" y="1176"/>
                    <a:pt x="1551" y="1168"/>
                  </a:cubicBezTo>
                  <a:cubicBezTo>
                    <a:pt x="1553" y="1160"/>
                    <a:pt x="1550" y="1133"/>
                    <a:pt x="1545" y="1129"/>
                  </a:cubicBezTo>
                  <a:cubicBezTo>
                    <a:pt x="1540" y="1125"/>
                    <a:pt x="1526" y="1146"/>
                    <a:pt x="1524" y="1144"/>
                  </a:cubicBezTo>
                  <a:cubicBezTo>
                    <a:pt x="1522" y="1142"/>
                    <a:pt x="1536" y="1119"/>
                    <a:pt x="1530" y="1114"/>
                  </a:cubicBezTo>
                  <a:cubicBezTo>
                    <a:pt x="1524" y="1109"/>
                    <a:pt x="1496" y="1110"/>
                    <a:pt x="1488" y="1114"/>
                  </a:cubicBezTo>
                  <a:cubicBezTo>
                    <a:pt x="1480" y="1118"/>
                    <a:pt x="1485" y="1131"/>
                    <a:pt x="1482" y="1138"/>
                  </a:cubicBezTo>
                  <a:cubicBezTo>
                    <a:pt x="1479" y="1145"/>
                    <a:pt x="1467" y="1153"/>
                    <a:pt x="1467" y="1159"/>
                  </a:cubicBezTo>
                  <a:cubicBezTo>
                    <a:pt x="1467" y="1165"/>
                    <a:pt x="1483" y="1169"/>
                    <a:pt x="1482" y="1174"/>
                  </a:cubicBezTo>
                  <a:cubicBezTo>
                    <a:pt x="1481" y="1179"/>
                    <a:pt x="1466" y="1183"/>
                    <a:pt x="1464" y="1189"/>
                  </a:cubicBezTo>
                  <a:cubicBezTo>
                    <a:pt x="1462" y="1195"/>
                    <a:pt x="1467" y="1201"/>
                    <a:pt x="1467" y="1210"/>
                  </a:cubicBezTo>
                  <a:cubicBezTo>
                    <a:pt x="1467" y="1219"/>
                    <a:pt x="1470" y="1235"/>
                    <a:pt x="1467" y="1243"/>
                  </a:cubicBezTo>
                  <a:cubicBezTo>
                    <a:pt x="1464" y="1251"/>
                    <a:pt x="1454" y="1252"/>
                    <a:pt x="1449" y="1258"/>
                  </a:cubicBezTo>
                  <a:cubicBezTo>
                    <a:pt x="1444" y="1264"/>
                    <a:pt x="1437" y="1279"/>
                    <a:pt x="1434" y="1279"/>
                  </a:cubicBezTo>
                  <a:cubicBezTo>
                    <a:pt x="1431" y="1279"/>
                    <a:pt x="1429" y="1264"/>
                    <a:pt x="1431" y="1258"/>
                  </a:cubicBezTo>
                  <a:cubicBezTo>
                    <a:pt x="1433" y="1252"/>
                    <a:pt x="1443" y="1250"/>
                    <a:pt x="1446" y="1243"/>
                  </a:cubicBezTo>
                  <a:cubicBezTo>
                    <a:pt x="1449" y="1236"/>
                    <a:pt x="1457" y="1228"/>
                    <a:pt x="1451" y="1216"/>
                  </a:cubicBezTo>
                  <a:cubicBezTo>
                    <a:pt x="1445" y="1204"/>
                    <a:pt x="1428" y="1185"/>
                    <a:pt x="1410" y="1171"/>
                  </a:cubicBezTo>
                  <a:cubicBezTo>
                    <a:pt x="1392" y="1157"/>
                    <a:pt x="1358" y="1140"/>
                    <a:pt x="1344" y="1135"/>
                  </a:cubicBezTo>
                  <a:cubicBezTo>
                    <a:pt x="1330" y="1130"/>
                    <a:pt x="1326" y="1144"/>
                    <a:pt x="1323" y="1138"/>
                  </a:cubicBezTo>
                  <a:cubicBezTo>
                    <a:pt x="1320" y="1132"/>
                    <a:pt x="1329" y="1105"/>
                    <a:pt x="1325" y="1098"/>
                  </a:cubicBezTo>
                  <a:cubicBezTo>
                    <a:pt x="1321" y="1091"/>
                    <a:pt x="1300" y="1098"/>
                    <a:pt x="1299" y="1093"/>
                  </a:cubicBezTo>
                  <a:cubicBezTo>
                    <a:pt x="1298" y="1088"/>
                    <a:pt x="1313" y="1078"/>
                    <a:pt x="1317" y="1069"/>
                  </a:cubicBezTo>
                  <a:cubicBezTo>
                    <a:pt x="1321" y="1060"/>
                    <a:pt x="1316" y="1047"/>
                    <a:pt x="1320" y="1039"/>
                  </a:cubicBezTo>
                  <a:cubicBezTo>
                    <a:pt x="1324" y="1031"/>
                    <a:pt x="1340" y="1023"/>
                    <a:pt x="1341" y="1018"/>
                  </a:cubicBezTo>
                  <a:cubicBezTo>
                    <a:pt x="1342" y="1013"/>
                    <a:pt x="1336" y="1011"/>
                    <a:pt x="1329" y="1011"/>
                  </a:cubicBezTo>
                  <a:cubicBezTo>
                    <a:pt x="1322" y="1011"/>
                    <a:pt x="1307" y="1013"/>
                    <a:pt x="1299" y="1015"/>
                  </a:cubicBezTo>
                  <a:cubicBezTo>
                    <a:pt x="1291" y="1017"/>
                    <a:pt x="1283" y="1011"/>
                    <a:pt x="1280" y="1021"/>
                  </a:cubicBezTo>
                  <a:cubicBezTo>
                    <a:pt x="1277" y="1031"/>
                    <a:pt x="1283" y="1068"/>
                    <a:pt x="1278" y="1074"/>
                  </a:cubicBezTo>
                  <a:cubicBezTo>
                    <a:pt x="1273" y="1080"/>
                    <a:pt x="1257" y="1063"/>
                    <a:pt x="1250" y="1060"/>
                  </a:cubicBezTo>
                  <a:cubicBezTo>
                    <a:pt x="1243" y="1057"/>
                    <a:pt x="1235" y="1060"/>
                    <a:pt x="1233" y="1057"/>
                  </a:cubicBezTo>
                  <a:cubicBezTo>
                    <a:pt x="1231" y="1054"/>
                    <a:pt x="1234" y="1050"/>
                    <a:pt x="1236" y="1044"/>
                  </a:cubicBezTo>
                  <a:cubicBezTo>
                    <a:pt x="1238" y="1038"/>
                    <a:pt x="1247" y="1030"/>
                    <a:pt x="1248" y="1021"/>
                  </a:cubicBezTo>
                  <a:cubicBezTo>
                    <a:pt x="1249" y="1012"/>
                    <a:pt x="1248" y="994"/>
                    <a:pt x="1242" y="991"/>
                  </a:cubicBezTo>
                  <a:cubicBezTo>
                    <a:pt x="1236" y="988"/>
                    <a:pt x="1219" y="996"/>
                    <a:pt x="1212" y="1003"/>
                  </a:cubicBezTo>
                  <a:cubicBezTo>
                    <a:pt x="1205" y="1010"/>
                    <a:pt x="1202" y="1029"/>
                    <a:pt x="1197" y="1033"/>
                  </a:cubicBezTo>
                  <a:cubicBezTo>
                    <a:pt x="1192" y="1037"/>
                    <a:pt x="1187" y="1033"/>
                    <a:pt x="1184" y="1030"/>
                  </a:cubicBezTo>
                  <a:cubicBezTo>
                    <a:pt x="1181" y="1027"/>
                    <a:pt x="1184" y="1016"/>
                    <a:pt x="1181" y="1012"/>
                  </a:cubicBezTo>
                  <a:cubicBezTo>
                    <a:pt x="1178" y="1008"/>
                    <a:pt x="1170" y="1007"/>
                    <a:pt x="1164" y="1006"/>
                  </a:cubicBezTo>
                  <a:cubicBezTo>
                    <a:pt x="1158" y="1005"/>
                    <a:pt x="1149" y="1002"/>
                    <a:pt x="1145" y="1006"/>
                  </a:cubicBezTo>
                  <a:cubicBezTo>
                    <a:pt x="1141" y="1010"/>
                    <a:pt x="1145" y="1022"/>
                    <a:pt x="1142" y="1030"/>
                  </a:cubicBezTo>
                  <a:cubicBezTo>
                    <a:pt x="1139" y="1038"/>
                    <a:pt x="1132" y="1048"/>
                    <a:pt x="1130" y="1054"/>
                  </a:cubicBezTo>
                  <a:cubicBezTo>
                    <a:pt x="1128" y="1060"/>
                    <a:pt x="1133" y="1061"/>
                    <a:pt x="1131" y="1068"/>
                  </a:cubicBezTo>
                  <a:cubicBezTo>
                    <a:pt x="1129" y="1075"/>
                    <a:pt x="1123" y="1087"/>
                    <a:pt x="1118" y="1093"/>
                  </a:cubicBezTo>
                  <a:cubicBezTo>
                    <a:pt x="1113" y="1099"/>
                    <a:pt x="1107" y="1100"/>
                    <a:pt x="1101" y="1104"/>
                  </a:cubicBezTo>
                  <a:cubicBezTo>
                    <a:pt x="1095" y="1108"/>
                    <a:pt x="1088" y="1115"/>
                    <a:pt x="1080" y="1117"/>
                  </a:cubicBezTo>
                  <a:cubicBezTo>
                    <a:pt x="1072" y="1119"/>
                    <a:pt x="1060" y="1120"/>
                    <a:pt x="1053" y="1117"/>
                  </a:cubicBezTo>
                  <a:cubicBezTo>
                    <a:pt x="1046" y="1114"/>
                    <a:pt x="1044" y="1097"/>
                    <a:pt x="1035" y="1096"/>
                  </a:cubicBezTo>
                  <a:cubicBezTo>
                    <a:pt x="1026" y="1095"/>
                    <a:pt x="1001" y="1112"/>
                    <a:pt x="999" y="1108"/>
                  </a:cubicBezTo>
                  <a:cubicBezTo>
                    <a:pt x="997" y="1104"/>
                    <a:pt x="1019" y="1083"/>
                    <a:pt x="1020" y="1069"/>
                  </a:cubicBezTo>
                  <a:cubicBezTo>
                    <a:pt x="1021" y="1055"/>
                    <a:pt x="1010" y="1042"/>
                    <a:pt x="1008" y="1024"/>
                  </a:cubicBezTo>
                  <a:cubicBezTo>
                    <a:pt x="1006" y="1006"/>
                    <a:pt x="1005" y="972"/>
                    <a:pt x="1008" y="961"/>
                  </a:cubicBezTo>
                  <a:cubicBezTo>
                    <a:pt x="1011" y="950"/>
                    <a:pt x="1021" y="958"/>
                    <a:pt x="1025" y="955"/>
                  </a:cubicBezTo>
                  <a:cubicBezTo>
                    <a:pt x="1029" y="952"/>
                    <a:pt x="1032" y="945"/>
                    <a:pt x="1029" y="942"/>
                  </a:cubicBezTo>
                  <a:cubicBezTo>
                    <a:pt x="1026" y="939"/>
                    <a:pt x="1011" y="938"/>
                    <a:pt x="1005" y="934"/>
                  </a:cubicBezTo>
                  <a:cubicBezTo>
                    <a:pt x="999" y="930"/>
                    <a:pt x="998" y="917"/>
                    <a:pt x="993" y="916"/>
                  </a:cubicBezTo>
                  <a:cubicBezTo>
                    <a:pt x="988" y="915"/>
                    <a:pt x="978" y="929"/>
                    <a:pt x="974" y="927"/>
                  </a:cubicBezTo>
                  <a:cubicBezTo>
                    <a:pt x="970" y="925"/>
                    <a:pt x="974" y="910"/>
                    <a:pt x="969" y="904"/>
                  </a:cubicBezTo>
                  <a:cubicBezTo>
                    <a:pt x="964" y="898"/>
                    <a:pt x="946" y="889"/>
                    <a:pt x="942" y="889"/>
                  </a:cubicBezTo>
                  <a:cubicBezTo>
                    <a:pt x="938" y="889"/>
                    <a:pt x="948" y="908"/>
                    <a:pt x="942" y="906"/>
                  </a:cubicBezTo>
                  <a:cubicBezTo>
                    <a:pt x="936" y="904"/>
                    <a:pt x="917" y="879"/>
                    <a:pt x="906" y="874"/>
                  </a:cubicBezTo>
                  <a:cubicBezTo>
                    <a:pt x="895" y="869"/>
                    <a:pt x="884" y="876"/>
                    <a:pt x="876" y="874"/>
                  </a:cubicBezTo>
                  <a:cubicBezTo>
                    <a:pt x="868" y="872"/>
                    <a:pt x="865" y="865"/>
                    <a:pt x="858" y="862"/>
                  </a:cubicBezTo>
                  <a:cubicBezTo>
                    <a:pt x="851" y="859"/>
                    <a:pt x="841" y="860"/>
                    <a:pt x="834" y="856"/>
                  </a:cubicBezTo>
                  <a:cubicBezTo>
                    <a:pt x="827" y="852"/>
                    <a:pt x="820" y="839"/>
                    <a:pt x="813" y="835"/>
                  </a:cubicBezTo>
                  <a:cubicBezTo>
                    <a:pt x="806" y="831"/>
                    <a:pt x="794" y="835"/>
                    <a:pt x="789" y="832"/>
                  </a:cubicBezTo>
                  <a:cubicBezTo>
                    <a:pt x="784" y="829"/>
                    <a:pt x="785" y="823"/>
                    <a:pt x="780" y="819"/>
                  </a:cubicBezTo>
                  <a:cubicBezTo>
                    <a:pt x="775" y="815"/>
                    <a:pt x="759" y="809"/>
                    <a:pt x="759" y="805"/>
                  </a:cubicBezTo>
                  <a:cubicBezTo>
                    <a:pt x="759" y="801"/>
                    <a:pt x="784" y="800"/>
                    <a:pt x="783" y="796"/>
                  </a:cubicBezTo>
                  <a:cubicBezTo>
                    <a:pt x="782" y="792"/>
                    <a:pt x="763" y="785"/>
                    <a:pt x="753" y="778"/>
                  </a:cubicBezTo>
                  <a:cubicBezTo>
                    <a:pt x="743" y="771"/>
                    <a:pt x="725" y="757"/>
                    <a:pt x="720" y="757"/>
                  </a:cubicBezTo>
                  <a:cubicBezTo>
                    <a:pt x="715" y="757"/>
                    <a:pt x="717" y="769"/>
                    <a:pt x="720" y="775"/>
                  </a:cubicBezTo>
                  <a:cubicBezTo>
                    <a:pt x="723" y="781"/>
                    <a:pt x="741" y="792"/>
                    <a:pt x="738" y="796"/>
                  </a:cubicBezTo>
                  <a:cubicBezTo>
                    <a:pt x="735" y="800"/>
                    <a:pt x="712" y="801"/>
                    <a:pt x="702" y="802"/>
                  </a:cubicBezTo>
                  <a:cubicBezTo>
                    <a:pt x="692" y="803"/>
                    <a:pt x="681" y="807"/>
                    <a:pt x="678" y="804"/>
                  </a:cubicBezTo>
                  <a:cubicBezTo>
                    <a:pt x="675" y="801"/>
                    <a:pt x="684" y="788"/>
                    <a:pt x="681" y="781"/>
                  </a:cubicBezTo>
                  <a:cubicBezTo>
                    <a:pt x="678" y="774"/>
                    <a:pt x="664" y="767"/>
                    <a:pt x="657" y="763"/>
                  </a:cubicBezTo>
                  <a:cubicBezTo>
                    <a:pt x="650" y="759"/>
                    <a:pt x="641" y="755"/>
                    <a:pt x="636" y="757"/>
                  </a:cubicBezTo>
                  <a:cubicBezTo>
                    <a:pt x="631" y="759"/>
                    <a:pt x="629" y="771"/>
                    <a:pt x="624" y="778"/>
                  </a:cubicBezTo>
                  <a:cubicBezTo>
                    <a:pt x="619" y="785"/>
                    <a:pt x="616" y="797"/>
                    <a:pt x="609" y="796"/>
                  </a:cubicBezTo>
                  <a:cubicBezTo>
                    <a:pt x="602" y="795"/>
                    <a:pt x="585" y="783"/>
                    <a:pt x="582" y="772"/>
                  </a:cubicBezTo>
                  <a:cubicBezTo>
                    <a:pt x="579" y="761"/>
                    <a:pt x="587" y="741"/>
                    <a:pt x="588" y="730"/>
                  </a:cubicBezTo>
                  <a:cubicBezTo>
                    <a:pt x="589" y="719"/>
                    <a:pt x="592" y="705"/>
                    <a:pt x="588" y="706"/>
                  </a:cubicBezTo>
                  <a:cubicBezTo>
                    <a:pt x="584" y="707"/>
                    <a:pt x="569" y="725"/>
                    <a:pt x="564" y="739"/>
                  </a:cubicBezTo>
                  <a:cubicBezTo>
                    <a:pt x="559" y="753"/>
                    <a:pt x="559" y="780"/>
                    <a:pt x="558" y="792"/>
                  </a:cubicBezTo>
                  <a:cubicBezTo>
                    <a:pt x="557" y="804"/>
                    <a:pt x="560" y="803"/>
                    <a:pt x="555" y="811"/>
                  </a:cubicBezTo>
                  <a:cubicBezTo>
                    <a:pt x="550" y="819"/>
                    <a:pt x="535" y="828"/>
                    <a:pt x="528" y="838"/>
                  </a:cubicBezTo>
                  <a:cubicBezTo>
                    <a:pt x="521" y="848"/>
                    <a:pt x="520" y="864"/>
                    <a:pt x="515" y="871"/>
                  </a:cubicBezTo>
                  <a:cubicBezTo>
                    <a:pt x="510" y="878"/>
                    <a:pt x="498" y="884"/>
                    <a:pt x="495" y="880"/>
                  </a:cubicBezTo>
                  <a:cubicBezTo>
                    <a:pt x="492" y="876"/>
                    <a:pt x="492" y="863"/>
                    <a:pt x="497" y="849"/>
                  </a:cubicBezTo>
                  <a:cubicBezTo>
                    <a:pt x="502" y="835"/>
                    <a:pt x="521" y="811"/>
                    <a:pt x="525" y="798"/>
                  </a:cubicBezTo>
                  <a:cubicBezTo>
                    <a:pt x="529" y="785"/>
                    <a:pt x="519" y="776"/>
                    <a:pt x="519" y="769"/>
                  </a:cubicBezTo>
                  <a:cubicBezTo>
                    <a:pt x="519" y="762"/>
                    <a:pt x="524" y="762"/>
                    <a:pt x="524" y="754"/>
                  </a:cubicBezTo>
                  <a:cubicBezTo>
                    <a:pt x="524" y="746"/>
                    <a:pt x="516" y="736"/>
                    <a:pt x="518" y="723"/>
                  </a:cubicBezTo>
                  <a:cubicBezTo>
                    <a:pt x="520" y="710"/>
                    <a:pt x="533" y="688"/>
                    <a:pt x="537" y="673"/>
                  </a:cubicBezTo>
                  <a:cubicBezTo>
                    <a:pt x="541" y="658"/>
                    <a:pt x="538" y="643"/>
                    <a:pt x="539" y="633"/>
                  </a:cubicBezTo>
                  <a:cubicBezTo>
                    <a:pt x="540" y="623"/>
                    <a:pt x="541" y="621"/>
                    <a:pt x="542" y="613"/>
                  </a:cubicBezTo>
                  <a:cubicBezTo>
                    <a:pt x="543" y="605"/>
                    <a:pt x="544" y="592"/>
                    <a:pt x="543" y="583"/>
                  </a:cubicBezTo>
                  <a:cubicBezTo>
                    <a:pt x="542" y="574"/>
                    <a:pt x="535" y="563"/>
                    <a:pt x="537" y="559"/>
                  </a:cubicBezTo>
                  <a:cubicBezTo>
                    <a:pt x="539" y="555"/>
                    <a:pt x="558" y="561"/>
                    <a:pt x="558" y="556"/>
                  </a:cubicBezTo>
                  <a:cubicBezTo>
                    <a:pt x="558" y="551"/>
                    <a:pt x="545" y="529"/>
                    <a:pt x="540" y="526"/>
                  </a:cubicBezTo>
                  <a:cubicBezTo>
                    <a:pt x="535" y="523"/>
                    <a:pt x="532" y="541"/>
                    <a:pt x="528" y="538"/>
                  </a:cubicBezTo>
                  <a:cubicBezTo>
                    <a:pt x="524" y="535"/>
                    <a:pt x="515" y="514"/>
                    <a:pt x="513" y="505"/>
                  </a:cubicBezTo>
                  <a:cubicBezTo>
                    <a:pt x="511" y="496"/>
                    <a:pt x="519" y="491"/>
                    <a:pt x="515" y="486"/>
                  </a:cubicBezTo>
                  <a:cubicBezTo>
                    <a:pt x="511" y="481"/>
                    <a:pt x="494" y="480"/>
                    <a:pt x="486" y="475"/>
                  </a:cubicBezTo>
                  <a:cubicBezTo>
                    <a:pt x="478" y="470"/>
                    <a:pt x="471" y="463"/>
                    <a:pt x="465" y="454"/>
                  </a:cubicBezTo>
                  <a:cubicBezTo>
                    <a:pt x="459" y="445"/>
                    <a:pt x="451" y="430"/>
                    <a:pt x="447" y="418"/>
                  </a:cubicBezTo>
                  <a:cubicBezTo>
                    <a:pt x="443" y="406"/>
                    <a:pt x="443" y="389"/>
                    <a:pt x="438" y="384"/>
                  </a:cubicBezTo>
                  <a:cubicBezTo>
                    <a:pt x="433" y="379"/>
                    <a:pt x="423" y="391"/>
                    <a:pt x="417" y="390"/>
                  </a:cubicBezTo>
                  <a:cubicBezTo>
                    <a:pt x="411" y="389"/>
                    <a:pt x="412" y="388"/>
                    <a:pt x="404" y="376"/>
                  </a:cubicBezTo>
                  <a:cubicBezTo>
                    <a:pt x="396" y="364"/>
                    <a:pt x="381" y="335"/>
                    <a:pt x="369" y="319"/>
                  </a:cubicBezTo>
                  <a:cubicBezTo>
                    <a:pt x="357" y="303"/>
                    <a:pt x="341" y="287"/>
                    <a:pt x="330" y="277"/>
                  </a:cubicBezTo>
                  <a:cubicBezTo>
                    <a:pt x="319" y="267"/>
                    <a:pt x="305" y="263"/>
                    <a:pt x="303" y="256"/>
                  </a:cubicBezTo>
                  <a:cubicBezTo>
                    <a:pt x="301" y="249"/>
                    <a:pt x="315" y="238"/>
                    <a:pt x="315" y="232"/>
                  </a:cubicBezTo>
                  <a:cubicBezTo>
                    <a:pt x="315" y="226"/>
                    <a:pt x="305" y="217"/>
                    <a:pt x="300" y="220"/>
                  </a:cubicBezTo>
                  <a:cubicBezTo>
                    <a:pt x="295" y="223"/>
                    <a:pt x="292" y="245"/>
                    <a:pt x="285" y="247"/>
                  </a:cubicBezTo>
                  <a:cubicBezTo>
                    <a:pt x="278" y="249"/>
                    <a:pt x="263" y="240"/>
                    <a:pt x="258" y="232"/>
                  </a:cubicBezTo>
                  <a:cubicBezTo>
                    <a:pt x="253" y="224"/>
                    <a:pt x="263" y="213"/>
                    <a:pt x="255" y="199"/>
                  </a:cubicBezTo>
                  <a:cubicBezTo>
                    <a:pt x="247" y="185"/>
                    <a:pt x="223" y="154"/>
                    <a:pt x="210" y="145"/>
                  </a:cubicBezTo>
                  <a:cubicBezTo>
                    <a:pt x="197" y="136"/>
                    <a:pt x="187" y="149"/>
                    <a:pt x="180" y="144"/>
                  </a:cubicBezTo>
                  <a:cubicBezTo>
                    <a:pt x="173" y="139"/>
                    <a:pt x="167" y="121"/>
                    <a:pt x="165" y="112"/>
                  </a:cubicBezTo>
                  <a:cubicBezTo>
                    <a:pt x="163" y="103"/>
                    <a:pt x="173" y="92"/>
                    <a:pt x="171" y="88"/>
                  </a:cubicBezTo>
                  <a:cubicBezTo>
                    <a:pt x="169" y="84"/>
                    <a:pt x="159" y="85"/>
                    <a:pt x="153" y="88"/>
                  </a:cubicBezTo>
                  <a:cubicBezTo>
                    <a:pt x="147" y="91"/>
                    <a:pt x="139" y="109"/>
                    <a:pt x="134" y="105"/>
                  </a:cubicBezTo>
                  <a:cubicBezTo>
                    <a:pt x="129" y="101"/>
                    <a:pt x="127" y="69"/>
                    <a:pt x="120" y="64"/>
                  </a:cubicBezTo>
                  <a:cubicBezTo>
                    <a:pt x="113" y="59"/>
                    <a:pt x="101" y="72"/>
                    <a:pt x="93" y="73"/>
                  </a:cubicBezTo>
                  <a:cubicBezTo>
                    <a:pt x="85" y="74"/>
                    <a:pt x="79" y="77"/>
                    <a:pt x="72" y="70"/>
                  </a:cubicBezTo>
                  <a:cubicBezTo>
                    <a:pt x="65" y="63"/>
                    <a:pt x="50" y="41"/>
                    <a:pt x="48" y="31"/>
                  </a:cubicBezTo>
                  <a:cubicBezTo>
                    <a:pt x="46" y="21"/>
                    <a:pt x="60" y="12"/>
                    <a:pt x="57" y="7"/>
                  </a:cubicBezTo>
                  <a:cubicBezTo>
                    <a:pt x="54" y="2"/>
                    <a:pt x="36" y="0"/>
                    <a:pt x="30" y="1"/>
                  </a:cubicBezTo>
                  <a:cubicBezTo>
                    <a:pt x="24" y="2"/>
                    <a:pt x="25" y="14"/>
                    <a:pt x="20" y="15"/>
                  </a:cubicBezTo>
                  <a:cubicBezTo>
                    <a:pt x="15" y="16"/>
                    <a:pt x="4" y="11"/>
                    <a:pt x="0" y="10"/>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1" name="Freeform 38" descr="Narrow horizontal"/>
            <p:cNvSpPr>
              <a:spLocks/>
            </p:cNvSpPr>
            <p:nvPr/>
          </p:nvSpPr>
          <p:spPr bwMode="auto">
            <a:xfrm>
              <a:off x="2247901" y="2800350"/>
              <a:ext cx="1346200" cy="1303337"/>
            </a:xfrm>
            <a:custGeom>
              <a:avLst/>
              <a:gdLst>
                <a:gd name="T0" fmla="*/ 2147483647 w 595"/>
                <a:gd name="T1" fmla="*/ 2147483647 h 576"/>
                <a:gd name="T2" fmla="*/ 2147483647 w 595"/>
                <a:gd name="T3" fmla="*/ 2147483647 h 576"/>
                <a:gd name="T4" fmla="*/ 2147483647 w 595"/>
                <a:gd name="T5" fmla="*/ 2147483647 h 576"/>
                <a:gd name="T6" fmla="*/ 2147483647 w 595"/>
                <a:gd name="T7" fmla="*/ 2147483647 h 576"/>
                <a:gd name="T8" fmla="*/ 2147483647 w 595"/>
                <a:gd name="T9" fmla="*/ 2147483647 h 576"/>
                <a:gd name="T10" fmla="*/ 2147483647 w 595"/>
                <a:gd name="T11" fmla="*/ 2147483647 h 576"/>
                <a:gd name="T12" fmla="*/ 2147483647 w 595"/>
                <a:gd name="T13" fmla="*/ 2147483647 h 576"/>
                <a:gd name="T14" fmla="*/ 2147483647 w 595"/>
                <a:gd name="T15" fmla="*/ 2147483647 h 576"/>
                <a:gd name="T16" fmla="*/ 2147483647 w 595"/>
                <a:gd name="T17" fmla="*/ 2147483647 h 576"/>
                <a:gd name="T18" fmla="*/ 2147483647 w 595"/>
                <a:gd name="T19" fmla="*/ 2147483647 h 576"/>
                <a:gd name="T20" fmla="*/ 2147483647 w 595"/>
                <a:gd name="T21" fmla="*/ 2147483647 h 576"/>
                <a:gd name="T22" fmla="*/ 2147483647 w 595"/>
                <a:gd name="T23" fmla="*/ 2147483647 h 576"/>
                <a:gd name="T24" fmla="*/ 2147483647 w 595"/>
                <a:gd name="T25" fmla="*/ 2147483647 h 576"/>
                <a:gd name="T26" fmla="*/ 2147483647 w 595"/>
                <a:gd name="T27" fmla="*/ 2147483647 h 576"/>
                <a:gd name="T28" fmla="*/ 2147483647 w 595"/>
                <a:gd name="T29" fmla="*/ 2147483647 h 576"/>
                <a:gd name="T30" fmla="*/ 2147483647 w 595"/>
                <a:gd name="T31" fmla="*/ 2147483647 h 576"/>
                <a:gd name="T32" fmla="*/ 2147483647 w 595"/>
                <a:gd name="T33" fmla="*/ 2147483647 h 576"/>
                <a:gd name="T34" fmla="*/ 2147483647 w 595"/>
                <a:gd name="T35" fmla="*/ 2147483647 h 576"/>
                <a:gd name="T36" fmla="*/ 2147483647 w 595"/>
                <a:gd name="T37" fmla="*/ 2147483647 h 576"/>
                <a:gd name="T38" fmla="*/ 2147483647 w 595"/>
                <a:gd name="T39" fmla="*/ 2147483647 h 576"/>
                <a:gd name="T40" fmla="*/ 2147483647 w 595"/>
                <a:gd name="T41" fmla="*/ 2147483647 h 576"/>
                <a:gd name="T42" fmla="*/ 2147483647 w 595"/>
                <a:gd name="T43" fmla="*/ 2147483647 h 576"/>
                <a:gd name="T44" fmla="*/ 2147483647 w 595"/>
                <a:gd name="T45" fmla="*/ 2147483647 h 576"/>
                <a:gd name="T46" fmla="*/ 2147483647 w 595"/>
                <a:gd name="T47" fmla="*/ 2147483647 h 576"/>
                <a:gd name="T48" fmla="*/ 2147483647 w 595"/>
                <a:gd name="T49" fmla="*/ 2147483647 h 576"/>
                <a:gd name="T50" fmla="*/ 2147483647 w 595"/>
                <a:gd name="T51" fmla="*/ 2147483647 h 576"/>
                <a:gd name="T52" fmla="*/ 2147483647 w 595"/>
                <a:gd name="T53" fmla="*/ 2147483647 h 576"/>
                <a:gd name="T54" fmla="*/ 2147483647 w 595"/>
                <a:gd name="T55" fmla="*/ 1223675051 h 576"/>
                <a:gd name="T56" fmla="*/ 2147483647 w 595"/>
                <a:gd name="T57" fmla="*/ 2147483647 h 576"/>
                <a:gd name="T58" fmla="*/ 2147483647 w 595"/>
                <a:gd name="T59" fmla="*/ 2147483647 h 576"/>
                <a:gd name="T60" fmla="*/ 2147483647 w 595"/>
                <a:gd name="T61" fmla="*/ 2147483647 h 576"/>
                <a:gd name="T62" fmla="*/ 2147483647 w 595"/>
                <a:gd name="T63" fmla="*/ 2147483647 h 576"/>
                <a:gd name="T64" fmla="*/ 2147483647 w 595"/>
                <a:gd name="T65" fmla="*/ 2147483647 h 576"/>
                <a:gd name="T66" fmla="*/ 2147483647 w 595"/>
                <a:gd name="T67" fmla="*/ 2147483647 h 576"/>
                <a:gd name="T68" fmla="*/ 2147483647 w 595"/>
                <a:gd name="T69" fmla="*/ 2147483647 h 576"/>
                <a:gd name="T70" fmla="*/ 2147483647 w 595"/>
                <a:gd name="T71" fmla="*/ 2147483647 h 576"/>
                <a:gd name="T72" fmla="*/ 2147483647 w 595"/>
                <a:gd name="T73" fmla="*/ 2147483647 h 576"/>
                <a:gd name="T74" fmla="*/ 2147483647 w 595"/>
                <a:gd name="T75" fmla="*/ 2147483647 h 576"/>
                <a:gd name="T76" fmla="*/ 2147483647 w 595"/>
                <a:gd name="T77" fmla="*/ 2147483647 h 576"/>
                <a:gd name="T78" fmla="*/ 2147483647 w 595"/>
                <a:gd name="T79" fmla="*/ 2147483647 h 576"/>
                <a:gd name="T80" fmla="*/ 2147483647 w 595"/>
                <a:gd name="T81" fmla="*/ 2147483647 h 576"/>
                <a:gd name="T82" fmla="*/ 2147483647 w 595"/>
                <a:gd name="T83" fmla="*/ 2147483647 h 576"/>
                <a:gd name="T84" fmla="*/ 2147483647 w 595"/>
                <a:gd name="T85" fmla="*/ 2147483647 h 576"/>
                <a:gd name="T86" fmla="*/ 2147483647 w 595"/>
                <a:gd name="T87" fmla="*/ 2147483647 h 576"/>
                <a:gd name="T88" fmla="*/ 2147483647 w 595"/>
                <a:gd name="T89" fmla="*/ 2147483647 h 576"/>
                <a:gd name="T90" fmla="*/ 2147483647 w 595"/>
                <a:gd name="T91" fmla="*/ 2147483647 h 576"/>
                <a:gd name="T92" fmla="*/ 2147483647 w 595"/>
                <a:gd name="T93" fmla="*/ 2147483647 h 576"/>
                <a:gd name="T94" fmla="*/ 2147483647 w 595"/>
                <a:gd name="T95" fmla="*/ 2147483647 h 576"/>
                <a:gd name="T96" fmla="*/ 2147483647 w 595"/>
                <a:gd name="T97" fmla="*/ 2147483647 h 576"/>
                <a:gd name="T98" fmla="*/ 2147483647 w 595"/>
                <a:gd name="T99" fmla="*/ 2147483647 h 576"/>
                <a:gd name="T100" fmla="*/ 2147483647 w 595"/>
                <a:gd name="T101" fmla="*/ 2147483647 h 576"/>
                <a:gd name="T102" fmla="*/ 2147483647 w 595"/>
                <a:gd name="T103" fmla="*/ 2147483647 h 576"/>
                <a:gd name="T104" fmla="*/ 2147483647 w 595"/>
                <a:gd name="T105" fmla="*/ 2147483647 h 576"/>
                <a:gd name="T106" fmla="*/ 2147483647 w 595"/>
                <a:gd name="T107" fmla="*/ 2147483647 h 576"/>
                <a:gd name="T108" fmla="*/ 2147483647 w 595"/>
                <a:gd name="T109" fmla="*/ 2147483647 h 576"/>
                <a:gd name="T110" fmla="*/ 2147483647 w 595"/>
                <a:gd name="T111" fmla="*/ 2147483647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5" h="576">
                  <a:moveTo>
                    <a:pt x="206" y="562"/>
                  </a:moveTo>
                  <a:cubicBezTo>
                    <a:pt x="219" y="559"/>
                    <a:pt x="256" y="561"/>
                    <a:pt x="269" y="553"/>
                  </a:cubicBezTo>
                  <a:cubicBezTo>
                    <a:pt x="282" y="545"/>
                    <a:pt x="286" y="524"/>
                    <a:pt x="287" y="511"/>
                  </a:cubicBezTo>
                  <a:cubicBezTo>
                    <a:pt x="288" y="498"/>
                    <a:pt x="276" y="484"/>
                    <a:pt x="275" y="475"/>
                  </a:cubicBezTo>
                  <a:cubicBezTo>
                    <a:pt x="274" y="466"/>
                    <a:pt x="279" y="465"/>
                    <a:pt x="281" y="457"/>
                  </a:cubicBezTo>
                  <a:cubicBezTo>
                    <a:pt x="283" y="449"/>
                    <a:pt x="291" y="434"/>
                    <a:pt x="289" y="427"/>
                  </a:cubicBezTo>
                  <a:cubicBezTo>
                    <a:pt x="287" y="420"/>
                    <a:pt x="277" y="412"/>
                    <a:pt x="271" y="412"/>
                  </a:cubicBezTo>
                  <a:cubicBezTo>
                    <a:pt x="265" y="412"/>
                    <a:pt x="260" y="424"/>
                    <a:pt x="254" y="427"/>
                  </a:cubicBezTo>
                  <a:cubicBezTo>
                    <a:pt x="248" y="430"/>
                    <a:pt x="236" y="435"/>
                    <a:pt x="233" y="433"/>
                  </a:cubicBezTo>
                  <a:cubicBezTo>
                    <a:pt x="230" y="431"/>
                    <a:pt x="230" y="417"/>
                    <a:pt x="233" y="412"/>
                  </a:cubicBezTo>
                  <a:cubicBezTo>
                    <a:pt x="236" y="407"/>
                    <a:pt x="249" y="406"/>
                    <a:pt x="253" y="402"/>
                  </a:cubicBezTo>
                  <a:cubicBezTo>
                    <a:pt x="257" y="398"/>
                    <a:pt x="255" y="393"/>
                    <a:pt x="257" y="388"/>
                  </a:cubicBezTo>
                  <a:cubicBezTo>
                    <a:pt x="259" y="383"/>
                    <a:pt x="268" y="375"/>
                    <a:pt x="266" y="370"/>
                  </a:cubicBezTo>
                  <a:cubicBezTo>
                    <a:pt x="264" y="365"/>
                    <a:pt x="244" y="363"/>
                    <a:pt x="242" y="358"/>
                  </a:cubicBezTo>
                  <a:cubicBezTo>
                    <a:pt x="240" y="353"/>
                    <a:pt x="254" y="344"/>
                    <a:pt x="256" y="337"/>
                  </a:cubicBezTo>
                  <a:cubicBezTo>
                    <a:pt x="258" y="330"/>
                    <a:pt x="254" y="322"/>
                    <a:pt x="253" y="315"/>
                  </a:cubicBezTo>
                  <a:cubicBezTo>
                    <a:pt x="252" y="308"/>
                    <a:pt x="243" y="300"/>
                    <a:pt x="248" y="295"/>
                  </a:cubicBezTo>
                  <a:cubicBezTo>
                    <a:pt x="253" y="290"/>
                    <a:pt x="279" y="284"/>
                    <a:pt x="286" y="286"/>
                  </a:cubicBezTo>
                  <a:cubicBezTo>
                    <a:pt x="293" y="288"/>
                    <a:pt x="288" y="304"/>
                    <a:pt x="290" y="310"/>
                  </a:cubicBezTo>
                  <a:cubicBezTo>
                    <a:pt x="292" y="316"/>
                    <a:pt x="297" y="317"/>
                    <a:pt x="298" y="321"/>
                  </a:cubicBezTo>
                  <a:cubicBezTo>
                    <a:pt x="299" y="325"/>
                    <a:pt x="300" y="326"/>
                    <a:pt x="299" y="334"/>
                  </a:cubicBezTo>
                  <a:cubicBezTo>
                    <a:pt x="298" y="342"/>
                    <a:pt x="293" y="358"/>
                    <a:pt x="293" y="367"/>
                  </a:cubicBezTo>
                  <a:cubicBezTo>
                    <a:pt x="293" y="376"/>
                    <a:pt x="297" y="384"/>
                    <a:pt x="299" y="391"/>
                  </a:cubicBezTo>
                  <a:cubicBezTo>
                    <a:pt x="301" y="398"/>
                    <a:pt x="307" y="405"/>
                    <a:pt x="308" y="412"/>
                  </a:cubicBezTo>
                  <a:cubicBezTo>
                    <a:pt x="309" y="419"/>
                    <a:pt x="305" y="430"/>
                    <a:pt x="308" y="433"/>
                  </a:cubicBezTo>
                  <a:cubicBezTo>
                    <a:pt x="311" y="436"/>
                    <a:pt x="321" y="429"/>
                    <a:pt x="326" y="430"/>
                  </a:cubicBezTo>
                  <a:cubicBezTo>
                    <a:pt x="331" y="431"/>
                    <a:pt x="337" y="444"/>
                    <a:pt x="341" y="442"/>
                  </a:cubicBezTo>
                  <a:cubicBezTo>
                    <a:pt x="345" y="440"/>
                    <a:pt x="346" y="423"/>
                    <a:pt x="350" y="418"/>
                  </a:cubicBezTo>
                  <a:cubicBezTo>
                    <a:pt x="354" y="413"/>
                    <a:pt x="364" y="412"/>
                    <a:pt x="368" y="409"/>
                  </a:cubicBezTo>
                  <a:cubicBezTo>
                    <a:pt x="372" y="406"/>
                    <a:pt x="371" y="400"/>
                    <a:pt x="374" y="400"/>
                  </a:cubicBezTo>
                  <a:cubicBezTo>
                    <a:pt x="377" y="400"/>
                    <a:pt x="383" y="413"/>
                    <a:pt x="389" y="412"/>
                  </a:cubicBezTo>
                  <a:cubicBezTo>
                    <a:pt x="395" y="411"/>
                    <a:pt x="403" y="397"/>
                    <a:pt x="410" y="394"/>
                  </a:cubicBezTo>
                  <a:cubicBezTo>
                    <a:pt x="417" y="391"/>
                    <a:pt x="423" y="392"/>
                    <a:pt x="433" y="396"/>
                  </a:cubicBezTo>
                  <a:cubicBezTo>
                    <a:pt x="443" y="400"/>
                    <a:pt x="460" y="416"/>
                    <a:pt x="470" y="421"/>
                  </a:cubicBezTo>
                  <a:cubicBezTo>
                    <a:pt x="480" y="426"/>
                    <a:pt x="484" y="424"/>
                    <a:pt x="493" y="429"/>
                  </a:cubicBezTo>
                  <a:cubicBezTo>
                    <a:pt x="502" y="434"/>
                    <a:pt x="522" y="453"/>
                    <a:pt x="527" y="454"/>
                  </a:cubicBezTo>
                  <a:cubicBezTo>
                    <a:pt x="532" y="455"/>
                    <a:pt x="517" y="439"/>
                    <a:pt x="524" y="438"/>
                  </a:cubicBezTo>
                  <a:cubicBezTo>
                    <a:pt x="531" y="437"/>
                    <a:pt x="557" y="447"/>
                    <a:pt x="568" y="448"/>
                  </a:cubicBezTo>
                  <a:cubicBezTo>
                    <a:pt x="579" y="449"/>
                    <a:pt x="591" y="448"/>
                    <a:pt x="593" y="445"/>
                  </a:cubicBezTo>
                  <a:cubicBezTo>
                    <a:pt x="595" y="442"/>
                    <a:pt x="588" y="432"/>
                    <a:pt x="583" y="429"/>
                  </a:cubicBezTo>
                  <a:cubicBezTo>
                    <a:pt x="578" y="426"/>
                    <a:pt x="573" y="433"/>
                    <a:pt x="563" y="430"/>
                  </a:cubicBezTo>
                  <a:cubicBezTo>
                    <a:pt x="553" y="427"/>
                    <a:pt x="535" y="417"/>
                    <a:pt x="524" y="412"/>
                  </a:cubicBezTo>
                  <a:cubicBezTo>
                    <a:pt x="513" y="407"/>
                    <a:pt x="504" y="400"/>
                    <a:pt x="497" y="400"/>
                  </a:cubicBezTo>
                  <a:cubicBezTo>
                    <a:pt x="490" y="400"/>
                    <a:pt x="488" y="412"/>
                    <a:pt x="482" y="412"/>
                  </a:cubicBezTo>
                  <a:cubicBezTo>
                    <a:pt x="476" y="412"/>
                    <a:pt x="468" y="404"/>
                    <a:pt x="461" y="400"/>
                  </a:cubicBezTo>
                  <a:cubicBezTo>
                    <a:pt x="454" y="396"/>
                    <a:pt x="443" y="391"/>
                    <a:pt x="440" y="385"/>
                  </a:cubicBezTo>
                  <a:cubicBezTo>
                    <a:pt x="437" y="379"/>
                    <a:pt x="438" y="368"/>
                    <a:pt x="440" y="361"/>
                  </a:cubicBezTo>
                  <a:cubicBezTo>
                    <a:pt x="442" y="354"/>
                    <a:pt x="457" y="344"/>
                    <a:pt x="452" y="343"/>
                  </a:cubicBezTo>
                  <a:cubicBezTo>
                    <a:pt x="447" y="342"/>
                    <a:pt x="422" y="358"/>
                    <a:pt x="410" y="355"/>
                  </a:cubicBezTo>
                  <a:cubicBezTo>
                    <a:pt x="398" y="352"/>
                    <a:pt x="379" y="332"/>
                    <a:pt x="377" y="325"/>
                  </a:cubicBezTo>
                  <a:cubicBezTo>
                    <a:pt x="375" y="318"/>
                    <a:pt x="391" y="316"/>
                    <a:pt x="395" y="312"/>
                  </a:cubicBezTo>
                  <a:cubicBezTo>
                    <a:pt x="399" y="308"/>
                    <a:pt x="399" y="299"/>
                    <a:pt x="404" y="298"/>
                  </a:cubicBezTo>
                  <a:cubicBezTo>
                    <a:pt x="409" y="297"/>
                    <a:pt x="422" y="310"/>
                    <a:pt x="425" y="307"/>
                  </a:cubicBezTo>
                  <a:cubicBezTo>
                    <a:pt x="428" y="304"/>
                    <a:pt x="422" y="280"/>
                    <a:pt x="425" y="277"/>
                  </a:cubicBezTo>
                  <a:cubicBezTo>
                    <a:pt x="428" y="274"/>
                    <a:pt x="440" y="288"/>
                    <a:pt x="446" y="286"/>
                  </a:cubicBezTo>
                  <a:cubicBezTo>
                    <a:pt x="452" y="284"/>
                    <a:pt x="460" y="274"/>
                    <a:pt x="461" y="265"/>
                  </a:cubicBezTo>
                  <a:cubicBezTo>
                    <a:pt x="462" y="256"/>
                    <a:pt x="456" y="232"/>
                    <a:pt x="452" y="229"/>
                  </a:cubicBezTo>
                  <a:cubicBezTo>
                    <a:pt x="448" y="226"/>
                    <a:pt x="444" y="244"/>
                    <a:pt x="437" y="247"/>
                  </a:cubicBezTo>
                  <a:cubicBezTo>
                    <a:pt x="430" y="250"/>
                    <a:pt x="410" y="256"/>
                    <a:pt x="407" y="250"/>
                  </a:cubicBezTo>
                  <a:cubicBezTo>
                    <a:pt x="404" y="244"/>
                    <a:pt x="421" y="212"/>
                    <a:pt x="419" y="211"/>
                  </a:cubicBezTo>
                  <a:cubicBezTo>
                    <a:pt x="417" y="210"/>
                    <a:pt x="401" y="234"/>
                    <a:pt x="395" y="241"/>
                  </a:cubicBezTo>
                  <a:cubicBezTo>
                    <a:pt x="389" y="248"/>
                    <a:pt x="385" y="257"/>
                    <a:pt x="383" y="252"/>
                  </a:cubicBezTo>
                  <a:cubicBezTo>
                    <a:pt x="381" y="247"/>
                    <a:pt x="382" y="215"/>
                    <a:pt x="380" y="208"/>
                  </a:cubicBezTo>
                  <a:cubicBezTo>
                    <a:pt x="378" y="201"/>
                    <a:pt x="371" y="211"/>
                    <a:pt x="370" y="207"/>
                  </a:cubicBezTo>
                  <a:cubicBezTo>
                    <a:pt x="369" y="203"/>
                    <a:pt x="369" y="191"/>
                    <a:pt x="371" y="184"/>
                  </a:cubicBezTo>
                  <a:cubicBezTo>
                    <a:pt x="373" y="177"/>
                    <a:pt x="385" y="172"/>
                    <a:pt x="383" y="166"/>
                  </a:cubicBezTo>
                  <a:cubicBezTo>
                    <a:pt x="381" y="160"/>
                    <a:pt x="362" y="152"/>
                    <a:pt x="356" y="147"/>
                  </a:cubicBezTo>
                  <a:cubicBezTo>
                    <a:pt x="350" y="142"/>
                    <a:pt x="351" y="136"/>
                    <a:pt x="344" y="136"/>
                  </a:cubicBezTo>
                  <a:cubicBezTo>
                    <a:pt x="337" y="136"/>
                    <a:pt x="317" y="146"/>
                    <a:pt x="311" y="145"/>
                  </a:cubicBezTo>
                  <a:cubicBezTo>
                    <a:pt x="305" y="144"/>
                    <a:pt x="312" y="136"/>
                    <a:pt x="310" y="132"/>
                  </a:cubicBezTo>
                  <a:cubicBezTo>
                    <a:pt x="308" y="128"/>
                    <a:pt x="300" y="128"/>
                    <a:pt x="299" y="123"/>
                  </a:cubicBezTo>
                  <a:cubicBezTo>
                    <a:pt x="298" y="118"/>
                    <a:pt x="302" y="109"/>
                    <a:pt x="302" y="103"/>
                  </a:cubicBezTo>
                  <a:cubicBezTo>
                    <a:pt x="302" y="97"/>
                    <a:pt x="298" y="93"/>
                    <a:pt x="298" y="88"/>
                  </a:cubicBezTo>
                  <a:cubicBezTo>
                    <a:pt x="298" y="83"/>
                    <a:pt x="298" y="76"/>
                    <a:pt x="301" y="75"/>
                  </a:cubicBezTo>
                  <a:cubicBezTo>
                    <a:pt x="304" y="74"/>
                    <a:pt x="313" y="87"/>
                    <a:pt x="316" y="82"/>
                  </a:cubicBezTo>
                  <a:cubicBezTo>
                    <a:pt x="319" y="77"/>
                    <a:pt x="318" y="48"/>
                    <a:pt x="317" y="43"/>
                  </a:cubicBezTo>
                  <a:cubicBezTo>
                    <a:pt x="316" y="38"/>
                    <a:pt x="311" y="49"/>
                    <a:pt x="307" y="49"/>
                  </a:cubicBezTo>
                  <a:cubicBezTo>
                    <a:pt x="303" y="49"/>
                    <a:pt x="297" y="45"/>
                    <a:pt x="293" y="45"/>
                  </a:cubicBezTo>
                  <a:cubicBezTo>
                    <a:pt x="289" y="45"/>
                    <a:pt x="287" y="49"/>
                    <a:pt x="281" y="49"/>
                  </a:cubicBezTo>
                  <a:cubicBezTo>
                    <a:pt x="275" y="49"/>
                    <a:pt x="260" y="48"/>
                    <a:pt x="254" y="43"/>
                  </a:cubicBezTo>
                  <a:cubicBezTo>
                    <a:pt x="248" y="38"/>
                    <a:pt x="246" y="25"/>
                    <a:pt x="242" y="18"/>
                  </a:cubicBezTo>
                  <a:cubicBezTo>
                    <a:pt x="238" y="11"/>
                    <a:pt x="235" y="0"/>
                    <a:pt x="230" y="1"/>
                  </a:cubicBezTo>
                  <a:cubicBezTo>
                    <a:pt x="225" y="2"/>
                    <a:pt x="219" y="24"/>
                    <a:pt x="209" y="25"/>
                  </a:cubicBezTo>
                  <a:cubicBezTo>
                    <a:pt x="199" y="26"/>
                    <a:pt x="177" y="6"/>
                    <a:pt x="172" y="7"/>
                  </a:cubicBezTo>
                  <a:cubicBezTo>
                    <a:pt x="167" y="8"/>
                    <a:pt x="178" y="29"/>
                    <a:pt x="176" y="34"/>
                  </a:cubicBezTo>
                  <a:cubicBezTo>
                    <a:pt x="174" y="39"/>
                    <a:pt x="161" y="35"/>
                    <a:pt x="160" y="37"/>
                  </a:cubicBezTo>
                  <a:cubicBezTo>
                    <a:pt x="159" y="39"/>
                    <a:pt x="164" y="46"/>
                    <a:pt x="167" y="48"/>
                  </a:cubicBezTo>
                  <a:cubicBezTo>
                    <a:pt x="170" y="50"/>
                    <a:pt x="176" y="46"/>
                    <a:pt x="181" y="48"/>
                  </a:cubicBezTo>
                  <a:cubicBezTo>
                    <a:pt x="186" y="50"/>
                    <a:pt x="191" y="63"/>
                    <a:pt x="196" y="61"/>
                  </a:cubicBezTo>
                  <a:cubicBezTo>
                    <a:pt x="201" y="59"/>
                    <a:pt x="206" y="41"/>
                    <a:pt x="212" y="37"/>
                  </a:cubicBezTo>
                  <a:cubicBezTo>
                    <a:pt x="218" y="33"/>
                    <a:pt x="226" y="31"/>
                    <a:pt x="230" y="37"/>
                  </a:cubicBezTo>
                  <a:cubicBezTo>
                    <a:pt x="234" y="43"/>
                    <a:pt x="238" y="65"/>
                    <a:pt x="238" y="73"/>
                  </a:cubicBezTo>
                  <a:cubicBezTo>
                    <a:pt x="238" y="81"/>
                    <a:pt x="230" y="84"/>
                    <a:pt x="227" y="85"/>
                  </a:cubicBezTo>
                  <a:cubicBezTo>
                    <a:pt x="224" y="86"/>
                    <a:pt x="220" y="75"/>
                    <a:pt x="218" y="76"/>
                  </a:cubicBezTo>
                  <a:cubicBezTo>
                    <a:pt x="216" y="77"/>
                    <a:pt x="214" y="86"/>
                    <a:pt x="214" y="90"/>
                  </a:cubicBezTo>
                  <a:cubicBezTo>
                    <a:pt x="214" y="94"/>
                    <a:pt x="222" y="98"/>
                    <a:pt x="221" y="103"/>
                  </a:cubicBezTo>
                  <a:cubicBezTo>
                    <a:pt x="220" y="108"/>
                    <a:pt x="213" y="120"/>
                    <a:pt x="206" y="118"/>
                  </a:cubicBezTo>
                  <a:cubicBezTo>
                    <a:pt x="199" y="116"/>
                    <a:pt x="180" y="90"/>
                    <a:pt x="178" y="90"/>
                  </a:cubicBezTo>
                  <a:cubicBezTo>
                    <a:pt x="176" y="90"/>
                    <a:pt x="189" y="112"/>
                    <a:pt x="191" y="120"/>
                  </a:cubicBezTo>
                  <a:cubicBezTo>
                    <a:pt x="193" y="128"/>
                    <a:pt x="190" y="132"/>
                    <a:pt x="191" y="136"/>
                  </a:cubicBezTo>
                  <a:cubicBezTo>
                    <a:pt x="192" y="140"/>
                    <a:pt x="196" y="137"/>
                    <a:pt x="197" y="142"/>
                  </a:cubicBezTo>
                  <a:cubicBezTo>
                    <a:pt x="198" y="147"/>
                    <a:pt x="199" y="160"/>
                    <a:pt x="197" y="166"/>
                  </a:cubicBezTo>
                  <a:cubicBezTo>
                    <a:pt x="195" y="172"/>
                    <a:pt x="188" y="174"/>
                    <a:pt x="187" y="178"/>
                  </a:cubicBezTo>
                  <a:cubicBezTo>
                    <a:pt x="186" y="182"/>
                    <a:pt x="190" y="189"/>
                    <a:pt x="193" y="190"/>
                  </a:cubicBezTo>
                  <a:cubicBezTo>
                    <a:pt x="196" y="191"/>
                    <a:pt x="201" y="178"/>
                    <a:pt x="205" y="184"/>
                  </a:cubicBezTo>
                  <a:cubicBezTo>
                    <a:pt x="209" y="190"/>
                    <a:pt x="215" y="213"/>
                    <a:pt x="218" y="226"/>
                  </a:cubicBezTo>
                  <a:cubicBezTo>
                    <a:pt x="221" y="239"/>
                    <a:pt x="222" y="252"/>
                    <a:pt x="221" y="262"/>
                  </a:cubicBezTo>
                  <a:cubicBezTo>
                    <a:pt x="220" y="272"/>
                    <a:pt x="219" y="278"/>
                    <a:pt x="212" y="286"/>
                  </a:cubicBezTo>
                  <a:cubicBezTo>
                    <a:pt x="205" y="294"/>
                    <a:pt x="183" y="313"/>
                    <a:pt x="179" y="313"/>
                  </a:cubicBezTo>
                  <a:cubicBezTo>
                    <a:pt x="175" y="313"/>
                    <a:pt x="182" y="291"/>
                    <a:pt x="185" y="283"/>
                  </a:cubicBezTo>
                  <a:cubicBezTo>
                    <a:pt x="188" y="275"/>
                    <a:pt x="200" y="268"/>
                    <a:pt x="200" y="262"/>
                  </a:cubicBezTo>
                  <a:cubicBezTo>
                    <a:pt x="200" y="256"/>
                    <a:pt x="189" y="245"/>
                    <a:pt x="185" y="247"/>
                  </a:cubicBezTo>
                  <a:cubicBezTo>
                    <a:pt x="181" y="249"/>
                    <a:pt x="182" y="270"/>
                    <a:pt x="176" y="274"/>
                  </a:cubicBezTo>
                  <a:cubicBezTo>
                    <a:pt x="170" y="278"/>
                    <a:pt x="156" y="272"/>
                    <a:pt x="149" y="271"/>
                  </a:cubicBezTo>
                  <a:cubicBezTo>
                    <a:pt x="142" y="270"/>
                    <a:pt x="134" y="273"/>
                    <a:pt x="131" y="268"/>
                  </a:cubicBezTo>
                  <a:cubicBezTo>
                    <a:pt x="128" y="263"/>
                    <a:pt x="134" y="245"/>
                    <a:pt x="131" y="241"/>
                  </a:cubicBezTo>
                  <a:cubicBezTo>
                    <a:pt x="128" y="237"/>
                    <a:pt x="116" y="240"/>
                    <a:pt x="110" y="244"/>
                  </a:cubicBezTo>
                  <a:cubicBezTo>
                    <a:pt x="104" y="248"/>
                    <a:pt x="98" y="260"/>
                    <a:pt x="92" y="265"/>
                  </a:cubicBezTo>
                  <a:cubicBezTo>
                    <a:pt x="86" y="270"/>
                    <a:pt x="77" y="267"/>
                    <a:pt x="77" y="274"/>
                  </a:cubicBezTo>
                  <a:cubicBezTo>
                    <a:pt x="77" y="281"/>
                    <a:pt x="92" y="305"/>
                    <a:pt x="89" y="310"/>
                  </a:cubicBezTo>
                  <a:cubicBezTo>
                    <a:pt x="86" y="315"/>
                    <a:pt x="69" y="306"/>
                    <a:pt x="61" y="306"/>
                  </a:cubicBezTo>
                  <a:cubicBezTo>
                    <a:pt x="53" y="306"/>
                    <a:pt x="49" y="312"/>
                    <a:pt x="43" y="307"/>
                  </a:cubicBezTo>
                  <a:cubicBezTo>
                    <a:pt x="37" y="302"/>
                    <a:pt x="30" y="285"/>
                    <a:pt x="23" y="277"/>
                  </a:cubicBezTo>
                  <a:cubicBezTo>
                    <a:pt x="16" y="269"/>
                    <a:pt x="4" y="258"/>
                    <a:pt x="2" y="259"/>
                  </a:cubicBezTo>
                  <a:cubicBezTo>
                    <a:pt x="0" y="260"/>
                    <a:pt x="9" y="276"/>
                    <a:pt x="11" y="283"/>
                  </a:cubicBezTo>
                  <a:cubicBezTo>
                    <a:pt x="13" y="290"/>
                    <a:pt x="11" y="300"/>
                    <a:pt x="14" y="304"/>
                  </a:cubicBezTo>
                  <a:cubicBezTo>
                    <a:pt x="17" y="308"/>
                    <a:pt x="24" y="304"/>
                    <a:pt x="26" y="309"/>
                  </a:cubicBezTo>
                  <a:cubicBezTo>
                    <a:pt x="28" y="314"/>
                    <a:pt x="25" y="329"/>
                    <a:pt x="26" y="337"/>
                  </a:cubicBezTo>
                  <a:cubicBezTo>
                    <a:pt x="27" y="345"/>
                    <a:pt x="25" y="356"/>
                    <a:pt x="32" y="358"/>
                  </a:cubicBezTo>
                  <a:cubicBezTo>
                    <a:pt x="39" y="360"/>
                    <a:pt x="58" y="357"/>
                    <a:pt x="67" y="351"/>
                  </a:cubicBezTo>
                  <a:cubicBezTo>
                    <a:pt x="76" y="345"/>
                    <a:pt x="80" y="326"/>
                    <a:pt x="86" y="322"/>
                  </a:cubicBezTo>
                  <a:cubicBezTo>
                    <a:pt x="92" y="318"/>
                    <a:pt x="98" y="322"/>
                    <a:pt x="101" y="325"/>
                  </a:cubicBezTo>
                  <a:cubicBezTo>
                    <a:pt x="104" y="328"/>
                    <a:pt x="97" y="338"/>
                    <a:pt x="101" y="340"/>
                  </a:cubicBezTo>
                  <a:cubicBezTo>
                    <a:pt x="105" y="342"/>
                    <a:pt x="118" y="336"/>
                    <a:pt x="125" y="337"/>
                  </a:cubicBezTo>
                  <a:cubicBezTo>
                    <a:pt x="132" y="338"/>
                    <a:pt x="135" y="348"/>
                    <a:pt x="140" y="348"/>
                  </a:cubicBezTo>
                  <a:cubicBezTo>
                    <a:pt x="145" y="348"/>
                    <a:pt x="153" y="338"/>
                    <a:pt x="157" y="337"/>
                  </a:cubicBezTo>
                  <a:cubicBezTo>
                    <a:pt x="161" y="336"/>
                    <a:pt x="164" y="339"/>
                    <a:pt x="164" y="342"/>
                  </a:cubicBezTo>
                  <a:cubicBezTo>
                    <a:pt x="164" y="345"/>
                    <a:pt x="160" y="349"/>
                    <a:pt x="158" y="354"/>
                  </a:cubicBezTo>
                  <a:cubicBezTo>
                    <a:pt x="156" y="359"/>
                    <a:pt x="149" y="365"/>
                    <a:pt x="149" y="370"/>
                  </a:cubicBezTo>
                  <a:cubicBezTo>
                    <a:pt x="149" y="375"/>
                    <a:pt x="158" y="381"/>
                    <a:pt x="158" y="387"/>
                  </a:cubicBezTo>
                  <a:cubicBezTo>
                    <a:pt x="158" y="393"/>
                    <a:pt x="158" y="401"/>
                    <a:pt x="152" y="406"/>
                  </a:cubicBezTo>
                  <a:cubicBezTo>
                    <a:pt x="146" y="411"/>
                    <a:pt x="131" y="411"/>
                    <a:pt x="122" y="415"/>
                  </a:cubicBezTo>
                  <a:cubicBezTo>
                    <a:pt x="113" y="419"/>
                    <a:pt x="106" y="425"/>
                    <a:pt x="98" y="427"/>
                  </a:cubicBezTo>
                  <a:cubicBezTo>
                    <a:pt x="90" y="429"/>
                    <a:pt x="74" y="424"/>
                    <a:pt x="71" y="427"/>
                  </a:cubicBezTo>
                  <a:cubicBezTo>
                    <a:pt x="68" y="430"/>
                    <a:pt x="74" y="440"/>
                    <a:pt x="77" y="445"/>
                  </a:cubicBezTo>
                  <a:cubicBezTo>
                    <a:pt x="80" y="450"/>
                    <a:pt x="85" y="454"/>
                    <a:pt x="88" y="456"/>
                  </a:cubicBezTo>
                  <a:cubicBezTo>
                    <a:pt x="91" y="458"/>
                    <a:pt x="95" y="453"/>
                    <a:pt x="97" y="454"/>
                  </a:cubicBezTo>
                  <a:cubicBezTo>
                    <a:pt x="99" y="455"/>
                    <a:pt x="104" y="462"/>
                    <a:pt x="103" y="465"/>
                  </a:cubicBezTo>
                  <a:cubicBezTo>
                    <a:pt x="102" y="468"/>
                    <a:pt x="96" y="468"/>
                    <a:pt x="94" y="472"/>
                  </a:cubicBezTo>
                  <a:cubicBezTo>
                    <a:pt x="92" y="476"/>
                    <a:pt x="94" y="486"/>
                    <a:pt x="91" y="489"/>
                  </a:cubicBezTo>
                  <a:cubicBezTo>
                    <a:pt x="88" y="492"/>
                    <a:pt x="82" y="485"/>
                    <a:pt x="77" y="490"/>
                  </a:cubicBezTo>
                  <a:cubicBezTo>
                    <a:pt x="72" y="495"/>
                    <a:pt x="67" y="508"/>
                    <a:pt x="62" y="517"/>
                  </a:cubicBezTo>
                  <a:cubicBezTo>
                    <a:pt x="57" y="526"/>
                    <a:pt x="47" y="538"/>
                    <a:pt x="47" y="544"/>
                  </a:cubicBezTo>
                  <a:cubicBezTo>
                    <a:pt x="47" y="550"/>
                    <a:pt x="57" y="557"/>
                    <a:pt x="61" y="556"/>
                  </a:cubicBezTo>
                  <a:cubicBezTo>
                    <a:pt x="65" y="555"/>
                    <a:pt x="68" y="540"/>
                    <a:pt x="74" y="538"/>
                  </a:cubicBezTo>
                  <a:cubicBezTo>
                    <a:pt x="80" y="536"/>
                    <a:pt x="89" y="548"/>
                    <a:pt x="95" y="543"/>
                  </a:cubicBezTo>
                  <a:cubicBezTo>
                    <a:pt x="101" y="538"/>
                    <a:pt x="106" y="520"/>
                    <a:pt x="110" y="508"/>
                  </a:cubicBezTo>
                  <a:cubicBezTo>
                    <a:pt x="114" y="496"/>
                    <a:pt x="114" y="478"/>
                    <a:pt x="119" y="469"/>
                  </a:cubicBezTo>
                  <a:cubicBezTo>
                    <a:pt x="124" y="460"/>
                    <a:pt x="130" y="459"/>
                    <a:pt x="137" y="454"/>
                  </a:cubicBezTo>
                  <a:cubicBezTo>
                    <a:pt x="144" y="449"/>
                    <a:pt x="156" y="433"/>
                    <a:pt x="161" y="436"/>
                  </a:cubicBezTo>
                  <a:cubicBezTo>
                    <a:pt x="166" y="439"/>
                    <a:pt x="170" y="461"/>
                    <a:pt x="167" y="471"/>
                  </a:cubicBezTo>
                  <a:cubicBezTo>
                    <a:pt x="164" y="481"/>
                    <a:pt x="144" y="489"/>
                    <a:pt x="140" y="495"/>
                  </a:cubicBezTo>
                  <a:cubicBezTo>
                    <a:pt x="136" y="501"/>
                    <a:pt x="143" y="502"/>
                    <a:pt x="142" y="508"/>
                  </a:cubicBezTo>
                  <a:cubicBezTo>
                    <a:pt x="141" y="514"/>
                    <a:pt x="134" y="526"/>
                    <a:pt x="134" y="532"/>
                  </a:cubicBezTo>
                  <a:cubicBezTo>
                    <a:pt x="134" y="538"/>
                    <a:pt x="139" y="546"/>
                    <a:pt x="145" y="547"/>
                  </a:cubicBezTo>
                  <a:cubicBezTo>
                    <a:pt x="151" y="548"/>
                    <a:pt x="165" y="531"/>
                    <a:pt x="172" y="535"/>
                  </a:cubicBezTo>
                  <a:cubicBezTo>
                    <a:pt x="179" y="539"/>
                    <a:pt x="182" y="566"/>
                    <a:pt x="188" y="571"/>
                  </a:cubicBezTo>
                  <a:cubicBezTo>
                    <a:pt x="194" y="576"/>
                    <a:pt x="193" y="565"/>
                    <a:pt x="206" y="562"/>
                  </a:cubicBezTo>
                  <a:close/>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2" name="Freeform 39" descr="Narrow horizontal"/>
            <p:cNvSpPr>
              <a:spLocks/>
            </p:cNvSpPr>
            <p:nvPr/>
          </p:nvSpPr>
          <p:spPr bwMode="auto">
            <a:xfrm>
              <a:off x="1063626" y="554038"/>
              <a:ext cx="7175500" cy="3619500"/>
            </a:xfrm>
            <a:custGeom>
              <a:avLst/>
              <a:gdLst>
                <a:gd name="T0" fmla="*/ 2147483647 w 3171"/>
                <a:gd name="T1" fmla="*/ 2147483647 h 1600"/>
                <a:gd name="T2" fmla="*/ 2147483647 w 3171"/>
                <a:gd name="T3" fmla="*/ 2147483647 h 1600"/>
                <a:gd name="T4" fmla="*/ 2147483647 w 3171"/>
                <a:gd name="T5" fmla="*/ 2147483647 h 1600"/>
                <a:gd name="T6" fmla="*/ 2147483647 w 3171"/>
                <a:gd name="T7" fmla="*/ 2147483647 h 1600"/>
                <a:gd name="T8" fmla="*/ 2147483647 w 3171"/>
                <a:gd name="T9" fmla="*/ 2147483647 h 1600"/>
                <a:gd name="T10" fmla="*/ 2147483647 w 3171"/>
                <a:gd name="T11" fmla="*/ 2147483647 h 1600"/>
                <a:gd name="T12" fmla="*/ 2147483647 w 3171"/>
                <a:gd name="T13" fmla="*/ 2147483647 h 1600"/>
                <a:gd name="T14" fmla="*/ 2147483647 w 3171"/>
                <a:gd name="T15" fmla="*/ 2147483647 h 1600"/>
                <a:gd name="T16" fmla="*/ 2147483647 w 3171"/>
                <a:gd name="T17" fmla="*/ 2147483647 h 1600"/>
                <a:gd name="T18" fmla="*/ 2147483647 w 3171"/>
                <a:gd name="T19" fmla="*/ 2147483647 h 1600"/>
                <a:gd name="T20" fmla="*/ 2147483647 w 3171"/>
                <a:gd name="T21" fmla="*/ 2147483647 h 1600"/>
                <a:gd name="T22" fmla="*/ 2147483647 w 3171"/>
                <a:gd name="T23" fmla="*/ 2147483647 h 1600"/>
                <a:gd name="T24" fmla="*/ 2147483647 w 3171"/>
                <a:gd name="T25" fmla="*/ 2147483647 h 1600"/>
                <a:gd name="T26" fmla="*/ 2147483647 w 3171"/>
                <a:gd name="T27" fmla="*/ 2147483647 h 1600"/>
                <a:gd name="T28" fmla="*/ 2147483647 w 3171"/>
                <a:gd name="T29" fmla="*/ 2147483647 h 1600"/>
                <a:gd name="T30" fmla="*/ 2147483647 w 3171"/>
                <a:gd name="T31" fmla="*/ 2147483647 h 1600"/>
                <a:gd name="T32" fmla="*/ 2147483647 w 3171"/>
                <a:gd name="T33" fmla="*/ 2147483647 h 1600"/>
                <a:gd name="T34" fmla="*/ 2147483647 w 3171"/>
                <a:gd name="T35" fmla="*/ 2147483647 h 1600"/>
                <a:gd name="T36" fmla="*/ 2147483647 w 3171"/>
                <a:gd name="T37" fmla="*/ 2147483647 h 1600"/>
                <a:gd name="T38" fmla="*/ 2147483647 w 3171"/>
                <a:gd name="T39" fmla="*/ 2147483647 h 1600"/>
                <a:gd name="T40" fmla="*/ 2147483647 w 3171"/>
                <a:gd name="T41" fmla="*/ 2147483647 h 1600"/>
                <a:gd name="T42" fmla="*/ 2147483647 w 3171"/>
                <a:gd name="T43" fmla="*/ 2147483647 h 1600"/>
                <a:gd name="T44" fmla="*/ 2147483647 w 3171"/>
                <a:gd name="T45" fmla="*/ 2147483647 h 1600"/>
                <a:gd name="T46" fmla="*/ 2147483647 w 3171"/>
                <a:gd name="T47" fmla="*/ 2147483647 h 1600"/>
                <a:gd name="T48" fmla="*/ 2147483647 w 3171"/>
                <a:gd name="T49" fmla="*/ 2147483647 h 1600"/>
                <a:gd name="T50" fmla="*/ 2147483647 w 3171"/>
                <a:gd name="T51" fmla="*/ 2147483647 h 1600"/>
                <a:gd name="T52" fmla="*/ 2147483647 w 3171"/>
                <a:gd name="T53" fmla="*/ 2147483647 h 1600"/>
                <a:gd name="T54" fmla="*/ 2147483647 w 3171"/>
                <a:gd name="T55" fmla="*/ 2147483647 h 1600"/>
                <a:gd name="T56" fmla="*/ 2147483647 w 3171"/>
                <a:gd name="T57" fmla="*/ 2147483647 h 1600"/>
                <a:gd name="T58" fmla="*/ 2147483647 w 3171"/>
                <a:gd name="T59" fmla="*/ 2147483647 h 1600"/>
                <a:gd name="T60" fmla="*/ 2147483647 w 3171"/>
                <a:gd name="T61" fmla="*/ 2147483647 h 1600"/>
                <a:gd name="T62" fmla="*/ 2147483647 w 3171"/>
                <a:gd name="T63" fmla="*/ 2147483647 h 1600"/>
                <a:gd name="T64" fmla="*/ 2147483647 w 3171"/>
                <a:gd name="T65" fmla="*/ 2147483647 h 1600"/>
                <a:gd name="T66" fmla="*/ 2147483647 w 3171"/>
                <a:gd name="T67" fmla="*/ 2147483647 h 1600"/>
                <a:gd name="T68" fmla="*/ 2147483647 w 3171"/>
                <a:gd name="T69" fmla="*/ 2147483647 h 1600"/>
                <a:gd name="T70" fmla="*/ 2147483647 w 3171"/>
                <a:gd name="T71" fmla="*/ 2147483647 h 1600"/>
                <a:gd name="T72" fmla="*/ 2147483647 w 3171"/>
                <a:gd name="T73" fmla="*/ 2147483647 h 1600"/>
                <a:gd name="T74" fmla="*/ 2147483647 w 3171"/>
                <a:gd name="T75" fmla="*/ 2147483647 h 1600"/>
                <a:gd name="T76" fmla="*/ 2147483647 w 3171"/>
                <a:gd name="T77" fmla="*/ 2147483647 h 1600"/>
                <a:gd name="T78" fmla="*/ 2147483647 w 3171"/>
                <a:gd name="T79" fmla="*/ 2147483647 h 1600"/>
                <a:gd name="T80" fmla="*/ 2147483647 w 3171"/>
                <a:gd name="T81" fmla="*/ 2147483647 h 1600"/>
                <a:gd name="T82" fmla="*/ 2147483647 w 3171"/>
                <a:gd name="T83" fmla="*/ 2147483647 h 1600"/>
                <a:gd name="T84" fmla="*/ 2147483647 w 3171"/>
                <a:gd name="T85" fmla="*/ 2147483647 h 1600"/>
                <a:gd name="T86" fmla="*/ 2147483647 w 3171"/>
                <a:gd name="T87" fmla="*/ 2147483647 h 1600"/>
                <a:gd name="T88" fmla="*/ 2147483647 w 3171"/>
                <a:gd name="T89" fmla="*/ 2147483647 h 1600"/>
                <a:gd name="T90" fmla="*/ 2147483647 w 3171"/>
                <a:gd name="T91" fmla="*/ 2147483647 h 1600"/>
                <a:gd name="T92" fmla="*/ 2147483647 w 3171"/>
                <a:gd name="T93" fmla="*/ 2147483647 h 1600"/>
                <a:gd name="T94" fmla="*/ 2147483647 w 3171"/>
                <a:gd name="T95" fmla="*/ 2147483647 h 1600"/>
                <a:gd name="T96" fmla="*/ 2147483647 w 3171"/>
                <a:gd name="T97" fmla="*/ 2147483647 h 1600"/>
                <a:gd name="T98" fmla="*/ 2147483647 w 3171"/>
                <a:gd name="T99" fmla="*/ 2147483647 h 1600"/>
                <a:gd name="T100" fmla="*/ 2147483647 w 3171"/>
                <a:gd name="T101" fmla="*/ 2147483647 h 1600"/>
                <a:gd name="T102" fmla="*/ 2147483647 w 3171"/>
                <a:gd name="T103" fmla="*/ 2147483647 h 1600"/>
                <a:gd name="T104" fmla="*/ 2147483647 w 3171"/>
                <a:gd name="T105" fmla="*/ 2147483647 h 1600"/>
                <a:gd name="T106" fmla="*/ 2147483647 w 3171"/>
                <a:gd name="T107" fmla="*/ 2147483647 h 1600"/>
                <a:gd name="T108" fmla="*/ 2147483647 w 3171"/>
                <a:gd name="T109" fmla="*/ 2147483647 h 1600"/>
                <a:gd name="T110" fmla="*/ 2147483647 w 3171"/>
                <a:gd name="T111" fmla="*/ 2147483647 h 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71" h="1600">
                  <a:moveTo>
                    <a:pt x="0" y="0"/>
                  </a:moveTo>
                  <a:cubicBezTo>
                    <a:pt x="8" y="7"/>
                    <a:pt x="30" y="30"/>
                    <a:pt x="48" y="40"/>
                  </a:cubicBezTo>
                  <a:cubicBezTo>
                    <a:pt x="66" y="50"/>
                    <a:pt x="86" y="55"/>
                    <a:pt x="108" y="58"/>
                  </a:cubicBezTo>
                  <a:cubicBezTo>
                    <a:pt x="130" y="61"/>
                    <a:pt x="167" y="61"/>
                    <a:pt x="183" y="61"/>
                  </a:cubicBezTo>
                  <a:cubicBezTo>
                    <a:pt x="199" y="61"/>
                    <a:pt x="194" y="59"/>
                    <a:pt x="204" y="61"/>
                  </a:cubicBezTo>
                  <a:cubicBezTo>
                    <a:pt x="214" y="63"/>
                    <a:pt x="230" y="72"/>
                    <a:pt x="242" y="75"/>
                  </a:cubicBezTo>
                  <a:cubicBezTo>
                    <a:pt x="254" y="78"/>
                    <a:pt x="269" y="77"/>
                    <a:pt x="276" y="82"/>
                  </a:cubicBezTo>
                  <a:cubicBezTo>
                    <a:pt x="283" y="87"/>
                    <a:pt x="277" y="103"/>
                    <a:pt x="285" y="106"/>
                  </a:cubicBezTo>
                  <a:cubicBezTo>
                    <a:pt x="293" y="109"/>
                    <a:pt x="315" y="100"/>
                    <a:pt x="326" y="102"/>
                  </a:cubicBezTo>
                  <a:cubicBezTo>
                    <a:pt x="337" y="104"/>
                    <a:pt x="343" y="117"/>
                    <a:pt x="354" y="121"/>
                  </a:cubicBezTo>
                  <a:cubicBezTo>
                    <a:pt x="365" y="125"/>
                    <a:pt x="381" y="120"/>
                    <a:pt x="389" y="124"/>
                  </a:cubicBezTo>
                  <a:cubicBezTo>
                    <a:pt x="397" y="128"/>
                    <a:pt x="392" y="144"/>
                    <a:pt x="402" y="147"/>
                  </a:cubicBezTo>
                  <a:cubicBezTo>
                    <a:pt x="412" y="150"/>
                    <a:pt x="436" y="141"/>
                    <a:pt x="450" y="145"/>
                  </a:cubicBezTo>
                  <a:cubicBezTo>
                    <a:pt x="464" y="149"/>
                    <a:pt x="481" y="164"/>
                    <a:pt x="486" y="172"/>
                  </a:cubicBezTo>
                  <a:cubicBezTo>
                    <a:pt x="491" y="180"/>
                    <a:pt x="486" y="191"/>
                    <a:pt x="482" y="192"/>
                  </a:cubicBezTo>
                  <a:cubicBezTo>
                    <a:pt x="478" y="193"/>
                    <a:pt x="469" y="183"/>
                    <a:pt x="462" y="181"/>
                  </a:cubicBezTo>
                  <a:cubicBezTo>
                    <a:pt x="455" y="179"/>
                    <a:pt x="449" y="182"/>
                    <a:pt x="438" y="181"/>
                  </a:cubicBezTo>
                  <a:cubicBezTo>
                    <a:pt x="427" y="180"/>
                    <a:pt x="406" y="177"/>
                    <a:pt x="396" y="175"/>
                  </a:cubicBezTo>
                  <a:cubicBezTo>
                    <a:pt x="386" y="173"/>
                    <a:pt x="383" y="169"/>
                    <a:pt x="378" y="169"/>
                  </a:cubicBezTo>
                  <a:cubicBezTo>
                    <a:pt x="373" y="169"/>
                    <a:pt x="370" y="179"/>
                    <a:pt x="363" y="177"/>
                  </a:cubicBezTo>
                  <a:cubicBezTo>
                    <a:pt x="356" y="175"/>
                    <a:pt x="340" y="156"/>
                    <a:pt x="333" y="154"/>
                  </a:cubicBezTo>
                  <a:cubicBezTo>
                    <a:pt x="326" y="152"/>
                    <a:pt x="323" y="162"/>
                    <a:pt x="318" y="162"/>
                  </a:cubicBezTo>
                  <a:cubicBezTo>
                    <a:pt x="313" y="162"/>
                    <a:pt x="309" y="154"/>
                    <a:pt x="305" y="154"/>
                  </a:cubicBezTo>
                  <a:cubicBezTo>
                    <a:pt x="301" y="154"/>
                    <a:pt x="296" y="159"/>
                    <a:pt x="294" y="163"/>
                  </a:cubicBezTo>
                  <a:cubicBezTo>
                    <a:pt x="292" y="167"/>
                    <a:pt x="287" y="171"/>
                    <a:pt x="291" y="181"/>
                  </a:cubicBezTo>
                  <a:cubicBezTo>
                    <a:pt x="295" y="191"/>
                    <a:pt x="311" y="214"/>
                    <a:pt x="318" y="222"/>
                  </a:cubicBezTo>
                  <a:cubicBezTo>
                    <a:pt x="325" y="230"/>
                    <a:pt x="323" y="227"/>
                    <a:pt x="333" y="232"/>
                  </a:cubicBezTo>
                  <a:cubicBezTo>
                    <a:pt x="343" y="237"/>
                    <a:pt x="376" y="253"/>
                    <a:pt x="381" y="250"/>
                  </a:cubicBezTo>
                  <a:cubicBezTo>
                    <a:pt x="386" y="247"/>
                    <a:pt x="361" y="217"/>
                    <a:pt x="363" y="211"/>
                  </a:cubicBezTo>
                  <a:cubicBezTo>
                    <a:pt x="365" y="205"/>
                    <a:pt x="386" y="212"/>
                    <a:pt x="393" y="214"/>
                  </a:cubicBezTo>
                  <a:cubicBezTo>
                    <a:pt x="400" y="216"/>
                    <a:pt x="402" y="221"/>
                    <a:pt x="404" y="226"/>
                  </a:cubicBezTo>
                  <a:cubicBezTo>
                    <a:pt x="406" y="231"/>
                    <a:pt x="400" y="239"/>
                    <a:pt x="405" y="244"/>
                  </a:cubicBezTo>
                  <a:cubicBezTo>
                    <a:pt x="410" y="249"/>
                    <a:pt x="433" y="252"/>
                    <a:pt x="437" y="259"/>
                  </a:cubicBezTo>
                  <a:cubicBezTo>
                    <a:pt x="441" y="266"/>
                    <a:pt x="431" y="276"/>
                    <a:pt x="432" y="286"/>
                  </a:cubicBezTo>
                  <a:cubicBezTo>
                    <a:pt x="433" y="296"/>
                    <a:pt x="439" y="320"/>
                    <a:pt x="444" y="322"/>
                  </a:cubicBezTo>
                  <a:cubicBezTo>
                    <a:pt x="449" y="324"/>
                    <a:pt x="456" y="297"/>
                    <a:pt x="464" y="298"/>
                  </a:cubicBezTo>
                  <a:cubicBezTo>
                    <a:pt x="472" y="299"/>
                    <a:pt x="486" y="319"/>
                    <a:pt x="492" y="325"/>
                  </a:cubicBezTo>
                  <a:cubicBezTo>
                    <a:pt x="498" y="331"/>
                    <a:pt x="494" y="326"/>
                    <a:pt x="498" y="334"/>
                  </a:cubicBezTo>
                  <a:cubicBezTo>
                    <a:pt x="502" y="342"/>
                    <a:pt x="511" y="368"/>
                    <a:pt x="516" y="373"/>
                  </a:cubicBezTo>
                  <a:cubicBezTo>
                    <a:pt x="521" y="378"/>
                    <a:pt x="521" y="362"/>
                    <a:pt x="528" y="364"/>
                  </a:cubicBezTo>
                  <a:cubicBezTo>
                    <a:pt x="535" y="366"/>
                    <a:pt x="550" y="382"/>
                    <a:pt x="558" y="385"/>
                  </a:cubicBezTo>
                  <a:cubicBezTo>
                    <a:pt x="566" y="388"/>
                    <a:pt x="575" y="388"/>
                    <a:pt x="579" y="385"/>
                  </a:cubicBezTo>
                  <a:cubicBezTo>
                    <a:pt x="583" y="382"/>
                    <a:pt x="583" y="366"/>
                    <a:pt x="585" y="367"/>
                  </a:cubicBezTo>
                  <a:cubicBezTo>
                    <a:pt x="587" y="368"/>
                    <a:pt x="591" y="386"/>
                    <a:pt x="591" y="394"/>
                  </a:cubicBezTo>
                  <a:cubicBezTo>
                    <a:pt x="591" y="402"/>
                    <a:pt x="584" y="411"/>
                    <a:pt x="585" y="415"/>
                  </a:cubicBezTo>
                  <a:cubicBezTo>
                    <a:pt x="586" y="419"/>
                    <a:pt x="596" y="412"/>
                    <a:pt x="599" y="418"/>
                  </a:cubicBezTo>
                  <a:cubicBezTo>
                    <a:pt x="602" y="424"/>
                    <a:pt x="601" y="447"/>
                    <a:pt x="605" y="453"/>
                  </a:cubicBezTo>
                  <a:cubicBezTo>
                    <a:pt x="609" y="459"/>
                    <a:pt x="620" y="453"/>
                    <a:pt x="626" y="454"/>
                  </a:cubicBezTo>
                  <a:cubicBezTo>
                    <a:pt x="632" y="455"/>
                    <a:pt x="636" y="460"/>
                    <a:pt x="642" y="460"/>
                  </a:cubicBezTo>
                  <a:cubicBezTo>
                    <a:pt x="648" y="460"/>
                    <a:pt x="658" y="453"/>
                    <a:pt x="663" y="457"/>
                  </a:cubicBezTo>
                  <a:cubicBezTo>
                    <a:pt x="668" y="461"/>
                    <a:pt x="669" y="475"/>
                    <a:pt x="669" y="484"/>
                  </a:cubicBezTo>
                  <a:cubicBezTo>
                    <a:pt x="669" y="493"/>
                    <a:pt x="663" y="509"/>
                    <a:pt x="665" y="514"/>
                  </a:cubicBezTo>
                  <a:cubicBezTo>
                    <a:pt x="667" y="519"/>
                    <a:pt x="678" y="509"/>
                    <a:pt x="681" y="514"/>
                  </a:cubicBezTo>
                  <a:cubicBezTo>
                    <a:pt x="684" y="519"/>
                    <a:pt x="678" y="541"/>
                    <a:pt x="681" y="544"/>
                  </a:cubicBezTo>
                  <a:cubicBezTo>
                    <a:pt x="684" y="547"/>
                    <a:pt x="694" y="539"/>
                    <a:pt x="698" y="535"/>
                  </a:cubicBezTo>
                  <a:cubicBezTo>
                    <a:pt x="702" y="531"/>
                    <a:pt x="700" y="524"/>
                    <a:pt x="704" y="517"/>
                  </a:cubicBezTo>
                  <a:cubicBezTo>
                    <a:pt x="708" y="510"/>
                    <a:pt x="711" y="501"/>
                    <a:pt x="720" y="493"/>
                  </a:cubicBezTo>
                  <a:cubicBezTo>
                    <a:pt x="729" y="485"/>
                    <a:pt x="752" y="468"/>
                    <a:pt x="759" y="469"/>
                  </a:cubicBezTo>
                  <a:cubicBezTo>
                    <a:pt x="766" y="470"/>
                    <a:pt x="760" y="491"/>
                    <a:pt x="762" y="502"/>
                  </a:cubicBezTo>
                  <a:cubicBezTo>
                    <a:pt x="764" y="513"/>
                    <a:pt x="777" y="530"/>
                    <a:pt x="774" y="538"/>
                  </a:cubicBezTo>
                  <a:cubicBezTo>
                    <a:pt x="771" y="546"/>
                    <a:pt x="753" y="548"/>
                    <a:pt x="744" y="550"/>
                  </a:cubicBezTo>
                  <a:cubicBezTo>
                    <a:pt x="735" y="552"/>
                    <a:pt x="721" y="551"/>
                    <a:pt x="717" y="553"/>
                  </a:cubicBezTo>
                  <a:cubicBezTo>
                    <a:pt x="713" y="555"/>
                    <a:pt x="714" y="562"/>
                    <a:pt x="717" y="564"/>
                  </a:cubicBezTo>
                  <a:cubicBezTo>
                    <a:pt x="720" y="566"/>
                    <a:pt x="734" y="561"/>
                    <a:pt x="738" y="568"/>
                  </a:cubicBezTo>
                  <a:cubicBezTo>
                    <a:pt x="742" y="575"/>
                    <a:pt x="738" y="602"/>
                    <a:pt x="744" y="604"/>
                  </a:cubicBezTo>
                  <a:cubicBezTo>
                    <a:pt x="750" y="606"/>
                    <a:pt x="762" y="589"/>
                    <a:pt x="774" y="583"/>
                  </a:cubicBezTo>
                  <a:cubicBezTo>
                    <a:pt x="786" y="577"/>
                    <a:pt x="805" y="567"/>
                    <a:pt x="816" y="568"/>
                  </a:cubicBezTo>
                  <a:cubicBezTo>
                    <a:pt x="827" y="569"/>
                    <a:pt x="838" y="585"/>
                    <a:pt x="840" y="592"/>
                  </a:cubicBezTo>
                  <a:cubicBezTo>
                    <a:pt x="842" y="599"/>
                    <a:pt x="833" y="605"/>
                    <a:pt x="828" y="607"/>
                  </a:cubicBezTo>
                  <a:cubicBezTo>
                    <a:pt x="823" y="609"/>
                    <a:pt x="816" y="603"/>
                    <a:pt x="812" y="603"/>
                  </a:cubicBezTo>
                  <a:cubicBezTo>
                    <a:pt x="808" y="603"/>
                    <a:pt x="806" y="607"/>
                    <a:pt x="801" y="610"/>
                  </a:cubicBezTo>
                  <a:cubicBezTo>
                    <a:pt x="796" y="613"/>
                    <a:pt x="785" y="615"/>
                    <a:pt x="782" y="618"/>
                  </a:cubicBezTo>
                  <a:cubicBezTo>
                    <a:pt x="779" y="621"/>
                    <a:pt x="777" y="626"/>
                    <a:pt x="780" y="631"/>
                  </a:cubicBezTo>
                  <a:cubicBezTo>
                    <a:pt x="783" y="636"/>
                    <a:pt x="796" y="639"/>
                    <a:pt x="801" y="646"/>
                  </a:cubicBezTo>
                  <a:cubicBezTo>
                    <a:pt x="806" y="653"/>
                    <a:pt x="812" y="667"/>
                    <a:pt x="813" y="676"/>
                  </a:cubicBezTo>
                  <a:cubicBezTo>
                    <a:pt x="814" y="685"/>
                    <a:pt x="807" y="700"/>
                    <a:pt x="810" y="700"/>
                  </a:cubicBezTo>
                  <a:cubicBezTo>
                    <a:pt x="813" y="700"/>
                    <a:pt x="828" y="677"/>
                    <a:pt x="834" y="673"/>
                  </a:cubicBezTo>
                  <a:cubicBezTo>
                    <a:pt x="840" y="669"/>
                    <a:pt x="841" y="676"/>
                    <a:pt x="846" y="675"/>
                  </a:cubicBezTo>
                  <a:cubicBezTo>
                    <a:pt x="851" y="674"/>
                    <a:pt x="864" y="660"/>
                    <a:pt x="867" y="664"/>
                  </a:cubicBezTo>
                  <a:cubicBezTo>
                    <a:pt x="870" y="668"/>
                    <a:pt x="866" y="691"/>
                    <a:pt x="864" y="700"/>
                  </a:cubicBezTo>
                  <a:cubicBezTo>
                    <a:pt x="862" y="709"/>
                    <a:pt x="854" y="715"/>
                    <a:pt x="855" y="720"/>
                  </a:cubicBezTo>
                  <a:cubicBezTo>
                    <a:pt x="856" y="725"/>
                    <a:pt x="864" y="726"/>
                    <a:pt x="869" y="733"/>
                  </a:cubicBezTo>
                  <a:cubicBezTo>
                    <a:pt x="874" y="740"/>
                    <a:pt x="881" y="760"/>
                    <a:pt x="887" y="765"/>
                  </a:cubicBezTo>
                  <a:cubicBezTo>
                    <a:pt x="893" y="770"/>
                    <a:pt x="904" y="771"/>
                    <a:pt x="905" y="765"/>
                  </a:cubicBezTo>
                  <a:cubicBezTo>
                    <a:pt x="906" y="759"/>
                    <a:pt x="888" y="734"/>
                    <a:pt x="894" y="730"/>
                  </a:cubicBezTo>
                  <a:cubicBezTo>
                    <a:pt x="900" y="726"/>
                    <a:pt x="925" y="739"/>
                    <a:pt x="939" y="742"/>
                  </a:cubicBezTo>
                  <a:cubicBezTo>
                    <a:pt x="953" y="745"/>
                    <a:pt x="969" y="750"/>
                    <a:pt x="981" y="748"/>
                  </a:cubicBezTo>
                  <a:cubicBezTo>
                    <a:pt x="993" y="746"/>
                    <a:pt x="1008" y="734"/>
                    <a:pt x="1011" y="730"/>
                  </a:cubicBezTo>
                  <a:cubicBezTo>
                    <a:pt x="1014" y="726"/>
                    <a:pt x="1007" y="723"/>
                    <a:pt x="1002" y="721"/>
                  </a:cubicBezTo>
                  <a:cubicBezTo>
                    <a:pt x="997" y="719"/>
                    <a:pt x="985" y="723"/>
                    <a:pt x="981" y="718"/>
                  </a:cubicBezTo>
                  <a:cubicBezTo>
                    <a:pt x="977" y="713"/>
                    <a:pt x="973" y="697"/>
                    <a:pt x="975" y="691"/>
                  </a:cubicBezTo>
                  <a:cubicBezTo>
                    <a:pt x="977" y="685"/>
                    <a:pt x="990" y="683"/>
                    <a:pt x="996" y="684"/>
                  </a:cubicBezTo>
                  <a:cubicBezTo>
                    <a:pt x="1002" y="685"/>
                    <a:pt x="1007" y="697"/>
                    <a:pt x="1014" y="700"/>
                  </a:cubicBezTo>
                  <a:cubicBezTo>
                    <a:pt x="1021" y="703"/>
                    <a:pt x="1031" y="699"/>
                    <a:pt x="1040" y="700"/>
                  </a:cubicBezTo>
                  <a:cubicBezTo>
                    <a:pt x="1049" y="701"/>
                    <a:pt x="1060" y="709"/>
                    <a:pt x="1071" y="709"/>
                  </a:cubicBezTo>
                  <a:cubicBezTo>
                    <a:pt x="1082" y="709"/>
                    <a:pt x="1100" y="696"/>
                    <a:pt x="1107" y="697"/>
                  </a:cubicBezTo>
                  <a:cubicBezTo>
                    <a:pt x="1114" y="698"/>
                    <a:pt x="1119" y="714"/>
                    <a:pt x="1116" y="718"/>
                  </a:cubicBezTo>
                  <a:cubicBezTo>
                    <a:pt x="1113" y="722"/>
                    <a:pt x="1094" y="717"/>
                    <a:pt x="1089" y="724"/>
                  </a:cubicBezTo>
                  <a:cubicBezTo>
                    <a:pt x="1084" y="731"/>
                    <a:pt x="1096" y="755"/>
                    <a:pt x="1088" y="762"/>
                  </a:cubicBezTo>
                  <a:cubicBezTo>
                    <a:pt x="1080" y="769"/>
                    <a:pt x="1056" y="761"/>
                    <a:pt x="1041" y="763"/>
                  </a:cubicBezTo>
                  <a:cubicBezTo>
                    <a:pt x="1026" y="765"/>
                    <a:pt x="1007" y="768"/>
                    <a:pt x="996" y="772"/>
                  </a:cubicBezTo>
                  <a:cubicBezTo>
                    <a:pt x="985" y="776"/>
                    <a:pt x="974" y="782"/>
                    <a:pt x="972" y="787"/>
                  </a:cubicBezTo>
                  <a:cubicBezTo>
                    <a:pt x="970" y="792"/>
                    <a:pt x="981" y="801"/>
                    <a:pt x="986" y="801"/>
                  </a:cubicBezTo>
                  <a:cubicBezTo>
                    <a:pt x="991" y="801"/>
                    <a:pt x="997" y="791"/>
                    <a:pt x="1004" y="789"/>
                  </a:cubicBezTo>
                  <a:cubicBezTo>
                    <a:pt x="1011" y="787"/>
                    <a:pt x="1021" y="791"/>
                    <a:pt x="1029" y="790"/>
                  </a:cubicBezTo>
                  <a:cubicBezTo>
                    <a:pt x="1037" y="789"/>
                    <a:pt x="1046" y="782"/>
                    <a:pt x="1050" y="784"/>
                  </a:cubicBezTo>
                  <a:cubicBezTo>
                    <a:pt x="1054" y="786"/>
                    <a:pt x="1057" y="797"/>
                    <a:pt x="1055" y="801"/>
                  </a:cubicBezTo>
                  <a:cubicBezTo>
                    <a:pt x="1053" y="805"/>
                    <a:pt x="1040" y="803"/>
                    <a:pt x="1038" y="811"/>
                  </a:cubicBezTo>
                  <a:cubicBezTo>
                    <a:pt x="1036" y="819"/>
                    <a:pt x="1044" y="840"/>
                    <a:pt x="1043" y="847"/>
                  </a:cubicBezTo>
                  <a:cubicBezTo>
                    <a:pt x="1042" y="854"/>
                    <a:pt x="1030" y="849"/>
                    <a:pt x="1029" y="856"/>
                  </a:cubicBezTo>
                  <a:cubicBezTo>
                    <a:pt x="1028" y="863"/>
                    <a:pt x="1036" y="874"/>
                    <a:pt x="1035" y="886"/>
                  </a:cubicBezTo>
                  <a:cubicBezTo>
                    <a:pt x="1034" y="898"/>
                    <a:pt x="1021" y="925"/>
                    <a:pt x="1023" y="928"/>
                  </a:cubicBezTo>
                  <a:cubicBezTo>
                    <a:pt x="1025" y="931"/>
                    <a:pt x="1039" y="909"/>
                    <a:pt x="1049" y="906"/>
                  </a:cubicBezTo>
                  <a:cubicBezTo>
                    <a:pt x="1059" y="903"/>
                    <a:pt x="1078" y="914"/>
                    <a:pt x="1083" y="913"/>
                  </a:cubicBezTo>
                  <a:cubicBezTo>
                    <a:pt x="1088" y="912"/>
                    <a:pt x="1087" y="903"/>
                    <a:pt x="1082" y="897"/>
                  </a:cubicBezTo>
                  <a:cubicBezTo>
                    <a:pt x="1077" y="891"/>
                    <a:pt x="1057" y="882"/>
                    <a:pt x="1056" y="874"/>
                  </a:cubicBezTo>
                  <a:cubicBezTo>
                    <a:pt x="1055" y="866"/>
                    <a:pt x="1074" y="855"/>
                    <a:pt x="1077" y="847"/>
                  </a:cubicBezTo>
                  <a:cubicBezTo>
                    <a:pt x="1080" y="839"/>
                    <a:pt x="1074" y="829"/>
                    <a:pt x="1077" y="823"/>
                  </a:cubicBezTo>
                  <a:cubicBezTo>
                    <a:pt x="1080" y="817"/>
                    <a:pt x="1092" y="816"/>
                    <a:pt x="1095" y="811"/>
                  </a:cubicBezTo>
                  <a:cubicBezTo>
                    <a:pt x="1098" y="806"/>
                    <a:pt x="1091" y="798"/>
                    <a:pt x="1095" y="793"/>
                  </a:cubicBezTo>
                  <a:cubicBezTo>
                    <a:pt x="1099" y="788"/>
                    <a:pt x="1115" y="790"/>
                    <a:pt x="1119" y="784"/>
                  </a:cubicBezTo>
                  <a:cubicBezTo>
                    <a:pt x="1123" y="778"/>
                    <a:pt x="1116" y="760"/>
                    <a:pt x="1119" y="757"/>
                  </a:cubicBezTo>
                  <a:cubicBezTo>
                    <a:pt x="1122" y="754"/>
                    <a:pt x="1134" y="760"/>
                    <a:pt x="1137" y="766"/>
                  </a:cubicBezTo>
                  <a:cubicBezTo>
                    <a:pt x="1140" y="772"/>
                    <a:pt x="1140" y="784"/>
                    <a:pt x="1140" y="793"/>
                  </a:cubicBezTo>
                  <a:cubicBezTo>
                    <a:pt x="1140" y="802"/>
                    <a:pt x="1133" y="815"/>
                    <a:pt x="1137" y="820"/>
                  </a:cubicBezTo>
                  <a:cubicBezTo>
                    <a:pt x="1141" y="825"/>
                    <a:pt x="1162" y="829"/>
                    <a:pt x="1167" y="826"/>
                  </a:cubicBezTo>
                  <a:cubicBezTo>
                    <a:pt x="1172" y="823"/>
                    <a:pt x="1167" y="810"/>
                    <a:pt x="1167" y="802"/>
                  </a:cubicBezTo>
                  <a:cubicBezTo>
                    <a:pt x="1167" y="794"/>
                    <a:pt x="1165" y="787"/>
                    <a:pt x="1170" y="778"/>
                  </a:cubicBezTo>
                  <a:cubicBezTo>
                    <a:pt x="1175" y="769"/>
                    <a:pt x="1199" y="758"/>
                    <a:pt x="1200" y="751"/>
                  </a:cubicBezTo>
                  <a:cubicBezTo>
                    <a:pt x="1201" y="744"/>
                    <a:pt x="1175" y="741"/>
                    <a:pt x="1173" y="736"/>
                  </a:cubicBezTo>
                  <a:cubicBezTo>
                    <a:pt x="1171" y="731"/>
                    <a:pt x="1185" y="725"/>
                    <a:pt x="1188" y="718"/>
                  </a:cubicBezTo>
                  <a:cubicBezTo>
                    <a:pt x="1191" y="711"/>
                    <a:pt x="1187" y="696"/>
                    <a:pt x="1191" y="694"/>
                  </a:cubicBezTo>
                  <a:cubicBezTo>
                    <a:pt x="1195" y="692"/>
                    <a:pt x="1208" y="707"/>
                    <a:pt x="1212" y="706"/>
                  </a:cubicBezTo>
                  <a:cubicBezTo>
                    <a:pt x="1216" y="705"/>
                    <a:pt x="1215" y="691"/>
                    <a:pt x="1217" y="687"/>
                  </a:cubicBezTo>
                  <a:cubicBezTo>
                    <a:pt x="1219" y="683"/>
                    <a:pt x="1223" y="678"/>
                    <a:pt x="1227" y="679"/>
                  </a:cubicBezTo>
                  <a:cubicBezTo>
                    <a:pt x="1231" y="680"/>
                    <a:pt x="1240" y="686"/>
                    <a:pt x="1241" y="693"/>
                  </a:cubicBezTo>
                  <a:cubicBezTo>
                    <a:pt x="1242" y="700"/>
                    <a:pt x="1228" y="716"/>
                    <a:pt x="1233" y="724"/>
                  </a:cubicBezTo>
                  <a:cubicBezTo>
                    <a:pt x="1238" y="732"/>
                    <a:pt x="1262" y="738"/>
                    <a:pt x="1272" y="739"/>
                  </a:cubicBezTo>
                  <a:cubicBezTo>
                    <a:pt x="1282" y="740"/>
                    <a:pt x="1292" y="738"/>
                    <a:pt x="1296" y="733"/>
                  </a:cubicBezTo>
                  <a:cubicBezTo>
                    <a:pt x="1300" y="728"/>
                    <a:pt x="1296" y="716"/>
                    <a:pt x="1299" y="711"/>
                  </a:cubicBezTo>
                  <a:cubicBezTo>
                    <a:pt x="1302" y="706"/>
                    <a:pt x="1311" y="705"/>
                    <a:pt x="1317" y="700"/>
                  </a:cubicBezTo>
                  <a:cubicBezTo>
                    <a:pt x="1323" y="695"/>
                    <a:pt x="1332" y="684"/>
                    <a:pt x="1338" y="682"/>
                  </a:cubicBezTo>
                  <a:cubicBezTo>
                    <a:pt x="1344" y="680"/>
                    <a:pt x="1352" y="686"/>
                    <a:pt x="1356" y="690"/>
                  </a:cubicBezTo>
                  <a:cubicBezTo>
                    <a:pt x="1360" y="694"/>
                    <a:pt x="1356" y="705"/>
                    <a:pt x="1362" y="706"/>
                  </a:cubicBezTo>
                  <a:cubicBezTo>
                    <a:pt x="1368" y="707"/>
                    <a:pt x="1383" y="699"/>
                    <a:pt x="1392" y="697"/>
                  </a:cubicBezTo>
                  <a:cubicBezTo>
                    <a:pt x="1401" y="695"/>
                    <a:pt x="1415" y="699"/>
                    <a:pt x="1419" y="694"/>
                  </a:cubicBezTo>
                  <a:cubicBezTo>
                    <a:pt x="1423" y="689"/>
                    <a:pt x="1421" y="675"/>
                    <a:pt x="1419" y="667"/>
                  </a:cubicBezTo>
                  <a:cubicBezTo>
                    <a:pt x="1417" y="659"/>
                    <a:pt x="1404" y="653"/>
                    <a:pt x="1406" y="648"/>
                  </a:cubicBezTo>
                  <a:cubicBezTo>
                    <a:pt x="1408" y="643"/>
                    <a:pt x="1427" y="636"/>
                    <a:pt x="1431" y="637"/>
                  </a:cubicBezTo>
                  <a:cubicBezTo>
                    <a:pt x="1435" y="638"/>
                    <a:pt x="1428" y="645"/>
                    <a:pt x="1431" y="655"/>
                  </a:cubicBezTo>
                  <a:cubicBezTo>
                    <a:pt x="1434" y="665"/>
                    <a:pt x="1447" y="685"/>
                    <a:pt x="1446" y="697"/>
                  </a:cubicBezTo>
                  <a:cubicBezTo>
                    <a:pt x="1445" y="709"/>
                    <a:pt x="1430" y="720"/>
                    <a:pt x="1422" y="727"/>
                  </a:cubicBezTo>
                  <a:cubicBezTo>
                    <a:pt x="1414" y="734"/>
                    <a:pt x="1408" y="740"/>
                    <a:pt x="1398" y="742"/>
                  </a:cubicBezTo>
                  <a:cubicBezTo>
                    <a:pt x="1388" y="744"/>
                    <a:pt x="1371" y="739"/>
                    <a:pt x="1362" y="739"/>
                  </a:cubicBezTo>
                  <a:cubicBezTo>
                    <a:pt x="1353" y="739"/>
                    <a:pt x="1347" y="740"/>
                    <a:pt x="1341" y="744"/>
                  </a:cubicBezTo>
                  <a:cubicBezTo>
                    <a:pt x="1335" y="748"/>
                    <a:pt x="1328" y="757"/>
                    <a:pt x="1325" y="763"/>
                  </a:cubicBezTo>
                  <a:cubicBezTo>
                    <a:pt x="1322" y="769"/>
                    <a:pt x="1328" y="776"/>
                    <a:pt x="1320" y="781"/>
                  </a:cubicBezTo>
                  <a:cubicBezTo>
                    <a:pt x="1312" y="786"/>
                    <a:pt x="1288" y="786"/>
                    <a:pt x="1275" y="793"/>
                  </a:cubicBezTo>
                  <a:cubicBezTo>
                    <a:pt x="1262" y="800"/>
                    <a:pt x="1241" y="818"/>
                    <a:pt x="1241" y="822"/>
                  </a:cubicBezTo>
                  <a:cubicBezTo>
                    <a:pt x="1241" y="826"/>
                    <a:pt x="1266" y="820"/>
                    <a:pt x="1278" y="820"/>
                  </a:cubicBezTo>
                  <a:cubicBezTo>
                    <a:pt x="1290" y="820"/>
                    <a:pt x="1304" y="826"/>
                    <a:pt x="1314" y="820"/>
                  </a:cubicBezTo>
                  <a:cubicBezTo>
                    <a:pt x="1324" y="814"/>
                    <a:pt x="1325" y="793"/>
                    <a:pt x="1338" y="784"/>
                  </a:cubicBezTo>
                  <a:cubicBezTo>
                    <a:pt x="1351" y="775"/>
                    <a:pt x="1386" y="764"/>
                    <a:pt x="1395" y="766"/>
                  </a:cubicBezTo>
                  <a:cubicBezTo>
                    <a:pt x="1404" y="768"/>
                    <a:pt x="1397" y="791"/>
                    <a:pt x="1394" y="798"/>
                  </a:cubicBezTo>
                  <a:cubicBezTo>
                    <a:pt x="1391" y="805"/>
                    <a:pt x="1381" y="804"/>
                    <a:pt x="1377" y="810"/>
                  </a:cubicBezTo>
                  <a:cubicBezTo>
                    <a:pt x="1373" y="816"/>
                    <a:pt x="1369" y="831"/>
                    <a:pt x="1371" y="834"/>
                  </a:cubicBezTo>
                  <a:cubicBezTo>
                    <a:pt x="1373" y="837"/>
                    <a:pt x="1383" y="826"/>
                    <a:pt x="1392" y="829"/>
                  </a:cubicBezTo>
                  <a:cubicBezTo>
                    <a:pt x="1401" y="832"/>
                    <a:pt x="1418" y="850"/>
                    <a:pt x="1425" y="850"/>
                  </a:cubicBezTo>
                  <a:cubicBezTo>
                    <a:pt x="1432" y="850"/>
                    <a:pt x="1432" y="833"/>
                    <a:pt x="1437" y="832"/>
                  </a:cubicBezTo>
                  <a:cubicBezTo>
                    <a:pt x="1442" y="831"/>
                    <a:pt x="1450" y="845"/>
                    <a:pt x="1455" y="844"/>
                  </a:cubicBezTo>
                  <a:cubicBezTo>
                    <a:pt x="1460" y="843"/>
                    <a:pt x="1462" y="826"/>
                    <a:pt x="1467" y="829"/>
                  </a:cubicBezTo>
                  <a:cubicBezTo>
                    <a:pt x="1472" y="832"/>
                    <a:pt x="1485" y="852"/>
                    <a:pt x="1488" y="865"/>
                  </a:cubicBezTo>
                  <a:cubicBezTo>
                    <a:pt x="1491" y="878"/>
                    <a:pt x="1491" y="898"/>
                    <a:pt x="1485" y="910"/>
                  </a:cubicBezTo>
                  <a:cubicBezTo>
                    <a:pt x="1479" y="922"/>
                    <a:pt x="1459" y="927"/>
                    <a:pt x="1452" y="937"/>
                  </a:cubicBezTo>
                  <a:cubicBezTo>
                    <a:pt x="1445" y="947"/>
                    <a:pt x="1437" y="967"/>
                    <a:pt x="1440" y="969"/>
                  </a:cubicBezTo>
                  <a:cubicBezTo>
                    <a:pt x="1443" y="971"/>
                    <a:pt x="1463" y="955"/>
                    <a:pt x="1473" y="949"/>
                  </a:cubicBezTo>
                  <a:cubicBezTo>
                    <a:pt x="1483" y="943"/>
                    <a:pt x="1493" y="942"/>
                    <a:pt x="1499" y="934"/>
                  </a:cubicBezTo>
                  <a:cubicBezTo>
                    <a:pt x="1505" y="926"/>
                    <a:pt x="1509" y="912"/>
                    <a:pt x="1512" y="898"/>
                  </a:cubicBezTo>
                  <a:cubicBezTo>
                    <a:pt x="1515" y="884"/>
                    <a:pt x="1512" y="859"/>
                    <a:pt x="1515" y="847"/>
                  </a:cubicBezTo>
                  <a:cubicBezTo>
                    <a:pt x="1518" y="835"/>
                    <a:pt x="1528" y="830"/>
                    <a:pt x="1530" y="823"/>
                  </a:cubicBezTo>
                  <a:cubicBezTo>
                    <a:pt x="1532" y="816"/>
                    <a:pt x="1527" y="807"/>
                    <a:pt x="1530" y="802"/>
                  </a:cubicBezTo>
                  <a:cubicBezTo>
                    <a:pt x="1533" y="797"/>
                    <a:pt x="1546" y="799"/>
                    <a:pt x="1551" y="793"/>
                  </a:cubicBezTo>
                  <a:cubicBezTo>
                    <a:pt x="1556" y="787"/>
                    <a:pt x="1565" y="767"/>
                    <a:pt x="1560" y="763"/>
                  </a:cubicBezTo>
                  <a:cubicBezTo>
                    <a:pt x="1555" y="759"/>
                    <a:pt x="1528" y="766"/>
                    <a:pt x="1518" y="769"/>
                  </a:cubicBezTo>
                  <a:cubicBezTo>
                    <a:pt x="1508" y="772"/>
                    <a:pt x="1503" y="781"/>
                    <a:pt x="1497" y="781"/>
                  </a:cubicBezTo>
                  <a:cubicBezTo>
                    <a:pt x="1491" y="781"/>
                    <a:pt x="1480" y="774"/>
                    <a:pt x="1479" y="769"/>
                  </a:cubicBezTo>
                  <a:cubicBezTo>
                    <a:pt x="1478" y="764"/>
                    <a:pt x="1490" y="754"/>
                    <a:pt x="1491" y="748"/>
                  </a:cubicBezTo>
                  <a:cubicBezTo>
                    <a:pt x="1492" y="742"/>
                    <a:pt x="1482" y="739"/>
                    <a:pt x="1484" y="733"/>
                  </a:cubicBezTo>
                  <a:cubicBezTo>
                    <a:pt x="1486" y="727"/>
                    <a:pt x="1501" y="712"/>
                    <a:pt x="1506" y="712"/>
                  </a:cubicBezTo>
                  <a:cubicBezTo>
                    <a:pt x="1511" y="712"/>
                    <a:pt x="1512" y="729"/>
                    <a:pt x="1517" y="733"/>
                  </a:cubicBezTo>
                  <a:cubicBezTo>
                    <a:pt x="1522" y="737"/>
                    <a:pt x="1528" y="739"/>
                    <a:pt x="1535" y="739"/>
                  </a:cubicBezTo>
                  <a:cubicBezTo>
                    <a:pt x="1542" y="739"/>
                    <a:pt x="1551" y="733"/>
                    <a:pt x="1560" y="733"/>
                  </a:cubicBezTo>
                  <a:cubicBezTo>
                    <a:pt x="1569" y="733"/>
                    <a:pt x="1579" y="741"/>
                    <a:pt x="1587" y="739"/>
                  </a:cubicBezTo>
                  <a:cubicBezTo>
                    <a:pt x="1595" y="737"/>
                    <a:pt x="1608" y="730"/>
                    <a:pt x="1611" y="724"/>
                  </a:cubicBezTo>
                  <a:cubicBezTo>
                    <a:pt x="1614" y="718"/>
                    <a:pt x="1613" y="705"/>
                    <a:pt x="1608" y="700"/>
                  </a:cubicBezTo>
                  <a:cubicBezTo>
                    <a:pt x="1603" y="695"/>
                    <a:pt x="1592" y="697"/>
                    <a:pt x="1581" y="694"/>
                  </a:cubicBezTo>
                  <a:cubicBezTo>
                    <a:pt x="1570" y="691"/>
                    <a:pt x="1548" y="684"/>
                    <a:pt x="1542" y="679"/>
                  </a:cubicBezTo>
                  <a:cubicBezTo>
                    <a:pt x="1536" y="674"/>
                    <a:pt x="1539" y="663"/>
                    <a:pt x="1545" y="661"/>
                  </a:cubicBezTo>
                  <a:cubicBezTo>
                    <a:pt x="1551" y="659"/>
                    <a:pt x="1572" y="666"/>
                    <a:pt x="1580" y="666"/>
                  </a:cubicBezTo>
                  <a:cubicBezTo>
                    <a:pt x="1588" y="666"/>
                    <a:pt x="1589" y="659"/>
                    <a:pt x="1596" y="658"/>
                  </a:cubicBezTo>
                  <a:cubicBezTo>
                    <a:pt x="1603" y="657"/>
                    <a:pt x="1615" y="657"/>
                    <a:pt x="1620" y="661"/>
                  </a:cubicBezTo>
                  <a:cubicBezTo>
                    <a:pt x="1625" y="665"/>
                    <a:pt x="1619" y="678"/>
                    <a:pt x="1623" y="682"/>
                  </a:cubicBezTo>
                  <a:cubicBezTo>
                    <a:pt x="1627" y="686"/>
                    <a:pt x="1641" y="680"/>
                    <a:pt x="1644" y="685"/>
                  </a:cubicBezTo>
                  <a:cubicBezTo>
                    <a:pt x="1647" y="690"/>
                    <a:pt x="1642" y="706"/>
                    <a:pt x="1641" y="715"/>
                  </a:cubicBezTo>
                  <a:cubicBezTo>
                    <a:pt x="1640" y="724"/>
                    <a:pt x="1633" y="737"/>
                    <a:pt x="1638" y="739"/>
                  </a:cubicBezTo>
                  <a:cubicBezTo>
                    <a:pt x="1643" y="741"/>
                    <a:pt x="1667" y="723"/>
                    <a:pt x="1674" y="727"/>
                  </a:cubicBezTo>
                  <a:cubicBezTo>
                    <a:pt x="1681" y="731"/>
                    <a:pt x="1682" y="756"/>
                    <a:pt x="1680" y="766"/>
                  </a:cubicBezTo>
                  <a:cubicBezTo>
                    <a:pt x="1678" y="776"/>
                    <a:pt x="1664" y="780"/>
                    <a:pt x="1662" y="787"/>
                  </a:cubicBezTo>
                  <a:cubicBezTo>
                    <a:pt x="1660" y="794"/>
                    <a:pt x="1663" y="807"/>
                    <a:pt x="1668" y="811"/>
                  </a:cubicBezTo>
                  <a:cubicBezTo>
                    <a:pt x="1673" y="815"/>
                    <a:pt x="1683" y="808"/>
                    <a:pt x="1689" y="811"/>
                  </a:cubicBezTo>
                  <a:cubicBezTo>
                    <a:pt x="1695" y="814"/>
                    <a:pt x="1700" y="818"/>
                    <a:pt x="1704" y="829"/>
                  </a:cubicBezTo>
                  <a:cubicBezTo>
                    <a:pt x="1708" y="840"/>
                    <a:pt x="1721" y="863"/>
                    <a:pt x="1716" y="877"/>
                  </a:cubicBezTo>
                  <a:cubicBezTo>
                    <a:pt x="1711" y="891"/>
                    <a:pt x="1688" y="903"/>
                    <a:pt x="1674" y="912"/>
                  </a:cubicBezTo>
                  <a:cubicBezTo>
                    <a:pt x="1660" y="921"/>
                    <a:pt x="1638" y="926"/>
                    <a:pt x="1631" y="934"/>
                  </a:cubicBezTo>
                  <a:cubicBezTo>
                    <a:pt x="1624" y="942"/>
                    <a:pt x="1630" y="958"/>
                    <a:pt x="1632" y="960"/>
                  </a:cubicBezTo>
                  <a:cubicBezTo>
                    <a:pt x="1634" y="962"/>
                    <a:pt x="1638" y="950"/>
                    <a:pt x="1644" y="945"/>
                  </a:cubicBezTo>
                  <a:cubicBezTo>
                    <a:pt x="1650" y="940"/>
                    <a:pt x="1663" y="935"/>
                    <a:pt x="1671" y="931"/>
                  </a:cubicBezTo>
                  <a:cubicBezTo>
                    <a:pt x="1679" y="927"/>
                    <a:pt x="1686" y="922"/>
                    <a:pt x="1695" y="918"/>
                  </a:cubicBezTo>
                  <a:cubicBezTo>
                    <a:pt x="1704" y="914"/>
                    <a:pt x="1716" y="911"/>
                    <a:pt x="1725" y="910"/>
                  </a:cubicBezTo>
                  <a:cubicBezTo>
                    <a:pt x="1734" y="909"/>
                    <a:pt x="1748" y="918"/>
                    <a:pt x="1752" y="913"/>
                  </a:cubicBezTo>
                  <a:cubicBezTo>
                    <a:pt x="1756" y="908"/>
                    <a:pt x="1749" y="887"/>
                    <a:pt x="1751" y="880"/>
                  </a:cubicBezTo>
                  <a:cubicBezTo>
                    <a:pt x="1753" y="873"/>
                    <a:pt x="1760" y="873"/>
                    <a:pt x="1766" y="871"/>
                  </a:cubicBezTo>
                  <a:cubicBezTo>
                    <a:pt x="1772" y="869"/>
                    <a:pt x="1778" y="874"/>
                    <a:pt x="1785" y="868"/>
                  </a:cubicBezTo>
                  <a:cubicBezTo>
                    <a:pt x="1792" y="862"/>
                    <a:pt x="1801" y="844"/>
                    <a:pt x="1809" y="838"/>
                  </a:cubicBezTo>
                  <a:cubicBezTo>
                    <a:pt x="1817" y="832"/>
                    <a:pt x="1833" y="837"/>
                    <a:pt x="1836" y="832"/>
                  </a:cubicBezTo>
                  <a:cubicBezTo>
                    <a:pt x="1839" y="827"/>
                    <a:pt x="1835" y="810"/>
                    <a:pt x="1827" y="808"/>
                  </a:cubicBezTo>
                  <a:cubicBezTo>
                    <a:pt x="1819" y="806"/>
                    <a:pt x="1796" y="816"/>
                    <a:pt x="1785" y="820"/>
                  </a:cubicBezTo>
                  <a:cubicBezTo>
                    <a:pt x="1774" y="824"/>
                    <a:pt x="1763" y="835"/>
                    <a:pt x="1758" y="832"/>
                  </a:cubicBezTo>
                  <a:cubicBezTo>
                    <a:pt x="1753" y="829"/>
                    <a:pt x="1753" y="811"/>
                    <a:pt x="1752" y="802"/>
                  </a:cubicBezTo>
                  <a:cubicBezTo>
                    <a:pt x="1751" y="793"/>
                    <a:pt x="1751" y="783"/>
                    <a:pt x="1752" y="778"/>
                  </a:cubicBezTo>
                  <a:cubicBezTo>
                    <a:pt x="1753" y="773"/>
                    <a:pt x="1754" y="771"/>
                    <a:pt x="1760" y="769"/>
                  </a:cubicBezTo>
                  <a:cubicBezTo>
                    <a:pt x="1766" y="767"/>
                    <a:pt x="1777" y="770"/>
                    <a:pt x="1788" y="766"/>
                  </a:cubicBezTo>
                  <a:cubicBezTo>
                    <a:pt x="1799" y="762"/>
                    <a:pt x="1817" y="743"/>
                    <a:pt x="1824" y="742"/>
                  </a:cubicBezTo>
                  <a:cubicBezTo>
                    <a:pt x="1831" y="741"/>
                    <a:pt x="1833" y="754"/>
                    <a:pt x="1833" y="760"/>
                  </a:cubicBezTo>
                  <a:cubicBezTo>
                    <a:pt x="1833" y="766"/>
                    <a:pt x="1823" y="774"/>
                    <a:pt x="1827" y="777"/>
                  </a:cubicBezTo>
                  <a:cubicBezTo>
                    <a:pt x="1831" y="780"/>
                    <a:pt x="1850" y="773"/>
                    <a:pt x="1854" y="778"/>
                  </a:cubicBezTo>
                  <a:cubicBezTo>
                    <a:pt x="1858" y="783"/>
                    <a:pt x="1850" y="802"/>
                    <a:pt x="1854" y="805"/>
                  </a:cubicBezTo>
                  <a:cubicBezTo>
                    <a:pt x="1858" y="808"/>
                    <a:pt x="1871" y="798"/>
                    <a:pt x="1878" y="799"/>
                  </a:cubicBezTo>
                  <a:cubicBezTo>
                    <a:pt x="1885" y="800"/>
                    <a:pt x="1882" y="811"/>
                    <a:pt x="1896" y="810"/>
                  </a:cubicBezTo>
                  <a:cubicBezTo>
                    <a:pt x="1910" y="809"/>
                    <a:pt x="1950" y="788"/>
                    <a:pt x="1965" y="793"/>
                  </a:cubicBezTo>
                  <a:cubicBezTo>
                    <a:pt x="1980" y="798"/>
                    <a:pt x="1979" y="836"/>
                    <a:pt x="1986" y="841"/>
                  </a:cubicBezTo>
                  <a:cubicBezTo>
                    <a:pt x="1993" y="846"/>
                    <a:pt x="1999" y="830"/>
                    <a:pt x="2007" y="823"/>
                  </a:cubicBezTo>
                  <a:cubicBezTo>
                    <a:pt x="2015" y="816"/>
                    <a:pt x="2034" y="805"/>
                    <a:pt x="2034" y="799"/>
                  </a:cubicBezTo>
                  <a:cubicBezTo>
                    <a:pt x="2034" y="793"/>
                    <a:pt x="2012" y="791"/>
                    <a:pt x="2004" y="784"/>
                  </a:cubicBezTo>
                  <a:cubicBezTo>
                    <a:pt x="1996" y="777"/>
                    <a:pt x="1986" y="761"/>
                    <a:pt x="1986" y="754"/>
                  </a:cubicBezTo>
                  <a:cubicBezTo>
                    <a:pt x="1986" y="747"/>
                    <a:pt x="1996" y="741"/>
                    <a:pt x="2004" y="742"/>
                  </a:cubicBezTo>
                  <a:cubicBezTo>
                    <a:pt x="2012" y="743"/>
                    <a:pt x="2024" y="763"/>
                    <a:pt x="2034" y="760"/>
                  </a:cubicBezTo>
                  <a:cubicBezTo>
                    <a:pt x="2044" y="757"/>
                    <a:pt x="2050" y="734"/>
                    <a:pt x="2064" y="727"/>
                  </a:cubicBezTo>
                  <a:cubicBezTo>
                    <a:pt x="2078" y="720"/>
                    <a:pt x="2106" y="726"/>
                    <a:pt x="2118" y="718"/>
                  </a:cubicBezTo>
                  <a:cubicBezTo>
                    <a:pt x="2130" y="710"/>
                    <a:pt x="2129" y="687"/>
                    <a:pt x="2136" y="682"/>
                  </a:cubicBezTo>
                  <a:cubicBezTo>
                    <a:pt x="2143" y="677"/>
                    <a:pt x="2156" y="691"/>
                    <a:pt x="2163" y="688"/>
                  </a:cubicBezTo>
                  <a:cubicBezTo>
                    <a:pt x="2170" y="685"/>
                    <a:pt x="2169" y="669"/>
                    <a:pt x="2178" y="664"/>
                  </a:cubicBezTo>
                  <a:cubicBezTo>
                    <a:pt x="2187" y="659"/>
                    <a:pt x="2205" y="659"/>
                    <a:pt x="2214" y="655"/>
                  </a:cubicBezTo>
                  <a:cubicBezTo>
                    <a:pt x="2223" y="651"/>
                    <a:pt x="2223" y="644"/>
                    <a:pt x="2232" y="640"/>
                  </a:cubicBezTo>
                  <a:cubicBezTo>
                    <a:pt x="2241" y="636"/>
                    <a:pt x="2259" y="631"/>
                    <a:pt x="2268" y="631"/>
                  </a:cubicBezTo>
                  <a:cubicBezTo>
                    <a:pt x="2277" y="631"/>
                    <a:pt x="2273" y="642"/>
                    <a:pt x="2288" y="639"/>
                  </a:cubicBezTo>
                  <a:cubicBezTo>
                    <a:pt x="2303" y="636"/>
                    <a:pt x="2336" y="622"/>
                    <a:pt x="2358" y="613"/>
                  </a:cubicBezTo>
                  <a:cubicBezTo>
                    <a:pt x="2380" y="604"/>
                    <a:pt x="2394" y="596"/>
                    <a:pt x="2421" y="583"/>
                  </a:cubicBezTo>
                  <a:cubicBezTo>
                    <a:pt x="2448" y="570"/>
                    <a:pt x="2490" y="552"/>
                    <a:pt x="2520" y="535"/>
                  </a:cubicBezTo>
                  <a:cubicBezTo>
                    <a:pt x="2550" y="518"/>
                    <a:pt x="2577" y="506"/>
                    <a:pt x="2603" y="481"/>
                  </a:cubicBezTo>
                  <a:cubicBezTo>
                    <a:pt x="2629" y="456"/>
                    <a:pt x="2656" y="402"/>
                    <a:pt x="2675" y="385"/>
                  </a:cubicBezTo>
                  <a:cubicBezTo>
                    <a:pt x="2694" y="368"/>
                    <a:pt x="2708" y="382"/>
                    <a:pt x="2718" y="378"/>
                  </a:cubicBezTo>
                  <a:cubicBezTo>
                    <a:pt x="2728" y="374"/>
                    <a:pt x="2728" y="368"/>
                    <a:pt x="2733" y="358"/>
                  </a:cubicBezTo>
                  <a:cubicBezTo>
                    <a:pt x="2738" y="348"/>
                    <a:pt x="2741" y="329"/>
                    <a:pt x="2748" y="319"/>
                  </a:cubicBezTo>
                  <a:cubicBezTo>
                    <a:pt x="2755" y="309"/>
                    <a:pt x="2765" y="300"/>
                    <a:pt x="2774" y="297"/>
                  </a:cubicBezTo>
                  <a:cubicBezTo>
                    <a:pt x="2783" y="294"/>
                    <a:pt x="2797" y="292"/>
                    <a:pt x="2804" y="303"/>
                  </a:cubicBezTo>
                  <a:cubicBezTo>
                    <a:pt x="2811" y="314"/>
                    <a:pt x="2807" y="342"/>
                    <a:pt x="2814" y="366"/>
                  </a:cubicBezTo>
                  <a:cubicBezTo>
                    <a:pt x="2821" y="390"/>
                    <a:pt x="2844" y="431"/>
                    <a:pt x="2846" y="448"/>
                  </a:cubicBezTo>
                  <a:cubicBezTo>
                    <a:pt x="2848" y="465"/>
                    <a:pt x="2834" y="460"/>
                    <a:pt x="2829" y="468"/>
                  </a:cubicBezTo>
                  <a:cubicBezTo>
                    <a:pt x="2824" y="476"/>
                    <a:pt x="2815" y="489"/>
                    <a:pt x="2813" y="498"/>
                  </a:cubicBezTo>
                  <a:cubicBezTo>
                    <a:pt x="2811" y="507"/>
                    <a:pt x="2816" y="516"/>
                    <a:pt x="2816" y="523"/>
                  </a:cubicBezTo>
                  <a:cubicBezTo>
                    <a:pt x="2816" y="530"/>
                    <a:pt x="2810" y="536"/>
                    <a:pt x="2810" y="543"/>
                  </a:cubicBezTo>
                  <a:cubicBezTo>
                    <a:pt x="2810" y="550"/>
                    <a:pt x="2820" y="538"/>
                    <a:pt x="2813" y="564"/>
                  </a:cubicBezTo>
                  <a:cubicBezTo>
                    <a:pt x="2806" y="590"/>
                    <a:pt x="2771" y="670"/>
                    <a:pt x="2766" y="697"/>
                  </a:cubicBezTo>
                  <a:cubicBezTo>
                    <a:pt x="2761" y="724"/>
                    <a:pt x="2774" y="706"/>
                    <a:pt x="2780" y="727"/>
                  </a:cubicBezTo>
                  <a:cubicBezTo>
                    <a:pt x="2786" y="748"/>
                    <a:pt x="2799" y="793"/>
                    <a:pt x="2802" y="822"/>
                  </a:cubicBezTo>
                  <a:cubicBezTo>
                    <a:pt x="2805" y="851"/>
                    <a:pt x="2801" y="859"/>
                    <a:pt x="2801" y="900"/>
                  </a:cubicBezTo>
                  <a:cubicBezTo>
                    <a:pt x="2801" y="941"/>
                    <a:pt x="2785" y="1008"/>
                    <a:pt x="2802" y="1066"/>
                  </a:cubicBezTo>
                  <a:cubicBezTo>
                    <a:pt x="2819" y="1124"/>
                    <a:pt x="2840" y="1160"/>
                    <a:pt x="2901" y="1249"/>
                  </a:cubicBezTo>
                  <a:cubicBezTo>
                    <a:pt x="2962" y="1338"/>
                    <a:pt x="3115" y="1527"/>
                    <a:pt x="3171" y="1600"/>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3" name="Freeform 40" descr="Narrow horizontal"/>
            <p:cNvSpPr>
              <a:spLocks/>
            </p:cNvSpPr>
            <p:nvPr/>
          </p:nvSpPr>
          <p:spPr bwMode="auto">
            <a:xfrm>
              <a:off x="2760663" y="420688"/>
              <a:ext cx="5470525" cy="3570287"/>
            </a:xfrm>
            <a:custGeom>
              <a:avLst/>
              <a:gdLst>
                <a:gd name="T0" fmla="*/ 2147483647 w 2418"/>
                <a:gd name="T1" fmla="*/ 2147483647 h 1578"/>
                <a:gd name="T2" fmla="*/ 2147483647 w 2418"/>
                <a:gd name="T3" fmla="*/ 2147483647 h 1578"/>
                <a:gd name="T4" fmla="*/ 2147483647 w 2418"/>
                <a:gd name="T5" fmla="*/ 2147483647 h 1578"/>
                <a:gd name="T6" fmla="*/ 2147483647 w 2418"/>
                <a:gd name="T7" fmla="*/ 2147483647 h 1578"/>
                <a:gd name="T8" fmla="*/ 2147483647 w 2418"/>
                <a:gd name="T9" fmla="*/ 2147483647 h 1578"/>
                <a:gd name="T10" fmla="*/ 2147483647 w 2418"/>
                <a:gd name="T11" fmla="*/ 2147483647 h 1578"/>
                <a:gd name="T12" fmla="*/ 2147483647 w 2418"/>
                <a:gd name="T13" fmla="*/ 2147483647 h 1578"/>
                <a:gd name="T14" fmla="*/ 2147483647 w 2418"/>
                <a:gd name="T15" fmla="*/ 2147483647 h 1578"/>
                <a:gd name="T16" fmla="*/ 2147483647 w 2418"/>
                <a:gd name="T17" fmla="*/ 2147483647 h 1578"/>
                <a:gd name="T18" fmla="*/ 2147483647 w 2418"/>
                <a:gd name="T19" fmla="*/ 2147483647 h 1578"/>
                <a:gd name="T20" fmla="*/ 2147483647 w 2418"/>
                <a:gd name="T21" fmla="*/ 2147483647 h 1578"/>
                <a:gd name="T22" fmla="*/ 2147483647 w 2418"/>
                <a:gd name="T23" fmla="*/ 2147483647 h 1578"/>
                <a:gd name="T24" fmla="*/ 2147483647 w 2418"/>
                <a:gd name="T25" fmla="*/ 2147483647 h 1578"/>
                <a:gd name="T26" fmla="*/ 2147483647 w 2418"/>
                <a:gd name="T27" fmla="*/ 2147483647 h 1578"/>
                <a:gd name="T28" fmla="*/ 2147483647 w 2418"/>
                <a:gd name="T29" fmla="*/ 2147483647 h 1578"/>
                <a:gd name="T30" fmla="*/ 2147483647 w 2418"/>
                <a:gd name="T31" fmla="*/ 2147483647 h 1578"/>
                <a:gd name="T32" fmla="*/ 2147483647 w 2418"/>
                <a:gd name="T33" fmla="*/ 2147483647 h 1578"/>
                <a:gd name="T34" fmla="*/ 2147483647 w 2418"/>
                <a:gd name="T35" fmla="*/ 2147483647 h 1578"/>
                <a:gd name="T36" fmla="*/ 2147483647 w 2418"/>
                <a:gd name="T37" fmla="*/ 2147483647 h 1578"/>
                <a:gd name="T38" fmla="*/ 2147483647 w 2418"/>
                <a:gd name="T39" fmla="*/ 2147483647 h 1578"/>
                <a:gd name="T40" fmla="*/ 2147483647 w 2418"/>
                <a:gd name="T41" fmla="*/ 2147483647 h 1578"/>
                <a:gd name="T42" fmla="*/ 2147483647 w 2418"/>
                <a:gd name="T43" fmla="*/ 2147483647 h 1578"/>
                <a:gd name="T44" fmla="*/ 2147483647 w 2418"/>
                <a:gd name="T45" fmla="*/ 2147483647 h 1578"/>
                <a:gd name="T46" fmla="*/ 2147483647 w 2418"/>
                <a:gd name="T47" fmla="*/ 2147483647 h 1578"/>
                <a:gd name="T48" fmla="*/ 2147483647 w 2418"/>
                <a:gd name="T49" fmla="*/ 2147483647 h 1578"/>
                <a:gd name="T50" fmla="*/ 2147483647 w 2418"/>
                <a:gd name="T51" fmla="*/ 2147483647 h 1578"/>
                <a:gd name="T52" fmla="*/ 2147483647 w 2418"/>
                <a:gd name="T53" fmla="*/ 2147483647 h 1578"/>
                <a:gd name="T54" fmla="*/ 2147483647 w 2418"/>
                <a:gd name="T55" fmla="*/ 2147483647 h 1578"/>
                <a:gd name="T56" fmla="*/ 2147483647 w 2418"/>
                <a:gd name="T57" fmla="*/ 2147483647 h 1578"/>
                <a:gd name="T58" fmla="*/ 2147483647 w 2418"/>
                <a:gd name="T59" fmla="*/ 2147483647 h 1578"/>
                <a:gd name="T60" fmla="*/ 2147483647 w 2418"/>
                <a:gd name="T61" fmla="*/ 2147483647 h 1578"/>
                <a:gd name="T62" fmla="*/ 2147483647 w 2418"/>
                <a:gd name="T63" fmla="*/ 2147483647 h 1578"/>
                <a:gd name="T64" fmla="*/ 2147483647 w 2418"/>
                <a:gd name="T65" fmla="*/ 2147483647 h 1578"/>
                <a:gd name="T66" fmla="*/ 2147483647 w 2418"/>
                <a:gd name="T67" fmla="*/ 2147483647 h 1578"/>
                <a:gd name="T68" fmla="*/ 2147483647 w 2418"/>
                <a:gd name="T69" fmla="*/ 2147483647 h 1578"/>
                <a:gd name="T70" fmla="*/ 2147483647 w 2418"/>
                <a:gd name="T71" fmla="*/ 2147483647 h 1578"/>
                <a:gd name="T72" fmla="*/ 2147483647 w 2418"/>
                <a:gd name="T73" fmla="*/ 2147483647 h 1578"/>
                <a:gd name="T74" fmla="*/ 2147483647 w 2418"/>
                <a:gd name="T75" fmla="*/ 2147483647 h 1578"/>
                <a:gd name="T76" fmla="*/ 2147483647 w 2418"/>
                <a:gd name="T77" fmla="*/ 2147483647 h 1578"/>
                <a:gd name="T78" fmla="*/ 2147483647 w 2418"/>
                <a:gd name="T79" fmla="*/ 2147483647 h 1578"/>
                <a:gd name="T80" fmla="*/ 2147483647 w 2418"/>
                <a:gd name="T81" fmla="*/ 2147483647 h 1578"/>
                <a:gd name="T82" fmla="*/ 2147483647 w 2418"/>
                <a:gd name="T83" fmla="*/ 2147483647 h 1578"/>
                <a:gd name="T84" fmla="*/ 2147483647 w 2418"/>
                <a:gd name="T85" fmla="*/ 2147483647 h 1578"/>
                <a:gd name="T86" fmla="*/ 2147483647 w 2418"/>
                <a:gd name="T87" fmla="*/ 2147483647 h 1578"/>
                <a:gd name="T88" fmla="*/ 2147483647 w 2418"/>
                <a:gd name="T89" fmla="*/ 2147483647 h 1578"/>
                <a:gd name="T90" fmla="*/ 2147483647 w 2418"/>
                <a:gd name="T91" fmla="*/ 2147483647 h 1578"/>
                <a:gd name="T92" fmla="*/ 2147483647 w 2418"/>
                <a:gd name="T93" fmla="*/ 2147483647 h 15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18" h="1578">
                  <a:moveTo>
                    <a:pt x="0" y="0"/>
                  </a:moveTo>
                  <a:cubicBezTo>
                    <a:pt x="2" y="3"/>
                    <a:pt x="7" y="15"/>
                    <a:pt x="11" y="21"/>
                  </a:cubicBezTo>
                  <a:cubicBezTo>
                    <a:pt x="15" y="27"/>
                    <a:pt x="20" y="28"/>
                    <a:pt x="24" y="35"/>
                  </a:cubicBezTo>
                  <a:cubicBezTo>
                    <a:pt x="28" y="42"/>
                    <a:pt x="31" y="54"/>
                    <a:pt x="36" y="60"/>
                  </a:cubicBezTo>
                  <a:cubicBezTo>
                    <a:pt x="41" y="66"/>
                    <a:pt x="49" y="65"/>
                    <a:pt x="56" y="71"/>
                  </a:cubicBezTo>
                  <a:cubicBezTo>
                    <a:pt x="63" y="77"/>
                    <a:pt x="68" y="85"/>
                    <a:pt x="77" y="95"/>
                  </a:cubicBezTo>
                  <a:cubicBezTo>
                    <a:pt x="86" y="105"/>
                    <a:pt x="111" y="119"/>
                    <a:pt x="113" y="129"/>
                  </a:cubicBezTo>
                  <a:cubicBezTo>
                    <a:pt x="115" y="139"/>
                    <a:pt x="90" y="146"/>
                    <a:pt x="87" y="156"/>
                  </a:cubicBezTo>
                  <a:cubicBezTo>
                    <a:pt x="84" y="166"/>
                    <a:pt x="90" y="184"/>
                    <a:pt x="93" y="192"/>
                  </a:cubicBezTo>
                  <a:cubicBezTo>
                    <a:pt x="96" y="200"/>
                    <a:pt x="102" y="199"/>
                    <a:pt x="105" y="207"/>
                  </a:cubicBezTo>
                  <a:cubicBezTo>
                    <a:pt x="108" y="215"/>
                    <a:pt x="105" y="243"/>
                    <a:pt x="111" y="243"/>
                  </a:cubicBezTo>
                  <a:cubicBezTo>
                    <a:pt x="117" y="243"/>
                    <a:pt x="126" y="211"/>
                    <a:pt x="141" y="207"/>
                  </a:cubicBezTo>
                  <a:cubicBezTo>
                    <a:pt x="156" y="203"/>
                    <a:pt x="185" y="208"/>
                    <a:pt x="204" y="216"/>
                  </a:cubicBezTo>
                  <a:cubicBezTo>
                    <a:pt x="223" y="224"/>
                    <a:pt x="254" y="247"/>
                    <a:pt x="257" y="252"/>
                  </a:cubicBezTo>
                  <a:cubicBezTo>
                    <a:pt x="260" y="257"/>
                    <a:pt x="233" y="248"/>
                    <a:pt x="224" y="248"/>
                  </a:cubicBezTo>
                  <a:cubicBezTo>
                    <a:pt x="215" y="248"/>
                    <a:pt x="210" y="253"/>
                    <a:pt x="204" y="255"/>
                  </a:cubicBezTo>
                  <a:cubicBezTo>
                    <a:pt x="198" y="257"/>
                    <a:pt x="193" y="258"/>
                    <a:pt x="189" y="258"/>
                  </a:cubicBezTo>
                  <a:cubicBezTo>
                    <a:pt x="185" y="258"/>
                    <a:pt x="184" y="251"/>
                    <a:pt x="180" y="252"/>
                  </a:cubicBezTo>
                  <a:cubicBezTo>
                    <a:pt x="176" y="253"/>
                    <a:pt x="168" y="262"/>
                    <a:pt x="162" y="264"/>
                  </a:cubicBezTo>
                  <a:cubicBezTo>
                    <a:pt x="156" y="266"/>
                    <a:pt x="151" y="262"/>
                    <a:pt x="144" y="264"/>
                  </a:cubicBezTo>
                  <a:cubicBezTo>
                    <a:pt x="137" y="266"/>
                    <a:pt x="125" y="276"/>
                    <a:pt x="117" y="279"/>
                  </a:cubicBezTo>
                  <a:cubicBezTo>
                    <a:pt x="109" y="282"/>
                    <a:pt x="94" y="280"/>
                    <a:pt x="93" y="284"/>
                  </a:cubicBezTo>
                  <a:cubicBezTo>
                    <a:pt x="92" y="288"/>
                    <a:pt x="106" y="299"/>
                    <a:pt x="111" y="302"/>
                  </a:cubicBezTo>
                  <a:cubicBezTo>
                    <a:pt x="116" y="305"/>
                    <a:pt x="121" y="300"/>
                    <a:pt x="125" y="305"/>
                  </a:cubicBezTo>
                  <a:cubicBezTo>
                    <a:pt x="129" y="310"/>
                    <a:pt x="132" y="326"/>
                    <a:pt x="138" y="330"/>
                  </a:cubicBezTo>
                  <a:cubicBezTo>
                    <a:pt x="144" y="334"/>
                    <a:pt x="153" y="329"/>
                    <a:pt x="159" y="330"/>
                  </a:cubicBezTo>
                  <a:cubicBezTo>
                    <a:pt x="165" y="331"/>
                    <a:pt x="170" y="332"/>
                    <a:pt x="173" y="336"/>
                  </a:cubicBezTo>
                  <a:cubicBezTo>
                    <a:pt x="176" y="340"/>
                    <a:pt x="173" y="351"/>
                    <a:pt x="177" y="354"/>
                  </a:cubicBezTo>
                  <a:cubicBezTo>
                    <a:pt x="181" y="357"/>
                    <a:pt x="190" y="354"/>
                    <a:pt x="197" y="357"/>
                  </a:cubicBezTo>
                  <a:cubicBezTo>
                    <a:pt x="204" y="360"/>
                    <a:pt x="215" y="370"/>
                    <a:pt x="222" y="372"/>
                  </a:cubicBezTo>
                  <a:cubicBezTo>
                    <a:pt x="229" y="374"/>
                    <a:pt x="231" y="365"/>
                    <a:pt x="236" y="369"/>
                  </a:cubicBezTo>
                  <a:cubicBezTo>
                    <a:pt x="241" y="373"/>
                    <a:pt x="247" y="387"/>
                    <a:pt x="252" y="396"/>
                  </a:cubicBezTo>
                  <a:cubicBezTo>
                    <a:pt x="257" y="405"/>
                    <a:pt x="263" y="411"/>
                    <a:pt x="264" y="422"/>
                  </a:cubicBezTo>
                  <a:cubicBezTo>
                    <a:pt x="265" y="433"/>
                    <a:pt x="257" y="459"/>
                    <a:pt x="258" y="465"/>
                  </a:cubicBezTo>
                  <a:cubicBezTo>
                    <a:pt x="259" y="471"/>
                    <a:pt x="270" y="461"/>
                    <a:pt x="273" y="456"/>
                  </a:cubicBezTo>
                  <a:cubicBezTo>
                    <a:pt x="276" y="451"/>
                    <a:pt x="273" y="442"/>
                    <a:pt x="276" y="432"/>
                  </a:cubicBezTo>
                  <a:cubicBezTo>
                    <a:pt x="279" y="422"/>
                    <a:pt x="291" y="399"/>
                    <a:pt x="294" y="399"/>
                  </a:cubicBezTo>
                  <a:cubicBezTo>
                    <a:pt x="297" y="399"/>
                    <a:pt x="296" y="426"/>
                    <a:pt x="297" y="435"/>
                  </a:cubicBezTo>
                  <a:cubicBezTo>
                    <a:pt x="298" y="444"/>
                    <a:pt x="303" y="445"/>
                    <a:pt x="302" y="452"/>
                  </a:cubicBezTo>
                  <a:cubicBezTo>
                    <a:pt x="301" y="459"/>
                    <a:pt x="286" y="474"/>
                    <a:pt x="291" y="477"/>
                  </a:cubicBezTo>
                  <a:cubicBezTo>
                    <a:pt x="296" y="480"/>
                    <a:pt x="313" y="466"/>
                    <a:pt x="330" y="471"/>
                  </a:cubicBezTo>
                  <a:cubicBezTo>
                    <a:pt x="347" y="476"/>
                    <a:pt x="374" y="504"/>
                    <a:pt x="393" y="510"/>
                  </a:cubicBezTo>
                  <a:cubicBezTo>
                    <a:pt x="412" y="516"/>
                    <a:pt x="436" y="503"/>
                    <a:pt x="444" y="507"/>
                  </a:cubicBezTo>
                  <a:cubicBezTo>
                    <a:pt x="452" y="511"/>
                    <a:pt x="439" y="531"/>
                    <a:pt x="444" y="534"/>
                  </a:cubicBezTo>
                  <a:cubicBezTo>
                    <a:pt x="449" y="537"/>
                    <a:pt x="470" y="523"/>
                    <a:pt x="474" y="525"/>
                  </a:cubicBezTo>
                  <a:cubicBezTo>
                    <a:pt x="478" y="527"/>
                    <a:pt x="467" y="545"/>
                    <a:pt x="471" y="549"/>
                  </a:cubicBezTo>
                  <a:cubicBezTo>
                    <a:pt x="475" y="553"/>
                    <a:pt x="497" y="545"/>
                    <a:pt x="498" y="549"/>
                  </a:cubicBezTo>
                  <a:cubicBezTo>
                    <a:pt x="499" y="553"/>
                    <a:pt x="484" y="566"/>
                    <a:pt x="480" y="573"/>
                  </a:cubicBezTo>
                  <a:cubicBezTo>
                    <a:pt x="476" y="580"/>
                    <a:pt x="465" y="594"/>
                    <a:pt x="471" y="594"/>
                  </a:cubicBezTo>
                  <a:cubicBezTo>
                    <a:pt x="477" y="594"/>
                    <a:pt x="508" y="583"/>
                    <a:pt x="519" y="576"/>
                  </a:cubicBezTo>
                  <a:cubicBezTo>
                    <a:pt x="530" y="569"/>
                    <a:pt x="529" y="555"/>
                    <a:pt x="537" y="549"/>
                  </a:cubicBezTo>
                  <a:cubicBezTo>
                    <a:pt x="545" y="543"/>
                    <a:pt x="565" y="545"/>
                    <a:pt x="567" y="540"/>
                  </a:cubicBezTo>
                  <a:cubicBezTo>
                    <a:pt x="569" y="535"/>
                    <a:pt x="562" y="522"/>
                    <a:pt x="552" y="516"/>
                  </a:cubicBezTo>
                  <a:cubicBezTo>
                    <a:pt x="542" y="510"/>
                    <a:pt x="516" y="509"/>
                    <a:pt x="507" y="501"/>
                  </a:cubicBezTo>
                  <a:cubicBezTo>
                    <a:pt x="498" y="493"/>
                    <a:pt x="492" y="470"/>
                    <a:pt x="498" y="465"/>
                  </a:cubicBezTo>
                  <a:cubicBezTo>
                    <a:pt x="504" y="460"/>
                    <a:pt x="534" y="463"/>
                    <a:pt x="546" y="468"/>
                  </a:cubicBezTo>
                  <a:cubicBezTo>
                    <a:pt x="558" y="473"/>
                    <a:pt x="562" y="492"/>
                    <a:pt x="573" y="498"/>
                  </a:cubicBezTo>
                  <a:cubicBezTo>
                    <a:pt x="584" y="504"/>
                    <a:pt x="603" y="500"/>
                    <a:pt x="612" y="504"/>
                  </a:cubicBezTo>
                  <a:cubicBezTo>
                    <a:pt x="621" y="508"/>
                    <a:pt x="626" y="518"/>
                    <a:pt x="627" y="525"/>
                  </a:cubicBezTo>
                  <a:cubicBezTo>
                    <a:pt x="628" y="532"/>
                    <a:pt x="616" y="538"/>
                    <a:pt x="621" y="546"/>
                  </a:cubicBezTo>
                  <a:cubicBezTo>
                    <a:pt x="626" y="554"/>
                    <a:pt x="649" y="566"/>
                    <a:pt x="657" y="573"/>
                  </a:cubicBezTo>
                  <a:cubicBezTo>
                    <a:pt x="665" y="580"/>
                    <a:pt x="663" y="584"/>
                    <a:pt x="672" y="588"/>
                  </a:cubicBezTo>
                  <a:cubicBezTo>
                    <a:pt x="681" y="592"/>
                    <a:pt x="700" y="591"/>
                    <a:pt x="711" y="594"/>
                  </a:cubicBezTo>
                  <a:cubicBezTo>
                    <a:pt x="722" y="597"/>
                    <a:pt x="738" y="601"/>
                    <a:pt x="741" y="606"/>
                  </a:cubicBezTo>
                  <a:cubicBezTo>
                    <a:pt x="744" y="611"/>
                    <a:pt x="728" y="621"/>
                    <a:pt x="729" y="627"/>
                  </a:cubicBezTo>
                  <a:cubicBezTo>
                    <a:pt x="730" y="633"/>
                    <a:pt x="746" y="637"/>
                    <a:pt x="750" y="642"/>
                  </a:cubicBezTo>
                  <a:cubicBezTo>
                    <a:pt x="754" y="647"/>
                    <a:pt x="747" y="658"/>
                    <a:pt x="753" y="660"/>
                  </a:cubicBezTo>
                  <a:cubicBezTo>
                    <a:pt x="759" y="662"/>
                    <a:pt x="780" y="652"/>
                    <a:pt x="789" y="654"/>
                  </a:cubicBezTo>
                  <a:cubicBezTo>
                    <a:pt x="798" y="656"/>
                    <a:pt x="803" y="672"/>
                    <a:pt x="810" y="675"/>
                  </a:cubicBezTo>
                  <a:cubicBezTo>
                    <a:pt x="817" y="678"/>
                    <a:pt x="824" y="676"/>
                    <a:pt x="831" y="675"/>
                  </a:cubicBezTo>
                  <a:cubicBezTo>
                    <a:pt x="838" y="674"/>
                    <a:pt x="852" y="674"/>
                    <a:pt x="855" y="671"/>
                  </a:cubicBezTo>
                  <a:cubicBezTo>
                    <a:pt x="858" y="668"/>
                    <a:pt x="855" y="662"/>
                    <a:pt x="851" y="659"/>
                  </a:cubicBezTo>
                  <a:cubicBezTo>
                    <a:pt x="847" y="656"/>
                    <a:pt x="835" y="659"/>
                    <a:pt x="831" y="656"/>
                  </a:cubicBezTo>
                  <a:cubicBezTo>
                    <a:pt x="827" y="653"/>
                    <a:pt x="829" y="647"/>
                    <a:pt x="828" y="641"/>
                  </a:cubicBezTo>
                  <a:cubicBezTo>
                    <a:pt x="827" y="635"/>
                    <a:pt x="822" y="618"/>
                    <a:pt x="825" y="618"/>
                  </a:cubicBezTo>
                  <a:cubicBezTo>
                    <a:pt x="828" y="618"/>
                    <a:pt x="841" y="638"/>
                    <a:pt x="849" y="642"/>
                  </a:cubicBezTo>
                  <a:cubicBezTo>
                    <a:pt x="857" y="646"/>
                    <a:pt x="869" y="642"/>
                    <a:pt x="876" y="645"/>
                  </a:cubicBezTo>
                  <a:cubicBezTo>
                    <a:pt x="883" y="648"/>
                    <a:pt x="886" y="658"/>
                    <a:pt x="894" y="660"/>
                  </a:cubicBezTo>
                  <a:cubicBezTo>
                    <a:pt x="902" y="662"/>
                    <a:pt x="914" y="663"/>
                    <a:pt x="924" y="660"/>
                  </a:cubicBezTo>
                  <a:cubicBezTo>
                    <a:pt x="934" y="657"/>
                    <a:pt x="950" y="645"/>
                    <a:pt x="957" y="639"/>
                  </a:cubicBezTo>
                  <a:cubicBezTo>
                    <a:pt x="964" y="633"/>
                    <a:pt x="967" y="624"/>
                    <a:pt x="969" y="624"/>
                  </a:cubicBezTo>
                  <a:cubicBezTo>
                    <a:pt x="971" y="624"/>
                    <a:pt x="972" y="637"/>
                    <a:pt x="972" y="641"/>
                  </a:cubicBezTo>
                  <a:cubicBezTo>
                    <a:pt x="972" y="645"/>
                    <a:pt x="970" y="644"/>
                    <a:pt x="969" y="648"/>
                  </a:cubicBezTo>
                  <a:cubicBezTo>
                    <a:pt x="968" y="652"/>
                    <a:pt x="962" y="660"/>
                    <a:pt x="963" y="665"/>
                  </a:cubicBezTo>
                  <a:cubicBezTo>
                    <a:pt x="964" y="670"/>
                    <a:pt x="968" y="683"/>
                    <a:pt x="975" y="681"/>
                  </a:cubicBezTo>
                  <a:cubicBezTo>
                    <a:pt x="982" y="679"/>
                    <a:pt x="995" y="659"/>
                    <a:pt x="1005" y="654"/>
                  </a:cubicBezTo>
                  <a:cubicBezTo>
                    <a:pt x="1015" y="649"/>
                    <a:pt x="1030" y="652"/>
                    <a:pt x="1038" y="648"/>
                  </a:cubicBezTo>
                  <a:cubicBezTo>
                    <a:pt x="1046" y="644"/>
                    <a:pt x="1046" y="632"/>
                    <a:pt x="1056" y="627"/>
                  </a:cubicBezTo>
                  <a:cubicBezTo>
                    <a:pt x="1066" y="622"/>
                    <a:pt x="1086" y="619"/>
                    <a:pt x="1098" y="615"/>
                  </a:cubicBezTo>
                  <a:cubicBezTo>
                    <a:pt x="1110" y="611"/>
                    <a:pt x="1119" y="602"/>
                    <a:pt x="1128" y="600"/>
                  </a:cubicBezTo>
                  <a:cubicBezTo>
                    <a:pt x="1137" y="598"/>
                    <a:pt x="1143" y="603"/>
                    <a:pt x="1149" y="606"/>
                  </a:cubicBezTo>
                  <a:cubicBezTo>
                    <a:pt x="1155" y="609"/>
                    <a:pt x="1158" y="620"/>
                    <a:pt x="1167" y="621"/>
                  </a:cubicBezTo>
                  <a:cubicBezTo>
                    <a:pt x="1176" y="622"/>
                    <a:pt x="1193" y="610"/>
                    <a:pt x="1203" y="612"/>
                  </a:cubicBezTo>
                  <a:cubicBezTo>
                    <a:pt x="1213" y="614"/>
                    <a:pt x="1222" y="633"/>
                    <a:pt x="1230" y="636"/>
                  </a:cubicBezTo>
                  <a:cubicBezTo>
                    <a:pt x="1238" y="639"/>
                    <a:pt x="1244" y="634"/>
                    <a:pt x="1254" y="633"/>
                  </a:cubicBezTo>
                  <a:cubicBezTo>
                    <a:pt x="1264" y="632"/>
                    <a:pt x="1281" y="633"/>
                    <a:pt x="1290" y="633"/>
                  </a:cubicBezTo>
                  <a:cubicBezTo>
                    <a:pt x="1299" y="633"/>
                    <a:pt x="1304" y="634"/>
                    <a:pt x="1311" y="630"/>
                  </a:cubicBezTo>
                  <a:cubicBezTo>
                    <a:pt x="1318" y="626"/>
                    <a:pt x="1325" y="616"/>
                    <a:pt x="1332" y="609"/>
                  </a:cubicBezTo>
                  <a:cubicBezTo>
                    <a:pt x="1339" y="602"/>
                    <a:pt x="1348" y="588"/>
                    <a:pt x="1353" y="588"/>
                  </a:cubicBezTo>
                  <a:cubicBezTo>
                    <a:pt x="1358" y="588"/>
                    <a:pt x="1359" y="604"/>
                    <a:pt x="1365" y="606"/>
                  </a:cubicBezTo>
                  <a:cubicBezTo>
                    <a:pt x="1371" y="608"/>
                    <a:pt x="1384" y="600"/>
                    <a:pt x="1392" y="600"/>
                  </a:cubicBezTo>
                  <a:cubicBezTo>
                    <a:pt x="1400" y="600"/>
                    <a:pt x="1409" y="606"/>
                    <a:pt x="1416" y="606"/>
                  </a:cubicBezTo>
                  <a:cubicBezTo>
                    <a:pt x="1423" y="606"/>
                    <a:pt x="1429" y="597"/>
                    <a:pt x="1434" y="600"/>
                  </a:cubicBezTo>
                  <a:cubicBezTo>
                    <a:pt x="1439" y="603"/>
                    <a:pt x="1442" y="624"/>
                    <a:pt x="1449" y="624"/>
                  </a:cubicBezTo>
                  <a:cubicBezTo>
                    <a:pt x="1456" y="624"/>
                    <a:pt x="1471" y="604"/>
                    <a:pt x="1479" y="600"/>
                  </a:cubicBezTo>
                  <a:cubicBezTo>
                    <a:pt x="1487" y="596"/>
                    <a:pt x="1494" y="596"/>
                    <a:pt x="1500" y="597"/>
                  </a:cubicBezTo>
                  <a:cubicBezTo>
                    <a:pt x="1506" y="598"/>
                    <a:pt x="1507" y="609"/>
                    <a:pt x="1515" y="609"/>
                  </a:cubicBezTo>
                  <a:cubicBezTo>
                    <a:pt x="1523" y="609"/>
                    <a:pt x="1542" y="601"/>
                    <a:pt x="1551" y="597"/>
                  </a:cubicBezTo>
                  <a:cubicBezTo>
                    <a:pt x="1560" y="593"/>
                    <a:pt x="1564" y="591"/>
                    <a:pt x="1572" y="585"/>
                  </a:cubicBezTo>
                  <a:cubicBezTo>
                    <a:pt x="1580" y="579"/>
                    <a:pt x="1590" y="562"/>
                    <a:pt x="1598" y="560"/>
                  </a:cubicBezTo>
                  <a:cubicBezTo>
                    <a:pt x="1606" y="558"/>
                    <a:pt x="1613" y="574"/>
                    <a:pt x="1620" y="576"/>
                  </a:cubicBezTo>
                  <a:cubicBezTo>
                    <a:pt x="1627" y="578"/>
                    <a:pt x="1635" y="577"/>
                    <a:pt x="1638" y="575"/>
                  </a:cubicBezTo>
                  <a:cubicBezTo>
                    <a:pt x="1641" y="573"/>
                    <a:pt x="1639" y="564"/>
                    <a:pt x="1641" y="561"/>
                  </a:cubicBezTo>
                  <a:cubicBezTo>
                    <a:pt x="1643" y="558"/>
                    <a:pt x="1647" y="557"/>
                    <a:pt x="1652" y="557"/>
                  </a:cubicBezTo>
                  <a:cubicBezTo>
                    <a:pt x="1657" y="557"/>
                    <a:pt x="1667" y="563"/>
                    <a:pt x="1671" y="561"/>
                  </a:cubicBezTo>
                  <a:cubicBezTo>
                    <a:pt x="1675" y="559"/>
                    <a:pt x="1668" y="548"/>
                    <a:pt x="1677" y="545"/>
                  </a:cubicBezTo>
                  <a:cubicBezTo>
                    <a:pt x="1686" y="542"/>
                    <a:pt x="1713" y="548"/>
                    <a:pt x="1725" y="546"/>
                  </a:cubicBezTo>
                  <a:cubicBezTo>
                    <a:pt x="1737" y="544"/>
                    <a:pt x="1740" y="539"/>
                    <a:pt x="1752" y="534"/>
                  </a:cubicBezTo>
                  <a:cubicBezTo>
                    <a:pt x="1764" y="529"/>
                    <a:pt x="1790" y="520"/>
                    <a:pt x="1800" y="516"/>
                  </a:cubicBezTo>
                  <a:cubicBezTo>
                    <a:pt x="1810" y="512"/>
                    <a:pt x="1799" y="513"/>
                    <a:pt x="1812" y="507"/>
                  </a:cubicBezTo>
                  <a:cubicBezTo>
                    <a:pt x="1825" y="501"/>
                    <a:pt x="1859" y="494"/>
                    <a:pt x="1877" y="482"/>
                  </a:cubicBezTo>
                  <a:cubicBezTo>
                    <a:pt x="1895" y="470"/>
                    <a:pt x="1906" y="448"/>
                    <a:pt x="1920" y="438"/>
                  </a:cubicBezTo>
                  <a:cubicBezTo>
                    <a:pt x="1934" y="428"/>
                    <a:pt x="1954" y="430"/>
                    <a:pt x="1964" y="423"/>
                  </a:cubicBezTo>
                  <a:cubicBezTo>
                    <a:pt x="1974" y="416"/>
                    <a:pt x="1974" y="402"/>
                    <a:pt x="1980" y="393"/>
                  </a:cubicBezTo>
                  <a:cubicBezTo>
                    <a:pt x="1986" y="384"/>
                    <a:pt x="1991" y="374"/>
                    <a:pt x="1998" y="366"/>
                  </a:cubicBezTo>
                  <a:cubicBezTo>
                    <a:pt x="2005" y="358"/>
                    <a:pt x="2011" y="348"/>
                    <a:pt x="2021" y="347"/>
                  </a:cubicBezTo>
                  <a:cubicBezTo>
                    <a:pt x="2031" y="346"/>
                    <a:pt x="2052" y="344"/>
                    <a:pt x="2060" y="357"/>
                  </a:cubicBezTo>
                  <a:cubicBezTo>
                    <a:pt x="2068" y="370"/>
                    <a:pt x="2065" y="398"/>
                    <a:pt x="2072" y="423"/>
                  </a:cubicBezTo>
                  <a:cubicBezTo>
                    <a:pt x="2079" y="448"/>
                    <a:pt x="2100" y="491"/>
                    <a:pt x="2102" y="510"/>
                  </a:cubicBezTo>
                  <a:cubicBezTo>
                    <a:pt x="2104" y="529"/>
                    <a:pt x="2089" y="528"/>
                    <a:pt x="2084" y="536"/>
                  </a:cubicBezTo>
                  <a:cubicBezTo>
                    <a:pt x="2079" y="544"/>
                    <a:pt x="2075" y="550"/>
                    <a:pt x="2073" y="560"/>
                  </a:cubicBezTo>
                  <a:cubicBezTo>
                    <a:pt x="2071" y="570"/>
                    <a:pt x="2073" y="586"/>
                    <a:pt x="2073" y="599"/>
                  </a:cubicBezTo>
                  <a:cubicBezTo>
                    <a:pt x="2073" y="612"/>
                    <a:pt x="2079" y="610"/>
                    <a:pt x="2073" y="636"/>
                  </a:cubicBezTo>
                  <a:cubicBezTo>
                    <a:pt x="2067" y="662"/>
                    <a:pt x="2039" y="729"/>
                    <a:pt x="2034" y="753"/>
                  </a:cubicBezTo>
                  <a:cubicBezTo>
                    <a:pt x="2029" y="777"/>
                    <a:pt x="2039" y="769"/>
                    <a:pt x="2042" y="780"/>
                  </a:cubicBezTo>
                  <a:cubicBezTo>
                    <a:pt x="2045" y="791"/>
                    <a:pt x="2051" y="804"/>
                    <a:pt x="2055" y="822"/>
                  </a:cubicBezTo>
                  <a:cubicBezTo>
                    <a:pt x="2059" y="840"/>
                    <a:pt x="2065" y="865"/>
                    <a:pt x="2067" y="891"/>
                  </a:cubicBezTo>
                  <a:cubicBezTo>
                    <a:pt x="2069" y="917"/>
                    <a:pt x="2064" y="946"/>
                    <a:pt x="2064" y="978"/>
                  </a:cubicBezTo>
                  <a:cubicBezTo>
                    <a:pt x="2064" y="1010"/>
                    <a:pt x="2061" y="1055"/>
                    <a:pt x="2064" y="1086"/>
                  </a:cubicBezTo>
                  <a:cubicBezTo>
                    <a:pt x="2067" y="1117"/>
                    <a:pt x="2064" y="1125"/>
                    <a:pt x="2085" y="1164"/>
                  </a:cubicBezTo>
                  <a:cubicBezTo>
                    <a:pt x="2106" y="1203"/>
                    <a:pt x="2138" y="1254"/>
                    <a:pt x="2193" y="1323"/>
                  </a:cubicBezTo>
                  <a:cubicBezTo>
                    <a:pt x="2248" y="1392"/>
                    <a:pt x="2371" y="1525"/>
                    <a:pt x="2418" y="1578"/>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4" name="Freeform 41" descr="Narrow horizontal"/>
            <p:cNvSpPr>
              <a:spLocks/>
            </p:cNvSpPr>
            <p:nvPr/>
          </p:nvSpPr>
          <p:spPr bwMode="auto">
            <a:xfrm>
              <a:off x="3494088" y="420688"/>
              <a:ext cx="4737100" cy="1336675"/>
            </a:xfrm>
            <a:custGeom>
              <a:avLst/>
              <a:gdLst>
                <a:gd name="T0" fmla="*/ 2147483647 w 2094"/>
                <a:gd name="T1" fmla="*/ 2147483647 h 591"/>
                <a:gd name="T2" fmla="*/ 2147483647 w 2094"/>
                <a:gd name="T3" fmla="*/ 2147483647 h 591"/>
                <a:gd name="T4" fmla="*/ 2147483647 w 2094"/>
                <a:gd name="T5" fmla="*/ 2147483647 h 591"/>
                <a:gd name="T6" fmla="*/ 2147483647 w 2094"/>
                <a:gd name="T7" fmla="*/ 2147483647 h 591"/>
                <a:gd name="T8" fmla="*/ 2147483647 w 2094"/>
                <a:gd name="T9" fmla="*/ 2147483647 h 591"/>
                <a:gd name="T10" fmla="*/ 2147483647 w 2094"/>
                <a:gd name="T11" fmla="*/ 2147483647 h 591"/>
                <a:gd name="T12" fmla="*/ 2147483647 w 2094"/>
                <a:gd name="T13" fmla="*/ 2147483647 h 591"/>
                <a:gd name="T14" fmla="*/ 2147483647 w 2094"/>
                <a:gd name="T15" fmla="*/ 2147483647 h 591"/>
                <a:gd name="T16" fmla="*/ 2147483647 w 2094"/>
                <a:gd name="T17" fmla="*/ 2147483647 h 591"/>
                <a:gd name="T18" fmla="*/ 2147483647 w 2094"/>
                <a:gd name="T19" fmla="*/ 2147483647 h 591"/>
                <a:gd name="T20" fmla="*/ 2147483647 w 2094"/>
                <a:gd name="T21" fmla="*/ 2147483647 h 591"/>
                <a:gd name="T22" fmla="*/ 2147483647 w 2094"/>
                <a:gd name="T23" fmla="*/ 2147483647 h 591"/>
                <a:gd name="T24" fmla="*/ 2147483647 w 2094"/>
                <a:gd name="T25" fmla="*/ 2147483647 h 591"/>
                <a:gd name="T26" fmla="*/ 2147483647 w 2094"/>
                <a:gd name="T27" fmla="*/ 2147483647 h 591"/>
                <a:gd name="T28" fmla="*/ 2147483647 w 2094"/>
                <a:gd name="T29" fmla="*/ 2147483647 h 591"/>
                <a:gd name="T30" fmla="*/ 2147483647 w 2094"/>
                <a:gd name="T31" fmla="*/ 2147483647 h 591"/>
                <a:gd name="T32" fmla="*/ 2147483647 w 2094"/>
                <a:gd name="T33" fmla="*/ 2147483647 h 591"/>
                <a:gd name="T34" fmla="*/ 2147483647 w 2094"/>
                <a:gd name="T35" fmla="*/ 2147483647 h 591"/>
                <a:gd name="T36" fmla="*/ 2147483647 w 2094"/>
                <a:gd name="T37" fmla="*/ 2147483647 h 591"/>
                <a:gd name="T38" fmla="*/ 2147483647 w 2094"/>
                <a:gd name="T39" fmla="*/ 2147483647 h 591"/>
                <a:gd name="T40" fmla="*/ 2147483647 w 2094"/>
                <a:gd name="T41" fmla="*/ 2147483647 h 591"/>
                <a:gd name="T42" fmla="*/ 2147483647 w 2094"/>
                <a:gd name="T43" fmla="*/ 2147483647 h 591"/>
                <a:gd name="T44" fmla="*/ 2147483647 w 2094"/>
                <a:gd name="T45" fmla="*/ 2147483647 h 591"/>
                <a:gd name="T46" fmla="*/ 2147483647 w 2094"/>
                <a:gd name="T47" fmla="*/ 2147483647 h 591"/>
                <a:gd name="T48" fmla="*/ 2147483647 w 2094"/>
                <a:gd name="T49" fmla="*/ 2147483647 h 591"/>
                <a:gd name="T50" fmla="*/ 2147483647 w 2094"/>
                <a:gd name="T51" fmla="*/ 2147483647 h 591"/>
                <a:gd name="T52" fmla="*/ 2147483647 w 2094"/>
                <a:gd name="T53" fmla="*/ 2147483647 h 591"/>
                <a:gd name="T54" fmla="*/ 2147483647 w 2094"/>
                <a:gd name="T55" fmla="*/ 2147483647 h 591"/>
                <a:gd name="T56" fmla="*/ 2147483647 w 2094"/>
                <a:gd name="T57" fmla="*/ 2147483647 h 591"/>
                <a:gd name="T58" fmla="*/ 2147483647 w 2094"/>
                <a:gd name="T59" fmla="*/ 2147483647 h 591"/>
                <a:gd name="T60" fmla="*/ 2147483647 w 2094"/>
                <a:gd name="T61" fmla="*/ 2147483647 h 591"/>
                <a:gd name="T62" fmla="*/ 2147483647 w 2094"/>
                <a:gd name="T63" fmla="*/ 2147483647 h 591"/>
                <a:gd name="T64" fmla="*/ 2147483647 w 2094"/>
                <a:gd name="T65" fmla="*/ 2147483647 h 591"/>
                <a:gd name="T66" fmla="*/ 2147483647 w 2094"/>
                <a:gd name="T67" fmla="*/ 2147483647 h 591"/>
                <a:gd name="T68" fmla="*/ 2147483647 w 2094"/>
                <a:gd name="T69" fmla="*/ 2147483647 h 591"/>
                <a:gd name="T70" fmla="*/ 2147483647 w 2094"/>
                <a:gd name="T71" fmla="*/ 2147483647 h 591"/>
                <a:gd name="T72" fmla="*/ 2147483647 w 2094"/>
                <a:gd name="T73" fmla="*/ 2147483647 h 591"/>
                <a:gd name="T74" fmla="*/ 2147483647 w 2094"/>
                <a:gd name="T75" fmla="*/ 2147483647 h 591"/>
                <a:gd name="T76" fmla="*/ 2147483647 w 2094"/>
                <a:gd name="T77" fmla="*/ 2147483647 h 591"/>
                <a:gd name="T78" fmla="*/ 2147483647 w 2094"/>
                <a:gd name="T79" fmla="*/ 2147483647 h 591"/>
                <a:gd name="T80" fmla="*/ 2147483647 w 2094"/>
                <a:gd name="T81" fmla="*/ 2147483647 h 591"/>
                <a:gd name="T82" fmla="*/ 2147483647 w 2094"/>
                <a:gd name="T83" fmla="*/ 2147483647 h 591"/>
                <a:gd name="T84" fmla="*/ 2147483647 w 2094"/>
                <a:gd name="T85" fmla="*/ 2147483647 h 591"/>
                <a:gd name="T86" fmla="*/ 0 w 2094"/>
                <a:gd name="T87" fmla="*/ 0 h 5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94" h="591">
                  <a:moveTo>
                    <a:pt x="2094" y="591"/>
                  </a:moveTo>
                  <a:cubicBezTo>
                    <a:pt x="2069" y="578"/>
                    <a:pt x="1982" y="552"/>
                    <a:pt x="1941" y="510"/>
                  </a:cubicBezTo>
                  <a:cubicBezTo>
                    <a:pt x="1900" y="468"/>
                    <a:pt x="1865" y="373"/>
                    <a:pt x="1845" y="336"/>
                  </a:cubicBezTo>
                  <a:cubicBezTo>
                    <a:pt x="1825" y="299"/>
                    <a:pt x="1836" y="305"/>
                    <a:pt x="1818" y="288"/>
                  </a:cubicBezTo>
                  <a:cubicBezTo>
                    <a:pt x="1800" y="271"/>
                    <a:pt x="1755" y="245"/>
                    <a:pt x="1739" y="233"/>
                  </a:cubicBezTo>
                  <a:cubicBezTo>
                    <a:pt x="1723" y="221"/>
                    <a:pt x="1731" y="221"/>
                    <a:pt x="1724" y="218"/>
                  </a:cubicBezTo>
                  <a:cubicBezTo>
                    <a:pt x="1717" y="215"/>
                    <a:pt x="1707" y="216"/>
                    <a:pt x="1698" y="215"/>
                  </a:cubicBezTo>
                  <a:cubicBezTo>
                    <a:pt x="1689" y="214"/>
                    <a:pt x="1677" y="211"/>
                    <a:pt x="1668" y="210"/>
                  </a:cubicBezTo>
                  <a:cubicBezTo>
                    <a:pt x="1659" y="209"/>
                    <a:pt x="1654" y="203"/>
                    <a:pt x="1646" y="207"/>
                  </a:cubicBezTo>
                  <a:cubicBezTo>
                    <a:pt x="1638" y="211"/>
                    <a:pt x="1628" y="226"/>
                    <a:pt x="1619" y="233"/>
                  </a:cubicBezTo>
                  <a:cubicBezTo>
                    <a:pt x="1610" y="240"/>
                    <a:pt x="1602" y="241"/>
                    <a:pt x="1593" y="252"/>
                  </a:cubicBezTo>
                  <a:cubicBezTo>
                    <a:pt x="1584" y="263"/>
                    <a:pt x="1578" y="284"/>
                    <a:pt x="1566" y="300"/>
                  </a:cubicBezTo>
                  <a:cubicBezTo>
                    <a:pt x="1554" y="316"/>
                    <a:pt x="1533" y="335"/>
                    <a:pt x="1521" y="348"/>
                  </a:cubicBezTo>
                  <a:cubicBezTo>
                    <a:pt x="1509" y="361"/>
                    <a:pt x="1502" y="368"/>
                    <a:pt x="1493" y="378"/>
                  </a:cubicBezTo>
                  <a:cubicBezTo>
                    <a:pt x="1484" y="388"/>
                    <a:pt x="1474" y="404"/>
                    <a:pt x="1467" y="408"/>
                  </a:cubicBezTo>
                  <a:cubicBezTo>
                    <a:pt x="1460" y="412"/>
                    <a:pt x="1454" y="399"/>
                    <a:pt x="1449" y="402"/>
                  </a:cubicBezTo>
                  <a:cubicBezTo>
                    <a:pt x="1444" y="405"/>
                    <a:pt x="1445" y="423"/>
                    <a:pt x="1437" y="429"/>
                  </a:cubicBezTo>
                  <a:cubicBezTo>
                    <a:pt x="1429" y="435"/>
                    <a:pt x="1407" y="440"/>
                    <a:pt x="1401" y="438"/>
                  </a:cubicBezTo>
                  <a:cubicBezTo>
                    <a:pt x="1395" y="436"/>
                    <a:pt x="1406" y="418"/>
                    <a:pt x="1401" y="417"/>
                  </a:cubicBezTo>
                  <a:cubicBezTo>
                    <a:pt x="1396" y="416"/>
                    <a:pt x="1376" y="425"/>
                    <a:pt x="1371" y="429"/>
                  </a:cubicBezTo>
                  <a:cubicBezTo>
                    <a:pt x="1366" y="433"/>
                    <a:pt x="1373" y="441"/>
                    <a:pt x="1371" y="444"/>
                  </a:cubicBezTo>
                  <a:cubicBezTo>
                    <a:pt x="1369" y="447"/>
                    <a:pt x="1361" y="450"/>
                    <a:pt x="1356" y="450"/>
                  </a:cubicBezTo>
                  <a:cubicBezTo>
                    <a:pt x="1351" y="450"/>
                    <a:pt x="1346" y="448"/>
                    <a:pt x="1341" y="447"/>
                  </a:cubicBezTo>
                  <a:cubicBezTo>
                    <a:pt x="1336" y="446"/>
                    <a:pt x="1331" y="446"/>
                    <a:pt x="1326" y="446"/>
                  </a:cubicBezTo>
                  <a:cubicBezTo>
                    <a:pt x="1321" y="446"/>
                    <a:pt x="1309" y="452"/>
                    <a:pt x="1308" y="450"/>
                  </a:cubicBezTo>
                  <a:cubicBezTo>
                    <a:pt x="1307" y="448"/>
                    <a:pt x="1313" y="438"/>
                    <a:pt x="1317" y="432"/>
                  </a:cubicBezTo>
                  <a:cubicBezTo>
                    <a:pt x="1321" y="426"/>
                    <a:pt x="1337" y="411"/>
                    <a:pt x="1332" y="411"/>
                  </a:cubicBezTo>
                  <a:cubicBezTo>
                    <a:pt x="1327" y="411"/>
                    <a:pt x="1302" y="427"/>
                    <a:pt x="1287" y="432"/>
                  </a:cubicBezTo>
                  <a:cubicBezTo>
                    <a:pt x="1272" y="437"/>
                    <a:pt x="1249" y="438"/>
                    <a:pt x="1242" y="444"/>
                  </a:cubicBezTo>
                  <a:cubicBezTo>
                    <a:pt x="1235" y="450"/>
                    <a:pt x="1255" y="460"/>
                    <a:pt x="1245" y="467"/>
                  </a:cubicBezTo>
                  <a:cubicBezTo>
                    <a:pt x="1235" y="474"/>
                    <a:pt x="1196" y="485"/>
                    <a:pt x="1182" y="489"/>
                  </a:cubicBezTo>
                  <a:cubicBezTo>
                    <a:pt x="1168" y="493"/>
                    <a:pt x="1166" y="492"/>
                    <a:pt x="1161" y="491"/>
                  </a:cubicBezTo>
                  <a:cubicBezTo>
                    <a:pt x="1156" y="490"/>
                    <a:pt x="1158" y="482"/>
                    <a:pt x="1152" y="480"/>
                  </a:cubicBezTo>
                  <a:cubicBezTo>
                    <a:pt x="1146" y="478"/>
                    <a:pt x="1130" y="481"/>
                    <a:pt x="1124" y="479"/>
                  </a:cubicBezTo>
                  <a:cubicBezTo>
                    <a:pt x="1118" y="477"/>
                    <a:pt x="1121" y="471"/>
                    <a:pt x="1116" y="465"/>
                  </a:cubicBezTo>
                  <a:cubicBezTo>
                    <a:pt x="1111" y="459"/>
                    <a:pt x="1091" y="449"/>
                    <a:pt x="1091" y="441"/>
                  </a:cubicBezTo>
                  <a:cubicBezTo>
                    <a:pt x="1091" y="433"/>
                    <a:pt x="1115" y="422"/>
                    <a:pt x="1115" y="419"/>
                  </a:cubicBezTo>
                  <a:cubicBezTo>
                    <a:pt x="1115" y="416"/>
                    <a:pt x="1100" y="418"/>
                    <a:pt x="1088" y="420"/>
                  </a:cubicBezTo>
                  <a:cubicBezTo>
                    <a:pt x="1076" y="422"/>
                    <a:pt x="1056" y="428"/>
                    <a:pt x="1044" y="429"/>
                  </a:cubicBezTo>
                  <a:cubicBezTo>
                    <a:pt x="1032" y="430"/>
                    <a:pt x="1027" y="427"/>
                    <a:pt x="1014" y="426"/>
                  </a:cubicBezTo>
                  <a:cubicBezTo>
                    <a:pt x="1001" y="425"/>
                    <a:pt x="978" y="421"/>
                    <a:pt x="965" y="420"/>
                  </a:cubicBezTo>
                  <a:cubicBezTo>
                    <a:pt x="952" y="419"/>
                    <a:pt x="946" y="420"/>
                    <a:pt x="936" y="420"/>
                  </a:cubicBezTo>
                  <a:cubicBezTo>
                    <a:pt x="926" y="420"/>
                    <a:pt x="913" y="418"/>
                    <a:pt x="906" y="420"/>
                  </a:cubicBezTo>
                  <a:cubicBezTo>
                    <a:pt x="899" y="422"/>
                    <a:pt x="904" y="432"/>
                    <a:pt x="896" y="435"/>
                  </a:cubicBezTo>
                  <a:cubicBezTo>
                    <a:pt x="888" y="438"/>
                    <a:pt x="869" y="438"/>
                    <a:pt x="858" y="441"/>
                  </a:cubicBezTo>
                  <a:cubicBezTo>
                    <a:pt x="847" y="444"/>
                    <a:pt x="842" y="458"/>
                    <a:pt x="828" y="456"/>
                  </a:cubicBezTo>
                  <a:cubicBezTo>
                    <a:pt x="814" y="454"/>
                    <a:pt x="790" y="438"/>
                    <a:pt x="774" y="432"/>
                  </a:cubicBezTo>
                  <a:cubicBezTo>
                    <a:pt x="758" y="426"/>
                    <a:pt x="743" y="427"/>
                    <a:pt x="732" y="419"/>
                  </a:cubicBezTo>
                  <a:cubicBezTo>
                    <a:pt x="721" y="411"/>
                    <a:pt x="715" y="386"/>
                    <a:pt x="711" y="384"/>
                  </a:cubicBezTo>
                  <a:cubicBezTo>
                    <a:pt x="707" y="382"/>
                    <a:pt x="706" y="395"/>
                    <a:pt x="705" y="404"/>
                  </a:cubicBezTo>
                  <a:cubicBezTo>
                    <a:pt x="704" y="413"/>
                    <a:pt x="712" y="430"/>
                    <a:pt x="704" y="437"/>
                  </a:cubicBezTo>
                  <a:cubicBezTo>
                    <a:pt x="696" y="444"/>
                    <a:pt x="673" y="443"/>
                    <a:pt x="657" y="443"/>
                  </a:cubicBezTo>
                  <a:cubicBezTo>
                    <a:pt x="641" y="443"/>
                    <a:pt x="617" y="439"/>
                    <a:pt x="606" y="438"/>
                  </a:cubicBezTo>
                  <a:cubicBezTo>
                    <a:pt x="595" y="437"/>
                    <a:pt x="594" y="439"/>
                    <a:pt x="590" y="437"/>
                  </a:cubicBezTo>
                  <a:cubicBezTo>
                    <a:pt x="586" y="435"/>
                    <a:pt x="583" y="425"/>
                    <a:pt x="579" y="423"/>
                  </a:cubicBezTo>
                  <a:cubicBezTo>
                    <a:pt x="575" y="421"/>
                    <a:pt x="569" y="427"/>
                    <a:pt x="567" y="425"/>
                  </a:cubicBezTo>
                  <a:cubicBezTo>
                    <a:pt x="565" y="423"/>
                    <a:pt x="571" y="414"/>
                    <a:pt x="569" y="410"/>
                  </a:cubicBezTo>
                  <a:cubicBezTo>
                    <a:pt x="567" y="406"/>
                    <a:pt x="554" y="403"/>
                    <a:pt x="555" y="401"/>
                  </a:cubicBezTo>
                  <a:cubicBezTo>
                    <a:pt x="556" y="399"/>
                    <a:pt x="570" y="396"/>
                    <a:pt x="578" y="395"/>
                  </a:cubicBezTo>
                  <a:cubicBezTo>
                    <a:pt x="586" y="394"/>
                    <a:pt x="600" y="397"/>
                    <a:pt x="606" y="396"/>
                  </a:cubicBezTo>
                  <a:cubicBezTo>
                    <a:pt x="612" y="395"/>
                    <a:pt x="613" y="392"/>
                    <a:pt x="617" y="390"/>
                  </a:cubicBezTo>
                  <a:cubicBezTo>
                    <a:pt x="621" y="388"/>
                    <a:pt x="634" y="390"/>
                    <a:pt x="630" y="384"/>
                  </a:cubicBezTo>
                  <a:cubicBezTo>
                    <a:pt x="626" y="378"/>
                    <a:pt x="608" y="360"/>
                    <a:pt x="594" y="354"/>
                  </a:cubicBezTo>
                  <a:cubicBezTo>
                    <a:pt x="580" y="348"/>
                    <a:pt x="563" y="353"/>
                    <a:pt x="546" y="351"/>
                  </a:cubicBezTo>
                  <a:cubicBezTo>
                    <a:pt x="529" y="349"/>
                    <a:pt x="511" y="341"/>
                    <a:pt x="492" y="339"/>
                  </a:cubicBezTo>
                  <a:cubicBezTo>
                    <a:pt x="473" y="337"/>
                    <a:pt x="446" y="339"/>
                    <a:pt x="434" y="338"/>
                  </a:cubicBezTo>
                  <a:cubicBezTo>
                    <a:pt x="422" y="337"/>
                    <a:pt x="423" y="331"/>
                    <a:pt x="417" y="330"/>
                  </a:cubicBezTo>
                  <a:cubicBezTo>
                    <a:pt x="411" y="329"/>
                    <a:pt x="404" y="331"/>
                    <a:pt x="398" y="333"/>
                  </a:cubicBezTo>
                  <a:cubicBezTo>
                    <a:pt x="392" y="335"/>
                    <a:pt x="383" y="346"/>
                    <a:pt x="378" y="345"/>
                  </a:cubicBezTo>
                  <a:cubicBezTo>
                    <a:pt x="373" y="344"/>
                    <a:pt x="369" y="339"/>
                    <a:pt x="366" y="330"/>
                  </a:cubicBezTo>
                  <a:cubicBezTo>
                    <a:pt x="363" y="321"/>
                    <a:pt x="366" y="305"/>
                    <a:pt x="363" y="291"/>
                  </a:cubicBezTo>
                  <a:cubicBezTo>
                    <a:pt x="360" y="277"/>
                    <a:pt x="357" y="257"/>
                    <a:pt x="350" y="248"/>
                  </a:cubicBezTo>
                  <a:cubicBezTo>
                    <a:pt x="343" y="239"/>
                    <a:pt x="331" y="241"/>
                    <a:pt x="321" y="234"/>
                  </a:cubicBezTo>
                  <a:cubicBezTo>
                    <a:pt x="311" y="227"/>
                    <a:pt x="299" y="212"/>
                    <a:pt x="288" y="207"/>
                  </a:cubicBezTo>
                  <a:cubicBezTo>
                    <a:pt x="277" y="202"/>
                    <a:pt x="264" y="208"/>
                    <a:pt x="252" y="206"/>
                  </a:cubicBezTo>
                  <a:cubicBezTo>
                    <a:pt x="240" y="204"/>
                    <a:pt x="223" y="196"/>
                    <a:pt x="213" y="194"/>
                  </a:cubicBezTo>
                  <a:cubicBezTo>
                    <a:pt x="203" y="192"/>
                    <a:pt x="197" y="196"/>
                    <a:pt x="192" y="194"/>
                  </a:cubicBezTo>
                  <a:cubicBezTo>
                    <a:pt x="187" y="192"/>
                    <a:pt x="185" y="184"/>
                    <a:pt x="180" y="182"/>
                  </a:cubicBezTo>
                  <a:cubicBezTo>
                    <a:pt x="175" y="180"/>
                    <a:pt x="171" y="185"/>
                    <a:pt x="162" y="182"/>
                  </a:cubicBezTo>
                  <a:cubicBezTo>
                    <a:pt x="153" y="179"/>
                    <a:pt x="133" y="170"/>
                    <a:pt x="126" y="165"/>
                  </a:cubicBezTo>
                  <a:cubicBezTo>
                    <a:pt x="119" y="160"/>
                    <a:pt x="123" y="155"/>
                    <a:pt x="119" y="152"/>
                  </a:cubicBezTo>
                  <a:cubicBezTo>
                    <a:pt x="115" y="149"/>
                    <a:pt x="108" y="155"/>
                    <a:pt x="102" y="149"/>
                  </a:cubicBezTo>
                  <a:cubicBezTo>
                    <a:pt x="96" y="143"/>
                    <a:pt x="91" y="127"/>
                    <a:pt x="84" y="117"/>
                  </a:cubicBezTo>
                  <a:cubicBezTo>
                    <a:pt x="77" y="107"/>
                    <a:pt x="64" y="95"/>
                    <a:pt x="60" y="87"/>
                  </a:cubicBezTo>
                  <a:cubicBezTo>
                    <a:pt x="56" y="79"/>
                    <a:pt x="65" y="74"/>
                    <a:pt x="60" y="66"/>
                  </a:cubicBezTo>
                  <a:cubicBezTo>
                    <a:pt x="55" y="58"/>
                    <a:pt x="36" y="47"/>
                    <a:pt x="30" y="39"/>
                  </a:cubicBezTo>
                  <a:cubicBezTo>
                    <a:pt x="24" y="31"/>
                    <a:pt x="29" y="24"/>
                    <a:pt x="24" y="18"/>
                  </a:cubicBezTo>
                  <a:cubicBezTo>
                    <a:pt x="19" y="12"/>
                    <a:pt x="3" y="3"/>
                    <a:pt x="0" y="0"/>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5" name="Freeform 42" descr="Narrow horizontal"/>
            <p:cNvSpPr>
              <a:spLocks/>
            </p:cNvSpPr>
            <p:nvPr/>
          </p:nvSpPr>
          <p:spPr bwMode="auto">
            <a:xfrm>
              <a:off x="3636963" y="420688"/>
              <a:ext cx="4268788" cy="881062"/>
            </a:xfrm>
            <a:custGeom>
              <a:avLst/>
              <a:gdLst>
                <a:gd name="T0" fmla="*/ 2147483647 w 1887"/>
                <a:gd name="T1" fmla="*/ 0 h 389"/>
                <a:gd name="T2" fmla="*/ 2147483647 w 1887"/>
                <a:gd name="T3" fmla="*/ 2147483647 h 389"/>
                <a:gd name="T4" fmla="*/ 2147483647 w 1887"/>
                <a:gd name="T5" fmla="*/ 2147483647 h 389"/>
                <a:gd name="T6" fmla="*/ 2147483647 w 1887"/>
                <a:gd name="T7" fmla="*/ 2147483647 h 389"/>
                <a:gd name="T8" fmla="*/ 2147483647 w 1887"/>
                <a:gd name="T9" fmla="*/ 2147483647 h 389"/>
                <a:gd name="T10" fmla="*/ 2147483647 w 1887"/>
                <a:gd name="T11" fmla="*/ 2147483647 h 389"/>
                <a:gd name="T12" fmla="*/ 2147483647 w 1887"/>
                <a:gd name="T13" fmla="*/ 2147483647 h 389"/>
                <a:gd name="T14" fmla="*/ 2147483647 w 1887"/>
                <a:gd name="T15" fmla="*/ 2147483647 h 389"/>
                <a:gd name="T16" fmla="*/ 2147483647 w 1887"/>
                <a:gd name="T17" fmla="*/ 2147483647 h 389"/>
                <a:gd name="T18" fmla="*/ 2147483647 w 1887"/>
                <a:gd name="T19" fmla="*/ 2147483647 h 389"/>
                <a:gd name="T20" fmla="*/ 2147483647 w 1887"/>
                <a:gd name="T21" fmla="*/ 2147483647 h 389"/>
                <a:gd name="T22" fmla="*/ 2147483647 w 1887"/>
                <a:gd name="T23" fmla="*/ 2147483647 h 389"/>
                <a:gd name="T24" fmla="*/ 2147483647 w 1887"/>
                <a:gd name="T25" fmla="*/ 2147483647 h 389"/>
                <a:gd name="T26" fmla="*/ 2147483647 w 1887"/>
                <a:gd name="T27" fmla="*/ 2147483647 h 389"/>
                <a:gd name="T28" fmla="*/ 2147483647 w 1887"/>
                <a:gd name="T29" fmla="*/ 2147483647 h 389"/>
                <a:gd name="T30" fmla="*/ 2147483647 w 1887"/>
                <a:gd name="T31" fmla="*/ 2147483647 h 389"/>
                <a:gd name="T32" fmla="*/ 2147483647 w 1887"/>
                <a:gd name="T33" fmla="*/ 2147483647 h 389"/>
                <a:gd name="T34" fmla="*/ 2147483647 w 1887"/>
                <a:gd name="T35" fmla="*/ 2147483647 h 389"/>
                <a:gd name="T36" fmla="*/ 2147483647 w 1887"/>
                <a:gd name="T37" fmla="*/ 2147483647 h 389"/>
                <a:gd name="T38" fmla="*/ 2147483647 w 1887"/>
                <a:gd name="T39" fmla="*/ 2147483647 h 389"/>
                <a:gd name="T40" fmla="*/ 2147483647 w 1887"/>
                <a:gd name="T41" fmla="*/ 2147483647 h 389"/>
                <a:gd name="T42" fmla="*/ 2147483647 w 1887"/>
                <a:gd name="T43" fmla="*/ 2147483647 h 389"/>
                <a:gd name="T44" fmla="*/ 2147483647 w 1887"/>
                <a:gd name="T45" fmla="*/ 2147483647 h 389"/>
                <a:gd name="T46" fmla="*/ 2147483647 w 1887"/>
                <a:gd name="T47" fmla="*/ 2147483647 h 389"/>
                <a:gd name="T48" fmla="*/ 2147483647 w 1887"/>
                <a:gd name="T49" fmla="*/ 2147483647 h 389"/>
                <a:gd name="T50" fmla="*/ 2147483647 w 1887"/>
                <a:gd name="T51" fmla="*/ 2147483647 h 389"/>
                <a:gd name="T52" fmla="*/ 2147483647 w 1887"/>
                <a:gd name="T53" fmla="*/ 2147483647 h 389"/>
                <a:gd name="T54" fmla="*/ 2147483647 w 1887"/>
                <a:gd name="T55" fmla="*/ 2147483647 h 389"/>
                <a:gd name="T56" fmla="*/ 2147483647 w 1887"/>
                <a:gd name="T57" fmla="*/ 2147483647 h 389"/>
                <a:gd name="T58" fmla="*/ 2147483647 w 1887"/>
                <a:gd name="T59" fmla="*/ 2147483647 h 389"/>
                <a:gd name="T60" fmla="*/ 2147483647 w 1887"/>
                <a:gd name="T61" fmla="*/ 2147483647 h 389"/>
                <a:gd name="T62" fmla="*/ 2147483647 w 1887"/>
                <a:gd name="T63" fmla="*/ 2147483647 h 389"/>
                <a:gd name="T64" fmla="*/ 2147483647 w 1887"/>
                <a:gd name="T65" fmla="*/ 2147483647 h 389"/>
                <a:gd name="T66" fmla="*/ 2147483647 w 1887"/>
                <a:gd name="T67" fmla="*/ 2147483647 h 389"/>
                <a:gd name="T68" fmla="*/ 2147483647 w 1887"/>
                <a:gd name="T69" fmla="*/ 2147483647 h 389"/>
                <a:gd name="T70" fmla="*/ 2147483647 w 1887"/>
                <a:gd name="T71" fmla="*/ 2147483647 h 389"/>
                <a:gd name="T72" fmla="*/ 2147483647 w 1887"/>
                <a:gd name="T73" fmla="*/ 2147483647 h 389"/>
                <a:gd name="T74" fmla="*/ 2147483647 w 1887"/>
                <a:gd name="T75" fmla="*/ 2147483647 h 389"/>
                <a:gd name="T76" fmla="*/ 2147483647 w 1887"/>
                <a:gd name="T77" fmla="*/ 2147483647 h 389"/>
                <a:gd name="T78" fmla="*/ 2147483647 w 1887"/>
                <a:gd name="T79" fmla="*/ 2147483647 h 389"/>
                <a:gd name="T80" fmla="*/ 2147483647 w 1887"/>
                <a:gd name="T81" fmla="*/ 2147483647 h 389"/>
                <a:gd name="T82" fmla="*/ 2147483647 w 1887"/>
                <a:gd name="T83" fmla="*/ 2147483647 h 389"/>
                <a:gd name="T84" fmla="*/ 2147483647 w 1887"/>
                <a:gd name="T85" fmla="*/ 2147483647 h 389"/>
                <a:gd name="T86" fmla="*/ 1146340375 w 1887"/>
                <a:gd name="T87" fmla="*/ 2147483647 h 389"/>
                <a:gd name="T88" fmla="*/ 0 w 1887"/>
                <a:gd name="T89" fmla="*/ 584814528 h 3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887" h="389">
                  <a:moveTo>
                    <a:pt x="1887" y="0"/>
                  </a:moveTo>
                  <a:cubicBezTo>
                    <a:pt x="1869" y="17"/>
                    <a:pt x="1811" y="89"/>
                    <a:pt x="1776" y="105"/>
                  </a:cubicBezTo>
                  <a:cubicBezTo>
                    <a:pt x="1741" y="121"/>
                    <a:pt x="1695" y="93"/>
                    <a:pt x="1677" y="96"/>
                  </a:cubicBezTo>
                  <a:cubicBezTo>
                    <a:pt x="1659" y="99"/>
                    <a:pt x="1673" y="119"/>
                    <a:pt x="1667" y="125"/>
                  </a:cubicBezTo>
                  <a:cubicBezTo>
                    <a:pt x="1661" y="131"/>
                    <a:pt x="1651" y="129"/>
                    <a:pt x="1643" y="131"/>
                  </a:cubicBezTo>
                  <a:cubicBezTo>
                    <a:pt x="1635" y="133"/>
                    <a:pt x="1627" y="138"/>
                    <a:pt x="1620" y="138"/>
                  </a:cubicBezTo>
                  <a:cubicBezTo>
                    <a:pt x="1613" y="138"/>
                    <a:pt x="1606" y="138"/>
                    <a:pt x="1602" y="132"/>
                  </a:cubicBezTo>
                  <a:cubicBezTo>
                    <a:pt x="1598" y="126"/>
                    <a:pt x="1601" y="98"/>
                    <a:pt x="1596" y="99"/>
                  </a:cubicBezTo>
                  <a:cubicBezTo>
                    <a:pt x="1591" y="100"/>
                    <a:pt x="1578" y="131"/>
                    <a:pt x="1569" y="138"/>
                  </a:cubicBezTo>
                  <a:cubicBezTo>
                    <a:pt x="1560" y="145"/>
                    <a:pt x="1556" y="132"/>
                    <a:pt x="1542" y="140"/>
                  </a:cubicBezTo>
                  <a:cubicBezTo>
                    <a:pt x="1528" y="148"/>
                    <a:pt x="1504" y="169"/>
                    <a:pt x="1485" y="186"/>
                  </a:cubicBezTo>
                  <a:cubicBezTo>
                    <a:pt x="1466" y="203"/>
                    <a:pt x="1442" y="228"/>
                    <a:pt x="1425" y="240"/>
                  </a:cubicBezTo>
                  <a:cubicBezTo>
                    <a:pt x="1408" y="252"/>
                    <a:pt x="1401" y="255"/>
                    <a:pt x="1385" y="258"/>
                  </a:cubicBezTo>
                  <a:cubicBezTo>
                    <a:pt x="1369" y="261"/>
                    <a:pt x="1346" y="253"/>
                    <a:pt x="1326" y="260"/>
                  </a:cubicBezTo>
                  <a:cubicBezTo>
                    <a:pt x="1306" y="267"/>
                    <a:pt x="1286" y="285"/>
                    <a:pt x="1266" y="300"/>
                  </a:cubicBezTo>
                  <a:cubicBezTo>
                    <a:pt x="1246" y="315"/>
                    <a:pt x="1223" y="338"/>
                    <a:pt x="1203" y="350"/>
                  </a:cubicBezTo>
                  <a:cubicBezTo>
                    <a:pt x="1183" y="362"/>
                    <a:pt x="1164" y="369"/>
                    <a:pt x="1143" y="375"/>
                  </a:cubicBezTo>
                  <a:cubicBezTo>
                    <a:pt x="1122" y="381"/>
                    <a:pt x="1099" y="386"/>
                    <a:pt x="1076" y="387"/>
                  </a:cubicBezTo>
                  <a:cubicBezTo>
                    <a:pt x="1053" y="388"/>
                    <a:pt x="1027" y="384"/>
                    <a:pt x="1005" y="384"/>
                  </a:cubicBezTo>
                  <a:cubicBezTo>
                    <a:pt x="983" y="384"/>
                    <a:pt x="961" y="389"/>
                    <a:pt x="942" y="384"/>
                  </a:cubicBezTo>
                  <a:cubicBezTo>
                    <a:pt x="923" y="379"/>
                    <a:pt x="912" y="356"/>
                    <a:pt x="891" y="351"/>
                  </a:cubicBezTo>
                  <a:cubicBezTo>
                    <a:pt x="870" y="346"/>
                    <a:pt x="843" y="353"/>
                    <a:pt x="816" y="354"/>
                  </a:cubicBezTo>
                  <a:cubicBezTo>
                    <a:pt x="789" y="355"/>
                    <a:pt x="749" y="364"/>
                    <a:pt x="726" y="360"/>
                  </a:cubicBezTo>
                  <a:cubicBezTo>
                    <a:pt x="703" y="356"/>
                    <a:pt x="690" y="334"/>
                    <a:pt x="678" y="330"/>
                  </a:cubicBezTo>
                  <a:cubicBezTo>
                    <a:pt x="666" y="326"/>
                    <a:pt x="663" y="336"/>
                    <a:pt x="656" y="335"/>
                  </a:cubicBezTo>
                  <a:cubicBezTo>
                    <a:pt x="649" y="334"/>
                    <a:pt x="646" y="331"/>
                    <a:pt x="636" y="321"/>
                  </a:cubicBezTo>
                  <a:cubicBezTo>
                    <a:pt x="626" y="311"/>
                    <a:pt x="608" y="286"/>
                    <a:pt x="594" y="273"/>
                  </a:cubicBezTo>
                  <a:cubicBezTo>
                    <a:pt x="580" y="260"/>
                    <a:pt x="556" y="248"/>
                    <a:pt x="549" y="240"/>
                  </a:cubicBezTo>
                  <a:cubicBezTo>
                    <a:pt x="542" y="232"/>
                    <a:pt x="557" y="226"/>
                    <a:pt x="549" y="222"/>
                  </a:cubicBezTo>
                  <a:cubicBezTo>
                    <a:pt x="541" y="218"/>
                    <a:pt x="511" y="216"/>
                    <a:pt x="498" y="213"/>
                  </a:cubicBezTo>
                  <a:cubicBezTo>
                    <a:pt x="485" y="210"/>
                    <a:pt x="485" y="203"/>
                    <a:pt x="470" y="204"/>
                  </a:cubicBezTo>
                  <a:cubicBezTo>
                    <a:pt x="455" y="205"/>
                    <a:pt x="427" y="217"/>
                    <a:pt x="408" y="219"/>
                  </a:cubicBezTo>
                  <a:cubicBezTo>
                    <a:pt x="389" y="221"/>
                    <a:pt x="370" y="217"/>
                    <a:pt x="354" y="219"/>
                  </a:cubicBezTo>
                  <a:cubicBezTo>
                    <a:pt x="338" y="221"/>
                    <a:pt x="328" y="236"/>
                    <a:pt x="312" y="234"/>
                  </a:cubicBezTo>
                  <a:cubicBezTo>
                    <a:pt x="296" y="232"/>
                    <a:pt x="266" y="214"/>
                    <a:pt x="255" y="204"/>
                  </a:cubicBezTo>
                  <a:cubicBezTo>
                    <a:pt x="244" y="194"/>
                    <a:pt x="250" y="174"/>
                    <a:pt x="243" y="171"/>
                  </a:cubicBezTo>
                  <a:cubicBezTo>
                    <a:pt x="236" y="168"/>
                    <a:pt x="227" y="182"/>
                    <a:pt x="212" y="183"/>
                  </a:cubicBezTo>
                  <a:cubicBezTo>
                    <a:pt x="197" y="184"/>
                    <a:pt x="169" y="184"/>
                    <a:pt x="150" y="180"/>
                  </a:cubicBezTo>
                  <a:cubicBezTo>
                    <a:pt x="131" y="176"/>
                    <a:pt x="110" y="165"/>
                    <a:pt x="96" y="159"/>
                  </a:cubicBezTo>
                  <a:cubicBezTo>
                    <a:pt x="82" y="153"/>
                    <a:pt x="79" y="152"/>
                    <a:pt x="69" y="144"/>
                  </a:cubicBezTo>
                  <a:cubicBezTo>
                    <a:pt x="59" y="136"/>
                    <a:pt x="40" y="120"/>
                    <a:pt x="35" y="110"/>
                  </a:cubicBezTo>
                  <a:cubicBezTo>
                    <a:pt x="30" y="100"/>
                    <a:pt x="43" y="96"/>
                    <a:pt x="42" y="87"/>
                  </a:cubicBezTo>
                  <a:cubicBezTo>
                    <a:pt x="41" y="78"/>
                    <a:pt x="33" y="66"/>
                    <a:pt x="27" y="57"/>
                  </a:cubicBezTo>
                  <a:cubicBezTo>
                    <a:pt x="21" y="48"/>
                    <a:pt x="10" y="45"/>
                    <a:pt x="6" y="36"/>
                  </a:cubicBezTo>
                  <a:cubicBezTo>
                    <a:pt x="2" y="27"/>
                    <a:pt x="1" y="15"/>
                    <a:pt x="0" y="3"/>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6" name="Freeform 43" descr="Narrow horizontal"/>
            <p:cNvSpPr>
              <a:spLocks/>
            </p:cNvSpPr>
            <p:nvPr/>
          </p:nvSpPr>
          <p:spPr bwMode="auto">
            <a:xfrm>
              <a:off x="3744913" y="414338"/>
              <a:ext cx="3937000" cy="839787"/>
            </a:xfrm>
            <a:custGeom>
              <a:avLst/>
              <a:gdLst>
                <a:gd name="T0" fmla="*/ 2147483647 w 1740"/>
                <a:gd name="T1" fmla="*/ 1634485813 h 371"/>
                <a:gd name="T2" fmla="*/ 2147483647 w 1740"/>
                <a:gd name="T3" fmla="*/ 2147483647 h 371"/>
                <a:gd name="T4" fmla="*/ 2147483647 w 1740"/>
                <a:gd name="T5" fmla="*/ 2147483647 h 371"/>
                <a:gd name="T6" fmla="*/ 2147483647 w 1740"/>
                <a:gd name="T7" fmla="*/ 2147483647 h 371"/>
                <a:gd name="T8" fmla="*/ 2147483647 w 1740"/>
                <a:gd name="T9" fmla="*/ 2147483647 h 371"/>
                <a:gd name="T10" fmla="*/ 2147483647 w 1740"/>
                <a:gd name="T11" fmla="*/ 2147483647 h 371"/>
                <a:gd name="T12" fmla="*/ 2147483647 w 1740"/>
                <a:gd name="T13" fmla="*/ 2147483647 h 371"/>
                <a:gd name="T14" fmla="*/ 2147483647 w 1740"/>
                <a:gd name="T15" fmla="*/ 2147483647 h 371"/>
                <a:gd name="T16" fmla="*/ 2147483647 w 1740"/>
                <a:gd name="T17" fmla="*/ 2147483647 h 371"/>
                <a:gd name="T18" fmla="*/ 2147483647 w 1740"/>
                <a:gd name="T19" fmla="*/ 2147483647 h 371"/>
                <a:gd name="T20" fmla="*/ 2147483647 w 1740"/>
                <a:gd name="T21" fmla="*/ 2147483647 h 371"/>
                <a:gd name="T22" fmla="*/ 2147483647 w 1740"/>
                <a:gd name="T23" fmla="*/ 2147483647 h 371"/>
                <a:gd name="T24" fmla="*/ 2147483647 w 1740"/>
                <a:gd name="T25" fmla="*/ 2147483647 h 371"/>
                <a:gd name="T26" fmla="*/ 2147483647 w 1740"/>
                <a:gd name="T27" fmla="*/ 2147483647 h 371"/>
                <a:gd name="T28" fmla="*/ 2147483647 w 1740"/>
                <a:gd name="T29" fmla="*/ 2147483647 h 371"/>
                <a:gd name="T30" fmla="*/ 2147483647 w 1740"/>
                <a:gd name="T31" fmla="*/ 2147483647 h 371"/>
                <a:gd name="T32" fmla="*/ 2147483647 w 1740"/>
                <a:gd name="T33" fmla="*/ 2147483647 h 371"/>
                <a:gd name="T34" fmla="*/ 2147483647 w 1740"/>
                <a:gd name="T35" fmla="*/ 2147483647 h 371"/>
                <a:gd name="T36" fmla="*/ 2147483647 w 1740"/>
                <a:gd name="T37" fmla="*/ 2147483647 h 371"/>
                <a:gd name="T38" fmla="*/ 2147483647 w 1740"/>
                <a:gd name="T39" fmla="*/ 2147483647 h 371"/>
                <a:gd name="T40" fmla="*/ 2147483647 w 1740"/>
                <a:gd name="T41" fmla="*/ 2147483647 h 371"/>
                <a:gd name="T42" fmla="*/ 2147483647 w 1740"/>
                <a:gd name="T43" fmla="*/ 2147483647 h 371"/>
                <a:gd name="T44" fmla="*/ 2147483647 w 1740"/>
                <a:gd name="T45" fmla="*/ 2147483647 h 371"/>
                <a:gd name="T46" fmla="*/ 2147483647 w 1740"/>
                <a:gd name="T47" fmla="*/ 2147483647 h 371"/>
                <a:gd name="T48" fmla="*/ 2147483647 w 1740"/>
                <a:gd name="T49" fmla="*/ 2147483647 h 371"/>
                <a:gd name="T50" fmla="*/ 2147483647 w 1740"/>
                <a:gd name="T51" fmla="*/ 2147483647 h 371"/>
                <a:gd name="T52" fmla="*/ 2147483647 w 1740"/>
                <a:gd name="T53" fmla="*/ 2147483647 h 371"/>
                <a:gd name="T54" fmla="*/ 2147483647 w 1740"/>
                <a:gd name="T55" fmla="*/ 2147483647 h 371"/>
                <a:gd name="T56" fmla="*/ 2147483647 w 1740"/>
                <a:gd name="T57" fmla="*/ 2147483647 h 371"/>
                <a:gd name="T58" fmla="*/ 2147483647 w 1740"/>
                <a:gd name="T59" fmla="*/ 2147483647 h 371"/>
                <a:gd name="T60" fmla="*/ 2147483647 w 1740"/>
                <a:gd name="T61" fmla="*/ 2147483647 h 371"/>
                <a:gd name="T62" fmla="*/ 2147483647 w 1740"/>
                <a:gd name="T63" fmla="*/ 2147483647 h 371"/>
                <a:gd name="T64" fmla="*/ 2147483647 w 1740"/>
                <a:gd name="T65" fmla="*/ 2147483647 h 371"/>
                <a:gd name="T66" fmla="*/ 2147483647 w 1740"/>
                <a:gd name="T67" fmla="*/ 2147483647 h 371"/>
                <a:gd name="T68" fmla="*/ 2147483647 w 1740"/>
                <a:gd name="T69" fmla="*/ 2147483647 h 371"/>
                <a:gd name="T70" fmla="*/ 2147483647 w 1740"/>
                <a:gd name="T71" fmla="*/ 2147483647 h 371"/>
                <a:gd name="T72" fmla="*/ 2147483647 w 1740"/>
                <a:gd name="T73" fmla="*/ 2147483647 h 371"/>
                <a:gd name="T74" fmla="*/ 2147483647 w 1740"/>
                <a:gd name="T75" fmla="*/ 2147483647 h 371"/>
                <a:gd name="T76" fmla="*/ 2147483647 w 1740"/>
                <a:gd name="T77" fmla="*/ 2147483647 h 371"/>
                <a:gd name="T78" fmla="*/ 2147483647 w 1740"/>
                <a:gd name="T79" fmla="*/ 2147483647 h 371"/>
                <a:gd name="T80" fmla="*/ 2147483647 w 1740"/>
                <a:gd name="T81" fmla="*/ 2147483647 h 371"/>
                <a:gd name="T82" fmla="*/ 2147483647 w 1740"/>
                <a:gd name="T83" fmla="*/ 2147483647 h 371"/>
                <a:gd name="T84" fmla="*/ 2147483647 w 1740"/>
                <a:gd name="T85" fmla="*/ 2147483647 h 371"/>
                <a:gd name="T86" fmla="*/ 2147483647 w 1740"/>
                <a:gd name="T87" fmla="*/ 2147483647 h 371"/>
                <a:gd name="T88" fmla="*/ 2147483647 w 1740"/>
                <a:gd name="T89" fmla="*/ 2147483647 h 371"/>
                <a:gd name="T90" fmla="*/ 0 w 1740"/>
                <a:gd name="T91" fmla="*/ 0 h 3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40" h="371">
                  <a:moveTo>
                    <a:pt x="1740" y="9"/>
                  </a:moveTo>
                  <a:cubicBezTo>
                    <a:pt x="1728" y="30"/>
                    <a:pt x="1716" y="52"/>
                    <a:pt x="1698" y="63"/>
                  </a:cubicBezTo>
                  <a:cubicBezTo>
                    <a:pt x="1680" y="74"/>
                    <a:pt x="1645" y="70"/>
                    <a:pt x="1629" y="78"/>
                  </a:cubicBezTo>
                  <a:cubicBezTo>
                    <a:pt x="1613" y="86"/>
                    <a:pt x="1611" y="107"/>
                    <a:pt x="1602" y="114"/>
                  </a:cubicBezTo>
                  <a:cubicBezTo>
                    <a:pt x="1593" y="121"/>
                    <a:pt x="1579" y="125"/>
                    <a:pt x="1572" y="120"/>
                  </a:cubicBezTo>
                  <a:cubicBezTo>
                    <a:pt x="1565" y="115"/>
                    <a:pt x="1566" y="81"/>
                    <a:pt x="1557" y="81"/>
                  </a:cubicBezTo>
                  <a:cubicBezTo>
                    <a:pt x="1548" y="81"/>
                    <a:pt x="1530" y="113"/>
                    <a:pt x="1518" y="120"/>
                  </a:cubicBezTo>
                  <a:cubicBezTo>
                    <a:pt x="1506" y="127"/>
                    <a:pt x="1502" y="112"/>
                    <a:pt x="1482" y="126"/>
                  </a:cubicBezTo>
                  <a:cubicBezTo>
                    <a:pt x="1462" y="140"/>
                    <a:pt x="1418" y="184"/>
                    <a:pt x="1397" y="204"/>
                  </a:cubicBezTo>
                  <a:cubicBezTo>
                    <a:pt x="1376" y="224"/>
                    <a:pt x="1363" y="241"/>
                    <a:pt x="1353" y="248"/>
                  </a:cubicBezTo>
                  <a:cubicBezTo>
                    <a:pt x="1343" y="255"/>
                    <a:pt x="1343" y="253"/>
                    <a:pt x="1334" y="248"/>
                  </a:cubicBezTo>
                  <a:cubicBezTo>
                    <a:pt x="1325" y="243"/>
                    <a:pt x="1309" y="225"/>
                    <a:pt x="1298" y="221"/>
                  </a:cubicBezTo>
                  <a:cubicBezTo>
                    <a:pt x="1287" y="217"/>
                    <a:pt x="1279" y="216"/>
                    <a:pt x="1269" y="222"/>
                  </a:cubicBezTo>
                  <a:cubicBezTo>
                    <a:pt x="1259" y="228"/>
                    <a:pt x="1256" y="240"/>
                    <a:pt x="1239" y="255"/>
                  </a:cubicBezTo>
                  <a:cubicBezTo>
                    <a:pt x="1222" y="270"/>
                    <a:pt x="1187" y="297"/>
                    <a:pt x="1167" y="312"/>
                  </a:cubicBezTo>
                  <a:cubicBezTo>
                    <a:pt x="1147" y="327"/>
                    <a:pt x="1141" y="338"/>
                    <a:pt x="1119" y="345"/>
                  </a:cubicBezTo>
                  <a:cubicBezTo>
                    <a:pt x="1097" y="352"/>
                    <a:pt x="1057" y="353"/>
                    <a:pt x="1037" y="353"/>
                  </a:cubicBezTo>
                  <a:cubicBezTo>
                    <a:pt x="1017" y="353"/>
                    <a:pt x="1003" y="345"/>
                    <a:pt x="999" y="348"/>
                  </a:cubicBezTo>
                  <a:cubicBezTo>
                    <a:pt x="995" y="351"/>
                    <a:pt x="1016" y="367"/>
                    <a:pt x="1013" y="369"/>
                  </a:cubicBezTo>
                  <a:cubicBezTo>
                    <a:pt x="1010" y="371"/>
                    <a:pt x="989" y="364"/>
                    <a:pt x="978" y="360"/>
                  </a:cubicBezTo>
                  <a:cubicBezTo>
                    <a:pt x="967" y="356"/>
                    <a:pt x="964" y="349"/>
                    <a:pt x="948" y="342"/>
                  </a:cubicBezTo>
                  <a:cubicBezTo>
                    <a:pt x="932" y="335"/>
                    <a:pt x="898" y="323"/>
                    <a:pt x="882" y="318"/>
                  </a:cubicBezTo>
                  <a:cubicBezTo>
                    <a:pt x="866" y="313"/>
                    <a:pt x="864" y="309"/>
                    <a:pt x="852" y="309"/>
                  </a:cubicBezTo>
                  <a:cubicBezTo>
                    <a:pt x="840" y="309"/>
                    <a:pt x="829" y="316"/>
                    <a:pt x="810" y="318"/>
                  </a:cubicBezTo>
                  <a:cubicBezTo>
                    <a:pt x="791" y="320"/>
                    <a:pt x="754" y="321"/>
                    <a:pt x="738" y="321"/>
                  </a:cubicBezTo>
                  <a:cubicBezTo>
                    <a:pt x="722" y="321"/>
                    <a:pt x="722" y="323"/>
                    <a:pt x="711" y="321"/>
                  </a:cubicBezTo>
                  <a:cubicBezTo>
                    <a:pt x="700" y="319"/>
                    <a:pt x="681" y="312"/>
                    <a:pt x="672" y="306"/>
                  </a:cubicBezTo>
                  <a:cubicBezTo>
                    <a:pt x="663" y="300"/>
                    <a:pt x="666" y="287"/>
                    <a:pt x="657" y="282"/>
                  </a:cubicBezTo>
                  <a:cubicBezTo>
                    <a:pt x="648" y="277"/>
                    <a:pt x="634" y="283"/>
                    <a:pt x="615" y="273"/>
                  </a:cubicBezTo>
                  <a:cubicBezTo>
                    <a:pt x="596" y="263"/>
                    <a:pt x="566" y="234"/>
                    <a:pt x="546" y="222"/>
                  </a:cubicBezTo>
                  <a:cubicBezTo>
                    <a:pt x="526" y="210"/>
                    <a:pt x="510" y="202"/>
                    <a:pt x="492" y="198"/>
                  </a:cubicBezTo>
                  <a:cubicBezTo>
                    <a:pt x="474" y="194"/>
                    <a:pt x="458" y="194"/>
                    <a:pt x="435" y="195"/>
                  </a:cubicBezTo>
                  <a:cubicBezTo>
                    <a:pt x="412" y="196"/>
                    <a:pt x="378" y="201"/>
                    <a:pt x="351" y="204"/>
                  </a:cubicBezTo>
                  <a:cubicBezTo>
                    <a:pt x="324" y="207"/>
                    <a:pt x="286" y="207"/>
                    <a:pt x="273" y="210"/>
                  </a:cubicBezTo>
                  <a:cubicBezTo>
                    <a:pt x="260" y="213"/>
                    <a:pt x="276" y="223"/>
                    <a:pt x="270" y="224"/>
                  </a:cubicBezTo>
                  <a:cubicBezTo>
                    <a:pt x="264" y="225"/>
                    <a:pt x="244" y="220"/>
                    <a:pt x="237" y="216"/>
                  </a:cubicBezTo>
                  <a:cubicBezTo>
                    <a:pt x="230" y="212"/>
                    <a:pt x="227" y="205"/>
                    <a:pt x="230" y="200"/>
                  </a:cubicBezTo>
                  <a:cubicBezTo>
                    <a:pt x="233" y="195"/>
                    <a:pt x="257" y="192"/>
                    <a:pt x="255" y="186"/>
                  </a:cubicBezTo>
                  <a:cubicBezTo>
                    <a:pt x="253" y="180"/>
                    <a:pt x="225" y="169"/>
                    <a:pt x="216" y="162"/>
                  </a:cubicBezTo>
                  <a:cubicBezTo>
                    <a:pt x="207" y="155"/>
                    <a:pt x="211" y="151"/>
                    <a:pt x="201" y="144"/>
                  </a:cubicBezTo>
                  <a:cubicBezTo>
                    <a:pt x="191" y="137"/>
                    <a:pt x="168" y="128"/>
                    <a:pt x="156" y="120"/>
                  </a:cubicBezTo>
                  <a:cubicBezTo>
                    <a:pt x="144" y="112"/>
                    <a:pt x="139" y="103"/>
                    <a:pt x="129" y="96"/>
                  </a:cubicBezTo>
                  <a:cubicBezTo>
                    <a:pt x="119" y="89"/>
                    <a:pt x="106" y="83"/>
                    <a:pt x="93" y="78"/>
                  </a:cubicBezTo>
                  <a:cubicBezTo>
                    <a:pt x="80" y="73"/>
                    <a:pt x="62" y="78"/>
                    <a:pt x="51" y="69"/>
                  </a:cubicBezTo>
                  <a:cubicBezTo>
                    <a:pt x="40" y="60"/>
                    <a:pt x="36" y="35"/>
                    <a:pt x="27" y="24"/>
                  </a:cubicBezTo>
                  <a:cubicBezTo>
                    <a:pt x="18" y="13"/>
                    <a:pt x="4" y="5"/>
                    <a:pt x="0" y="0"/>
                  </a:cubicBezTo>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7" name="Freeform 44"/>
            <p:cNvSpPr>
              <a:spLocks/>
            </p:cNvSpPr>
            <p:nvPr/>
          </p:nvSpPr>
          <p:spPr bwMode="auto">
            <a:xfrm>
              <a:off x="4294188" y="860425"/>
              <a:ext cx="39688" cy="38100"/>
            </a:xfrm>
            <a:custGeom>
              <a:avLst/>
              <a:gdLst>
                <a:gd name="T0" fmla="*/ 2892413 w 33"/>
                <a:gd name="T1" fmla="*/ 0 h 31"/>
                <a:gd name="T2" fmla="*/ 2892413 w 33"/>
                <a:gd name="T3" fmla="*/ 3020961 h 31"/>
                <a:gd name="T4" fmla="*/ 2892413 w 33"/>
                <a:gd name="T5" fmla="*/ 3020961 h 31"/>
                <a:gd name="T6" fmla="*/ 2892413 w 33"/>
                <a:gd name="T7" fmla="*/ 3020961 h 31"/>
                <a:gd name="T8" fmla="*/ 2892413 w 33"/>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31">
                  <a:moveTo>
                    <a:pt x="25" y="0"/>
                  </a:moveTo>
                  <a:cubicBezTo>
                    <a:pt x="20" y="0"/>
                    <a:pt x="4" y="7"/>
                    <a:pt x="2" y="12"/>
                  </a:cubicBezTo>
                  <a:cubicBezTo>
                    <a:pt x="0" y="17"/>
                    <a:pt x="6" y="31"/>
                    <a:pt x="11" y="31"/>
                  </a:cubicBezTo>
                  <a:cubicBezTo>
                    <a:pt x="16" y="31"/>
                    <a:pt x="29" y="20"/>
                    <a:pt x="31" y="15"/>
                  </a:cubicBezTo>
                  <a:cubicBezTo>
                    <a:pt x="33" y="10"/>
                    <a:pt x="30" y="0"/>
                    <a:pt x="25" y="0"/>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258" name="Freeform 45" descr="Narrow horizontal"/>
            <p:cNvSpPr>
              <a:spLocks/>
            </p:cNvSpPr>
            <p:nvPr/>
          </p:nvSpPr>
          <p:spPr bwMode="auto">
            <a:xfrm>
              <a:off x="3659188" y="2559050"/>
              <a:ext cx="325438" cy="406400"/>
            </a:xfrm>
            <a:custGeom>
              <a:avLst/>
              <a:gdLst>
                <a:gd name="T0" fmla="*/ 2147483647 w 144"/>
                <a:gd name="T1" fmla="*/ 0 h 180"/>
                <a:gd name="T2" fmla="*/ 2147483647 w 144"/>
                <a:gd name="T3" fmla="*/ 2147483647 h 180"/>
                <a:gd name="T4" fmla="*/ 2147483647 w 144"/>
                <a:gd name="T5" fmla="*/ 2147483647 h 180"/>
                <a:gd name="T6" fmla="*/ 2147483647 w 144"/>
                <a:gd name="T7" fmla="*/ 2147483647 h 180"/>
                <a:gd name="T8" fmla="*/ 2147483647 w 144"/>
                <a:gd name="T9" fmla="*/ 2147483647 h 180"/>
                <a:gd name="T10" fmla="*/ 2147483647 w 144"/>
                <a:gd name="T11" fmla="*/ 2147483647 h 180"/>
                <a:gd name="T12" fmla="*/ 2147483647 w 144"/>
                <a:gd name="T13" fmla="*/ 2147483647 h 180"/>
                <a:gd name="T14" fmla="*/ 2147483647 w 144"/>
                <a:gd name="T15" fmla="*/ 2147483647 h 180"/>
                <a:gd name="T16" fmla="*/ 2147483647 w 144"/>
                <a:gd name="T17" fmla="*/ 2147483647 h 180"/>
                <a:gd name="T18" fmla="*/ 2147483647 w 144"/>
                <a:gd name="T19" fmla="*/ 2147483647 h 180"/>
                <a:gd name="T20" fmla="*/ 2147483647 w 144"/>
                <a:gd name="T21" fmla="*/ 2147483647 h 180"/>
                <a:gd name="T22" fmla="*/ 2147483647 w 144"/>
                <a:gd name="T23" fmla="*/ 2147483647 h 180"/>
                <a:gd name="T24" fmla="*/ 2147483647 w 144"/>
                <a:gd name="T25" fmla="*/ 2147483647 h 180"/>
                <a:gd name="T26" fmla="*/ 2147483647 w 144"/>
                <a:gd name="T27" fmla="*/ 2147483647 h 180"/>
                <a:gd name="T28" fmla="*/ 2147483647 w 144"/>
                <a:gd name="T29" fmla="*/ 2147483647 h 180"/>
                <a:gd name="T30" fmla="*/ 2147483647 w 144"/>
                <a:gd name="T31" fmla="*/ 2147483647 h 180"/>
                <a:gd name="T32" fmla="*/ 2147483647 w 144"/>
                <a:gd name="T33" fmla="*/ 2147483647 h 180"/>
                <a:gd name="T34" fmla="*/ 2147483647 w 144"/>
                <a:gd name="T35" fmla="*/ 2147483647 h 180"/>
                <a:gd name="T36" fmla="*/ 2147483647 w 144"/>
                <a:gd name="T37" fmla="*/ 2147483647 h 180"/>
                <a:gd name="T38" fmla="*/ 2147483647 w 144"/>
                <a:gd name="T39" fmla="*/ 2147483647 h 180"/>
                <a:gd name="T40" fmla="*/ 2147483647 w 144"/>
                <a:gd name="T41" fmla="*/ 2147483647 h 180"/>
                <a:gd name="T42" fmla="*/ 2147483647 w 144"/>
                <a:gd name="T43" fmla="*/ 2147483647 h 180"/>
                <a:gd name="T44" fmla="*/ 2147483647 w 144"/>
                <a:gd name="T45" fmla="*/ 2147483647 h 180"/>
                <a:gd name="T46" fmla="*/ 2147483647 w 144"/>
                <a:gd name="T47" fmla="*/ 2147483647 h 180"/>
                <a:gd name="T48" fmla="*/ 2147483647 w 144"/>
                <a:gd name="T49" fmla="*/ 2147483647 h 180"/>
                <a:gd name="T50" fmla="*/ 2147483647 w 144"/>
                <a:gd name="T51" fmla="*/ 2147483647 h 180"/>
                <a:gd name="T52" fmla="*/ 2147483647 w 144"/>
                <a:gd name="T53" fmla="*/ 2147483647 h 180"/>
                <a:gd name="T54" fmla="*/ 2147483647 w 144"/>
                <a:gd name="T55" fmla="*/ 2147483647 h 180"/>
                <a:gd name="T56" fmla="*/ 2147483647 w 144"/>
                <a:gd name="T57" fmla="*/ 2147483647 h 180"/>
                <a:gd name="T58" fmla="*/ 2147483647 w 144"/>
                <a:gd name="T59" fmla="*/ 2147483647 h 180"/>
                <a:gd name="T60" fmla="*/ 2147483647 w 144"/>
                <a:gd name="T61" fmla="*/ 2147483647 h 180"/>
                <a:gd name="T62" fmla="*/ 1394357191 w 144"/>
                <a:gd name="T63" fmla="*/ 2147483647 h 180"/>
                <a:gd name="T64" fmla="*/ 2147483647 w 144"/>
                <a:gd name="T65" fmla="*/ 2147483647 h 180"/>
                <a:gd name="T66" fmla="*/ 1986832890 w 144"/>
                <a:gd name="T67" fmla="*/ 2147483647 h 180"/>
                <a:gd name="T68" fmla="*/ 393280523 w 144"/>
                <a:gd name="T69" fmla="*/ 2147483647 h 180"/>
                <a:gd name="T70" fmla="*/ 2147483647 w 144"/>
                <a:gd name="T71" fmla="*/ 2147483647 h 180"/>
                <a:gd name="T72" fmla="*/ 2147483647 w 144"/>
                <a:gd name="T73" fmla="*/ 2147483647 h 180"/>
                <a:gd name="T74" fmla="*/ 2147483647 w 144"/>
                <a:gd name="T75" fmla="*/ 2147483647 h 180"/>
                <a:gd name="T76" fmla="*/ 2147483647 w 144"/>
                <a:gd name="T77" fmla="*/ 2147483647 h 180"/>
                <a:gd name="T78" fmla="*/ 2147483647 w 144"/>
                <a:gd name="T79" fmla="*/ 2147483647 h 180"/>
                <a:gd name="T80" fmla="*/ 2147483647 w 144"/>
                <a:gd name="T81" fmla="*/ 2147483647 h 180"/>
                <a:gd name="T82" fmla="*/ 2147483647 w 144"/>
                <a:gd name="T83" fmla="*/ 2147483647 h 180"/>
                <a:gd name="T84" fmla="*/ 2147483647 w 144"/>
                <a:gd name="T85" fmla="*/ 2147483647 h 180"/>
                <a:gd name="T86" fmla="*/ 2147483647 w 144"/>
                <a:gd name="T87" fmla="*/ 2147483647 h 180"/>
                <a:gd name="T88" fmla="*/ 2147483647 w 144"/>
                <a:gd name="T89" fmla="*/ 0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4" h="180">
                  <a:moveTo>
                    <a:pt x="88" y="0"/>
                  </a:moveTo>
                  <a:cubicBezTo>
                    <a:pt x="92" y="0"/>
                    <a:pt x="95" y="14"/>
                    <a:pt x="101" y="20"/>
                  </a:cubicBezTo>
                  <a:cubicBezTo>
                    <a:pt x="107" y="26"/>
                    <a:pt x="118" y="32"/>
                    <a:pt x="122" y="38"/>
                  </a:cubicBezTo>
                  <a:cubicBezTo>
                    <a:pt x="126" y="44"/>
                    <a:pt x="122" y="53"/>
                    <a:pt x="124" y="57"/>
                  </a:cubicBezTo>
                  <a:cubicBezTo>
                    <a:pt x="126" y="61"/>
                    <a:pt x="131" y="59"/>
                    <a:pt x="134" y="63"/>
                  </a:cubicBezTo>
                  <a:cubicBezTo>
                    <a:pt x="137" y="67"/>
                    <a:pt x="144" y="75"/>
                    <a:pt x="143" y="78"/>
                  </a:cubicBezTo>
                  <a:cubicBezTo>
                    <a:pt x="142" y="81"/>
                    <a:pt x="129" y="80"/>
                    <a:pt x="125" y="84"/>
                  </a:cubicBezTo>
                  <a:cubicBezTo>
                    <a:pt x="121" y="88"/>
                    <a:pt x="124" y="97"/>
                    <a:pt x="121" y="101"/>
                  </a:cubicBezTo>
                  <a:cubicBezTo>
                    <a:pt x="118" y="105"/>
                    <a:pt x="111" y="106"/>
                    <a:pt x="107" y="108"/>
                  </a:cubicBezTo>
                  <a:cubicBezTo>
                    <a:pt x="103" y="110"/>
                    <a:pt x="98" y="110"/>
                    <a:pt x="97" y="113"/>
                  </a:cubicBezTo>
                  <a:cubicBezTo>
                    <a:pt x="96" y="116"/>
                    <a:pt x="100" y="121"/>
                    <a:pt x="100" y="126"/>
                  </a:cubicBezTo>
                  <a:cubicBezTo>
                    <a:pt x="100" y="131"/>
                    <a:pt x="94" y="137"/>
                    <a:pt x="94" y="141"/>
                  </a:cubicBezTo>
                  <a:cubicBezTo>
                    <a:pt x="94" y="145"/>
                    <a:pt x="97" y="148"/>
                    <a:pt x="100" y="153"/>
                  </a:cubicBezTo>
                  <a:cubicBezTo>
                    <a:pt x="103" y="158"/>
                    <a:pt x="112" y="166"/>
                    <a:pt x="113" y="170"/>
                  </a:cubicBezTo>
                  <a:cubicBezTo>
                    <a:pt x="114" y="174"/>
                    <a:pt x="108" y="180"/>
                    <a:pt x="106" y="180"/>
                  </a:cubicBezTo>
                  <a:cubicBezTo>
                    <a:pt x="104" y="180"/>
                    <a:pt x="103" y="173"/>
                    <a:pt x="98" y="173"/>
                  </a:cubicBezTo>
                  <a:cubicBezTo>
                    <a:pt x="93" y="173"/>
                    <a:pt x="78" y="180"/>
                    <a:pt x="74" y="177"/>
                  </a:cubicBezTo>
                  <a:cubicBezTo>
                    <a:pt x="70" y="174"/>
                    <a:pt x="75" y="160"/>
                    <a:pt x="74" y="155"/>
                  </a:cubicBezTo>
                  <a:cubicBezTo>
                    <a:pt x="73" y="150"/>
                    <a:pt x="71" y="146"/>
                    <a:pt x="67" y="146"/>
                  </a:cubicBezTo>
                  <a:cubicBezTo>
                    <a:pt x="63" y="146"/>
                    <a:pt x="53" y="156"/>
                    <a:pt x="49" y="156"/>
                  </a:cubicBezTo>
                  <a:cubicBezTo>
                    <a:pt x="45" y="156"/>
                    <a:pt x="41" y="150"/>
                    <a:pt x="40" y="146"/>
                  </a:cubicBezTo>
                  <a:cubicBezTo>
                    <a:pt x="39" y="142"/>
                    <a:pt x="41" y="139"/>
                    <a:pt x="41" y="134"/>
                  </a:cubicBezTo>
                  <a:cubicBezTo>
                    <a:pt x="41" y="129"/>
                    <a:pt x="36" y="120"/>
                    <a:pt x="37" y="117"/>
                  </a:cubicBezTo>
                  <a:cubicBezTo>
                    <a:pt x="38" y="114"/>
                    <a:pt x="43" y="116"/>
                    <a:pt x="47" y="116"/>
                  </a:cubicBezTo>
                  <a:cubicBezTo>
                    <a:pt x="51" y="116"/>
                    <a:pt x="61" y="119"/>
                    <a:pt x="64" y="117"/>
                  </a:cubicBezTo>
                  <a:cubicBezTo>
                    <a:pt x="67" y="115"/>
                    <a:pt x="67" y="105"/>
                    <a:pt x="65" y="102"/>
                  </a:cubicBezTo>
                  <a:cubicBezTo>
                    <a:pt x="63" y="99"/>
                    <a:pt x="55" y="98"/>
                    <a:pt x="53" y="95"/>
                  </a:cubicBezTo>
                  <a:cubicBezTo>
                    <a:pt x="51" y="92"/>
                    <a:pt x="57" y="86"/>
                    <a:pt x="55" y="83"/>
                  </a:cubicBezTo>
                  <a:cubicBezTo>
                    <a:pt x="53" y="80"/>
                    <a:pt x="45" y="83"/>
                    <a:pt x="41" y="80"/>
                  </a:cubicBezTo>
                  <a:cubicBezTo>
                    <a:pt x="37" y="77"/>
                    <a:pt x="33" y="68"/>
                    <a:pt x="29" y="68"/>
                  </a:cubicBezTo>
                  <a:cubicBezTo>
                    <a:pt x="25" y="68"/>
                    <a:pt x="19" y="83"/>
                    <a:pt x="16" y="83"/>
                  </a:cubicBezTo>
                  <a:cubicBezTo>
                    <a:pt x="13" y="83"/>
                    <a:pt x="8" y="75"/>
                    <a:pt x="8" y="71"/>
                  </a:cubicBezTo>
                  <a:cubicBezTo>
                    <a:pt x="8" y="67"/>
                    <a:pt x="16" y="63"/>
                    <a:pt x="17" y="57"/>
                  </a:cubicBezTo>
                  <a:cubicBezTo>
                    <a:pt x="18" y="51"/>
                    <a:pt x="13" y="41"/>
                    <a:pt x="11" y="35"/>
                  </a:cubicBezTo>
                  <a:cubicBezTo>
                    <a:pt x="9" y="29"/>
                    <a:pt x="0" y="26"/>
                    <a:pt x="2" y="23"/>
                  </a:cubicBezTo>
                  <a:cubicBezTo>
                    <a:pt x="4" y="20"/>
                    <a:pt x="19" y="13"/>
                    <a:pt x="22" y="15"/>
                  </a:cubicBezTo>
                  <a:cubicBezTo>
                    <a:pt x="25" y="17"/>
                    <a:pt x="17" y="30"/>
                    <a:pt x="19" y="33"/>
                  </a:cubicBezTo>
                  <a:cubicBezTo>
                    <a:pt x="21" y="36"/>
                    <a:pt x="28" y="32"/>
                    <a:pt x="31" y="35"/>
                  </a:cubicBezTo>
                  <a:cubicBezTo>
                    <a:pt x="34" y="38"/>
                    <a:pt x="34" y="47"/>
                    <a:pt x="37" y="51"/>
                  </a:cubicBezTo>
                  <a:cubicBezTo>
                    <a:pt x="40" y="55"/>
                    <a:pt x="43" y="55"/>
                    <a:pt x="47" y="56"/>
                  </a:cubicBezTo>
                  <a:cubicBezTo>
                    <a:pt x="51" y="57"/>
                    <a:pt x="56" y="55"/>
                    <a:pt x="61" y="54"/>
                  </a:cubicBezTo>
                  <a:cubicBezTo>
                    <a:pt x="66" y="53"/>
                    <a:pt x="73" y="53"/>
                    <a:pt x="77" y="51"/>
                  </a:cubicBezTo>
                  <a:cubicBezTo>
                    <a:pt x="81" y="49"/>
                    <a:pt x="89" y="46"/>
                    <a:pt x="89" y="41"/>
                  </a:cubicBezTo>
                  <a:cubicBezTo>
                    <a:pt x="89" y="36"/>
                    <a:pt x="77" y="29"/>
                    <a:pt x="76" y="23"/>
                  </a:cubicBezTo>
                  <a:cubicBezTo>
                    <a:pt x="75" y="17"/>
                    <a:pt x="84" y="0"/>
                    <a:pt x="88" y="0"/>
                  </a:cubicBezTo>
                  <a:close/>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59" name="Freeform 46" descr="Narrow horizontal"/>
            <p:cNvSpPr>
              <a:spLocks/>
            </p:cNvSpPr>
            <p:nvPr/>
          </p:nvSpPr>
          <p:spPr bwMode="auto">
            <a:xfrm>
              <a:off x="4700588" y="2744788"/>
              <a:ext cx="508000" cy="396875"/>
            </a:xfrm>
            <a:custGeom>
              <a:avLst/>
              <a:gdLst>
                <a:gd name="T0" fmla="*/ 2147483647 w 225"/>
                <a:gd name="T1" fmla="*/ 5084961 h 176"/>
                <a:gd name="T2" fmla="*/ 2147483647 w 225"/>
                <a:gd name="T3" fmla="*/ 2147483647 h 176"/>
                <a:gd name="T4" fmla="*/ 2147483647 w 225"/>
                <a:gd name="T5" fmla="*/ 2147483647 h 176"/>
                <a:gd name="T6" fmla="*/ 2147483647 w 225"/>
                <a:gd name="T7" fmla="*/ 2147483647 h 176"/>
                <a:gd name="T8" fmla="*/ 2147483647 w 225"/>
                <a:gd name="T9" fmla="*/ 2147483647 h 176"/>
                <a:gd name="T10" fmla="*/ 2147483647 w 225"/>
                <a:gd name="T11" fmla="*/ 2147483647 h 176"/>
                <a:gd name="T12" fmla="*/ 2147483647 w 225"/>
                <a:gd name="T13" fmla="*/ 2147483647 h 176"/>
                <a:gd name="T14" fmla="*/ 2147483647 w 225"/>
                <a:gd name="T15" fmla="*/ 2147483647 h 176"/>
                <a:gd name="T16" fmla="*/ 2147483647 w 225"/>
                <a:gd name="T17" fmla="*/ 2147483647 h 176"/>
                <a:gd name="T18" fmla="*/ 2147483647 w 225"/>
                <a:gd name="T19" fmla="*/ 2147483647 h 176"/>
                <a:gd name="T20" fmla="*/ 2147483647 w 225"/>
                <a:gd name="T21" fmla="*/ 2147483647 h 176"/>
                <a:gd name="T22" fmla="*/ 1187731093 w 225"/>
                <a:gd name="T23" fmla="*/ 2147483647 h 176"/>
                <a:gd name="T24" fmla="*/ 545438471 w 225"/>
                <a:gd name="T25" fmla="*/ 2147483647 h 176"/>
                <a:gd name="T26" fmla="*/ 2147483647 w 225"/>
                <a:gd name="T27" fmla="*/ 2147483647 h 176"/>
                <a:gd name="T28" fmla="*/ 2147483647 w 225"/>
                <a:gd name="T29" fmla="*/ 2147483647 h 176"/>
                <a:gd name="T30" fmla="*/ 2147483647 w 225"/>
                <a:gd name="T31" fmla="*/ 2147483647 h 176"/>
                <a:gd name="T32" fmla="*/ 2147483647 w 225"/>
                <a:gd name="T33" fmla="*/ 2147483647 h 176"/>
                <a:gd name="T34" fmla="*/ 2147483647 w 225"/>
                <a:gd name="T35" fmla="*/ 2147483647 h 176"/>
                <a:gd name="T36" fmla="*/ 2147483647 w 225"/>
                <a:gd name="T37" fmla="*/ 2147483647 h 176"/>
                <a:gd name="T38" fmla="*/ 2147483647 w 225"/>
                <a:gd name="T39" fmla="*/ 2147483647 h 176"/>
                <a:gd name="T40" fmla="*/ 2147483647 w 225"/>
                <a:gd name="T41" fmla="*/ 2147483647 h 176"/>
                <a:gd name="T42" fmla="*/ 2147483647 w 225"/>
                <a:gd name="T43" fmla="*/ 2147483647 h 176"/>
                <a:gd name="T44" fmla="*/ 2147483647 w 225"/>
                <a:gd name="T45" fmla="*/ 1972940039 h 176"/>
                <a:gd name="T46" fmla="*/ 2147483647 w 225"/>
                <a:gd name="T47" fmla="*/ 5084961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5" h="176">
                  <a:moveTo>
                    <a:pt x="223" y="1"/>
                  </a:moveTo>
                  <a:cubicBezTo>
                    <a:pt x="225" y="2"/>
                    <a:pt x="217" y="9"/>
                    <a:pt x="216" y="16"/>
                  </a:cubicBezTo>
                  <a:cubicBezTo>
                    <a:pt x="215" y="23"/>
                    <a:pt x="222" y="38"/>
                    <a:pt x="217" y="44"/>
                  </a:cubicBezTo>
                  <a:cubicBezTo>
                    <a:pt x="212" y="50"/>
                    <a:pt x="197" y="45"/>
                    <a:pt x="186" y="52"/>
                  </a:cubicBezTo>
                  <a:cubicBezTo>
                    <a:pt x="175" y="59"/>
                    <a:pt x="156" y="75"/>
                    <a:pt x="148" y="85"/>
                  </a:cubicBezTo>
                  <a:cubicBezTo>
                    <a:pt x="140" y="95"/>
                    <a:pt x="147" y="107"/>
                    <a:pt x="141" y="115"/>
                  </a:cubicBezTo>
                  <a:cubicBezTo>
                    <a:pt x="135" y="123"/>
                    <a:pt x="122" y="129"/>
                    <a:pt x="114" y="136"/>
                  </a:cubicBezTo>
                  <a:cubicBezTo>
                    <a:pt x="106" y="143"/>
                    <a:pt x="104" y="153"/>
                    <a:pt x="96" y="158"/>
                  </a:cubicBezTo>
                  <a:cubicBezTo>
                    <a:pt x="88" y="163"/>
                    <a:pt x="72" y="163"/>
                    <a:pt x="64" y="166"/>
                  </a:cubicBezTo>
                  <a:cubicBezTo>
                    <a:pt x="56" y="169"/>
                    <a:pt x="52" y="176"/>
                    <a:pt x="45" y="175"/>
                  </a:cubicBezTo>
                  <a:cubicBezTo>
                    <a:pt x="38" y="174"/>
                    <a:pt x="27" y="163"/>
                    <a:pt x="21" y="161"/>
                  </a:cubicBezTo>
                  <a:cubicBezTo>
                    <a:pt x="15" y="159"/>
                    <a:pt x="10" y="163"/>
                    <a:pt x="7" y="161"/>
                  </a:cubicBezTo>
                  <a:cubicBezTo>
                    <a:pt x="4" y="159"/>
                    <a:pt x="0" y="154"/>
                    <a:pt x="3" y="151"/>
                  </a:cubicBezTo>
                  <a:cubicBezTo>
                    <a:pt x="6" y="148"/>
                    <a:pt x="18" y="147"/>
                    <a:pt x="24" y="140"/>
                  </a:cubicBezTo>
                  <a:cubicBezTo>
                    <a:pt x="30" y="133"/>
                    <a:pt x="33" y="116"/>
                    <a:pt x="39" y="109"/>
                  </a:cubicBezTo>
                  <a:cubicBezTo>
                    <a:pt x="45" y="102"/>
                    <a:pt x="55" y="103"/>
                    <a:pt x="61" y="97"/>
                  </a:cubicBezTo>
                  <a:cubicBezTo>
                    <a:pt x="67" y="91"/>
                    <a:pt x="74" y="82"/>
                    <a:pt x="76" y="74"/>
                  </a:cubicBezTo>
                  <a:cubicBezTo>
                    <a:pt x="78" y="66"/>
                    <a:pt x="70" y="53"/>
                    <a:pt x="76" y="49"/>
                  </a:cubicBezTo>
                  <a:cubicBezTo>
                    <a:pt x="82" y="45"/>
                    <a:pt x="105" y="49"/>
                    <a:pt x="115" y="47"/>
                  </a:cubicBezTo>
                  <a:cubicBezTo>
                    <a:pt x="125" y="45"/>
                    <a:pt x="131" y="37"/>
                    <a:pt x="139" y="34"/>
                  </a:cubicBezTo>
                  <a:cubicBezTo>
                    <a:pt x="147" y="31"/>
                    <a:pt x="155" y="32"/>
                    <a:pt x="162" y="29"/>
                  </a:cubicBezTo>
                  <a:cubicBezTo>
                    <a:pt x="169" y="26"/>
                    <a:pt x="177" y="16"/>
                    <a:pt x="184" y="13"/>
                  </a:cubicBezTo>
                  <a:cubicBezTo>
                    <a:pt x="191" y="10"/>
                    <a:pt x="197" y="13"/>
                    <a:pt x="202" y="11"/>
                  </a:cubicBezTo>
                  <a:cubicBezTo>
                    <a:pt x="207" y="9"/>
                    <a:pt x="221" y="0"/>
                    <a:pt x="223" y="1"/>
                  </a:cubicBezTo>
                  <a:close/>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60" name="Freeform 47" descr="Narrow horizontal"/>
            <p:cNvSpPr>
              <a:spLocks/>
            </p:cNvSpPr>
            <p:nvPr/>
          </p:nvSpPr>
          <p:spPr bwMode="auto">
            <a:xfrm>
              <a:off x="4141788" y="3016250"/>
              <a:ext cx="549275" cy="368300"/>
            </a:xfrm>
            <a:custGeom>
              <a:avLst/>
              <a:gdLst>
                <a:gd name="T0" fmla="*/ 2147483647 w 243"/>
                <a:gd name="T1" fmla="*/ 2147483647 h 163"/>
                <a:gd name="T2" fmla="*/ 2147483647 w 243"/>
                <a:gd name="T3" fmla="*/ 2147483647 h 163"/>
                <a:gd name="T4" fmla="*/ 2147483647 w 243"/>
                <a:gd name="T5" fmla="*/ 2147483647 h 163"/>
                <a:gd name="T6" fmla="*/ 2147483647 w 243"/>
                <a:gd name="T7" fmla="*/ 2147483647 h 163"/>
                <a:gd name="T8" fmla="*/ 2147483647 w 243"/>
                <a:gd name="T9" fmla="*/ 2147483647 h 163"/>
                <a:gd name="T10" fmla="*/ 2147483647 w 243"/>
                <a:gd name="T11" fmla="*/ 2147483647 h 163"/>
                <a:gd name="T12" fmla="*/ 2147483647 w 243"/>
                <a:gd name="T13" fmla="*/ 2147483647 h 163"/>
                <a:gd name="T14" fmla="*/ 2147483647 w 243"/>
                <a:gd name="T15" fmla="*/ 2147483647 h 163"/>
                <a:gd name="T16" fmla="*/ 2147483647 w 243"/>
                <a:gd name="T17" fmla="*/ 2147483647 h 163"/>
                <a:gd name="T18" fmla="*/ 2147483647 w 243"/>
                <a:gd name="T19" fmla="*/ 2147483647 h 163"/>
                <a:gd name="T20" fmla="*/ 2147483647 w 243"/>
                <a:gd name="T21" fmla="*/ 2147483647 h 163"/>
                <a:gd name="T22" fmla="*/ 2147483647 w 243"/>
                <a:gd name="T23" fmla="*/ 2147483647 h 163"/>
                <a:gd name="T24" fmla="*/ 2147483647 w 243"/>
                <a:gd name="T25" fmla="*/ 2147483647 h 163"/>
                <a:gd name="T26" fmla="*/ 2147483647 w 243"/>
                <a:gd name="T27" fmla="*/ 2147483647 h 163"/>
                <a:gd name="T28" fmla="*/ 1987543676 w 243"/>
                <a:gd name="T29" fmla="*/ 2147483647 h 163"/>
                <a:gd name="T30" fmla="*/ 5108484 w 243"/>
                <a:gd name="T31" fmla="*/ 2147483647 h 163"/>
                <a:gd name="T32" fmla="*/ 2147483647 w 243"/>
                <a:gd name="T33" fmla="*/ 2147483647 h 163"/>
                <a:gd name="T34" fmla="*/ 393421044 w 243"/>
                <a:gd name="T35" fmla="*/ 2147483647 h 163"/>
                <a:gd name="T36" fmla="*/ 2147483647 w 243"/>
                <a:gd name="T37" fmla="*/ 2147483647 h 163"/>
                <a:gd name="T38" fmla="*/ 2147483647 w 243"/>
                <a:gd name="T39" fmla="*/ 2147483647 h 163"/>
                <a:gd name="T40" fmla="*/ 2147483647 w 243"/>
                <a:gd name="T41" fmla="*/ 2147483647 h 163"/>
                <a:gd name="T42" fmla="*/ 2147483647 w 243"/>
                <a:gd name="T43" fmla="*/ 2147483647 h 163"/>
                <a:gd name="T44" fmla="*/ 2147483647 w 243"/>
                <a:gd name="T45" fmla="*/ 2147483647 h 163"/>
                <a:gd name="T46" fmla="*/ 2147483647 w 243"/>
                <a:gd name="T47" fmla="*/ 1985993354 h 163"/>
                <a:gd name="T48" fmla="*/ 2147483647 w 243"/>
                <a:gd name="T49" fmla="*/ 1694986645 h 163"/>
                <a:gd name="T50" fmla="*/ 2147483647 w 243"/>
                <a:gd name="T51" fmla="*/ 393113930 h 163"/>
                <a:gd name="T52" fmla="*/ 2147483647 w 243"/>
                <a:gd name="T53" fmla="*/ 2147483647 h 163"/>
                <a:gd name="T54" fmla="*/ 2147483647 w 243"/>
                <a:gd name="T55" fmla="*/ 2147483647 h 163"/>
                <a:gd name="T56" fmla="*/ 2147483647 w 243"/>
                <a:gd name="T57" fmla="*/ 2147483647 h 163"/>
                <a:gd name="T58" fmla="*/ 2147483647 w 243"/>
                <a:gd name="T59" fmla="*/ 2147483647 h 163"/>
                <a:gd name="T60" fmla="*/ 2147483647 w 243"/>
                <a:gd name="T61" fmla="*/ 2147483647 h 163"/>
                <a:gd name="T62" fmla="*/ 2147483647 w 243"/>
                <a:gd name="T63" fmla="*/ 2147483647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3" h="163">
                  <a:moveTo>
                    <a:pt x="241" y="50"/>
                  </a:moveTo>
                  <a:cubicBezTo>
                    <a:pt x="243" y="52"/>
                    <a:pt x="229" y="55"/>
                    <a:pt x="224" y="59"/>
                  </a:cubicBezTo>
                  <a:cubicBezTo>
                    <a:pt x="219" y="63"/>
                    <a:pt x="217" y="72"/>
                    <a:pt x="212" y="74"/>
                  </a:cubicBezTo>
                  <a:cubicBezTo>
                    <a:pt x="207" y="76"/>
                    <a:pt x="201" y="64"/>
                    <a:pt x="196" y="70"/>
                  </a:cubicBezTo>
                  <a:cubicBezTo>
                    <a:pt x="191" y="76"/>
                    <a:pt x="191" y="103"/>
                    <a:pt x="185" y="109"/>
                  </a:cubicBezTo>
                  <a:cubicBezTo>
                    <a:pt x="179" y="115"/>
                    <a:pt x="169" y="108"/>
                    <a:pt x="161" y="109"/>
                  </a:cubicBezTo>
                  <a:cubicBezTo>
                    <a:pt x="153" y="110"/>
                    <a:pt x="147" y="113"/>
                    <a:pt x="139" y="115"/>
                  </a:cubicBezTo>
                  <a:cubicBezTo>
                    <a:pt x="131" y="117"/>
                    <a:pt x="120" y="117"/>
                    <a:pt x="113" y="121"/>
                  </a:cubicBezTo>
                  <a:cubicBezTo>
                    <a:pt x="106" y="125"/>
                    <a:pt x="103" y="131"/>
                    <a:pt x="98" y="137"/>
                  </a:cubicBezTo>
                  <a:cubicBezTo>
                    <a:pt x="93" y="143"/>
                    <a:pt x="85" y="151"/>
                    <a:pt x="80" y="155"/>
                  </a:cubicBezTo>
                  <a:cubicBezTo>
                    <a:pt x="75" y="159"/>
                    <a:pt x="72" y="163"/>
                    <a:pt x="68" y="163"/>
                  </a:cubicBezTo>
                  <a:cubicBezTo>
                    <a:pt x="64" y="163"/>
                    <a:pt x="60" y="160"/>
                    <a:pt x="56" y="157"/>
                  </a:cubicBezTo>
                  <a:cubicBezTo>
                    <a:pt x="52" y="154"/>
                    <a:pt x="49" y="151"/>
                    <a:pt x="43" y="148"/>
                  </a:cubicBezTo>
                  <a:cubicBezTo>
                    <a:pt x="37" y="145"/>
                    <a:pt x="27" y="143"/>
                    <a:pt x="22" y="139"/>
                  </a:cubicBezTo>
                  <a:cubicBezTo>
                    <a:pt x="17" y="135"/>
                    <a:pt x="14" y="128"/>
                    <a:pt x="11" y="124"/>
                  </a:cubicBezTo>
                  <a:cubicBezTo>
                    <a:pt x="8" y="120"/>
                    <a:pt x="0" y="118"/>
                    <a:pt x="1" y="112"/>
                  </a:cubicBezTo>
                  <a:cubicBezTo>
                    <a:pt x="2" y="106"/>
                    <a:pt x="19" y="94"/>
                    <a:pt x="19" y="86"/>
                  </a:cubicBezTo>
                  <a:cubicBezTo>
                    <a:pt x="19" y="78"/>
                    <a:pt x="2" y="67"/>
                    <a:pt x="2" y="61"/>
                  </a:cubicBezTo>
                  <a:cubicBezTo>
                    <a:pt x="2" y="55"/>
                    <a:pt x="17" y="57"/>
                    <a:pt x="20" y="52"/>
                  </a:cubicBezTo>
                  <a:cubicBezTo>
                    <a:pt x="23" y="47"/>
                    <a:pt x="20" y="36"/>
                    <a:pt x="23" y="32"/>
                  </a:cubicBezTo>
                  <a:cubicBezTo>
                    <a:pt x="26" y="28"/>
                    <a:pt x="34" y="26"/>
                    <a:pt x="38" y="28"/>
                  </a:cubicBezTo>
                  <a:cubicBezTo>
                    <a:pt x="42" y="30"/>
                    <a:pt x="45" y="44"/>
                    <a:pt x="50" y="44"/>
                  </a:cubicBezTo>
                  <a:cubicBezTo>
                    <a:pt x="55" y="44"/>
                    <a:pt x="62" y="36"/>
                    <a:pt x="67" y="31"/>
                  </a:cubicBezTo>
                  <a:cubicBezTo>
                    <a:pt x="72" y="26"/>
                    <a:pt x="74" y="14"/>
                    <a:pt x="82" y="11"/>
                  </a:cubicBezTo>
                  <a:cubicBezTo>
                    <a:pt x="90" y="8"/>
                    <a:pt x="106" y="11"/>
                    <a:pt x="116" y="10"/>
                  </a:cubicBezTo>
                  <a:cubicBezTo>
                    <a:pt x="126" y="9"/>
                    <a:pt x="133" y="0"/>
                    <a:pt x="140" y="2"/>
                  </a:cubicBezTo>
                  <a:cubicBezTo>
                    <a:pt x="147" y="4"/>
                    <a:pt x="153" y="21"/>
                    <a:pt x="161" y="23"/>
                  </a:cubicBezTo>
                  <a:cubicBezTo>
                    <a:pt x="169" y="25"/>
                    <a:pt x="183" y="13"/>
                    <a:pt x="188" y="14"/>
                  </a:cubicBezTo>
                  <a:cubicBezTo>
                    <a:pt x="193" y="15"/>
                    <a:pt x="190" y="31"/>
                    <a:pt x="194" y="31"/>
                  </a:cubicBezTo>
                  <a:cubicBezTo>
                    <a:pt x="198" y="31"/>
                    <a:pt x="212" y="14"/>
                    <a:pt x="215" y="16"/>
                  </a:cubicBezTo>
                  <a:cubicBezTo>
                    <a:pt x="218" y="18"/>
                    <a:pt x="210" y="38"/>
                    <a:pt x="214" y="43"/>
                  </a:cubicBezTo>
                  <a:cubicBezTo>
                    <a:pt x="218" y="48"/>
                    <a:pt x="239" y="48"/>
                    <a:pt x="241" y="50"/>
                  </a:cubicBezTo>
                  <a:close/>
                </a:path>
              </a:pathLst>
            </a:custGeom>
            <a:noFill/>
            <a:ln w="3175"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p>
              <a:endParaRPr lang="en-US"/>
            </a:p>
          </p:txBody>
        </p:sp>
        <p:sp>
          <p:nvSpPr>
            <p:cNvPr id="261" name="Oval 48"/>
            <p:cNvSpPr>
              <a:spLocks noChangeArrowheads="1"/>
            </p:cNvSpPr>
            <p:nvPr/>
          </p:nvSpPr>
          <p:spPr bwMode="auto">
            <a:xfrm>
              <a:off x="6105526" y="2622550"/>
              <a:ext cx="60325" cy="60325"/>
            </a:xfrm>
            <a:prstGeom prst="ellipse">
              <a:avLst/>
            </a:prstGeom>
            <a:solidFill>
              <a:srgbClr val="800000"/>
            </a:solidFill>
            <a:ln w="3175">
              <a:solidFill>
                <a:srgbClr val="800000"/>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62" name="Text Box 49"/>
            <p:cNvSpPr txBox="1">
              <a:spLocks noChangeArrowheads="1"/>
            </p:cNvSpPr>
            <p:nvPr/>
          </p:nvSpPr>
          <p:spPr bwMode="auto">
            <a:xfrm>
              <a:off x="5861051" y="2579688"/>
              <a:ext cx="185738" cy="76200"/>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00" b="1">
                  <a:solidFill>
                    <a:schemeClr val="bg1"/>
                  </a:solidFill>
                  <a:latin typeface="Tahoma" pitchFamily="34" charset="0"/>
                  <a:cs typeface="Times New Roman" pitchFamily="18" charset="0"/>
                </a:rPr>
                <a:t>Dubai</a:t>
              </a:r>
            </a:p>
          </p:txBody>
        </p:sp>
        <p:sp>
          <p:nvSpPr>
            <p:cNvPr id="263" name="Oval 50"/>
            <p:cNvSpPr>
              <a:spLocks noChangeArrowheads="1"/>
            </p:cNvSpPr>
            <p:nvPr/>
          </p:nvSpPr>
          <p:spPr bwMode="auto">
            <a:xfrm>
              <a:off x="6738938" y="1985963"/>
              <a:ext cx="60325" cy="61912"/>
            </a:xfrm>
            <a:prstGeom prst="ellipse">
              <a:avLst/>
            </a:prstGeom>
            <a:solidFill>
              <a:srgbClr val="800000"/>
            </a:solidFill>
            <a:ln w="3175">
              <a:solidFill>
                <a:srgbClr val="800000"/>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64" name="Text Box 51"/>
            <p:cNvSpPr txBox="1">
              <a:spLocks noChangeArrowheads="1"/>
            </p:cNvSpPr>
            <p:nvPr/>
          </p:nvSpPr>
          <p:spPr bwMode="auto">
            <a:xfrm>
              <a:off x="6376988" y="1882775"/>
              <a:ext cx="279400" cy="13017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Ras Al</a:t>
              </a:r>
            </a:p>
            <a:p>
              <a:pPr algn="r" eaLnBrk="1" hangingPunct="1">
                <a:lnSpc>
                  <a:spcPct val="70000"/>
                </a:lnSpc>
              </a:pPr>
              <a:r>
                <a:rPr lang="en-US" sz="500" b="1">
                  <a:solidFill>
                    <a:schemeClr val="bg1"/>
                  </a:solidFill>
                  <a:latin typeface="Tahoma" pitchFamily="34" charset="0"/>
                  <a:cs typeface="Times New Roman" pitchFamily="18" charset="0"/>
                </a:rPr>
                <a:t>Khaimah</a:t>
              </a:r>
            </a:p>
          </p:txBody>
        </p:sp>
        <p:sp>
          <p:nvSpPr>
            <p:cNvPr id="265" name="Oval 52"/>
            <p:cNvSpPr>
              <a:spLocks noChangeArrowheads="1"/>
            </p:cNvSpPr>
            <p:nvPr/>
          </p:nvSpPr>
          <p:spPr bwMode="auto">
            <a:xfrm>
              <a:off x="5432426" y="3219450"/>
              <a:ext cx="61913" cy="60325"/>
            </a:xfrm>
            <a:prstGeom prst="ellipse">
              <a:avLst/>
            </a:prstGeom>
            <a:solidFill>
              <a:srgbClr val="800000"/>
            </a:solidFill>
            <a:ln w="3175">
              <a:solidFill>
                <a:srgbClr val="800000"/>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66" name="Text Box 53"/>
            <p:cNvSpPr txBox="1">
              <a:spLocks noChangeArrowheads="1"/>
            </p:cNvSpPr>
            <p:nvPr/>
          </p:nvSpPr>
          <p:spPr bwMode="auto">
            <a:xfrm>
              <a:off x="5065713" y="3140075"/>
              <a:ext cx="285750" cy="13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Ras</a:t>
              </a:r>
            </a:p>
            <a:p>
              <a:pPr algn="r" eaLnBrk="1" hangingPunct="1">
                <a:lnSpc>
                  <a:spcPct val="70000"/>
                </a:lnSpc>
              </a:pPr>
              <a:r>
                <a:rPr lang="en-US" sz="500" b="1">
                  <a:solidFill>
                    <a:schemeClr val="bg1"/>
                  </a:solidFill>
                  <a:latin typeface="Tahoma" pitchFamily="34" charset="0"/>
                  <a:cs typeface="Times New Roman" pitchFamily="18" charset="0"/>
                </a:rPr>
                <a:t>Ghanada</a:t>
              </a:r>
            </a:p>
          </p:txBody>
        </p:sp>
        <p:sp>
          <p:nvSpPr>
            <p:cNvPr id="267" name="Rectangle 54"/>
            <p:cNvSpPr>
              <a:spLocks noChangeArrowheads="1"/>
            </p:cNvSpPr>
            <p:nvPr/>
          </p:nvSpPr>
          <p:spPr bwMode="auto">
            <a:xfrm>
              <a:off x="5095876" y="3554413"/>
              <a:ext cx="42863" cy="42862"/>
            </a:xfrm>
            <a:prstGeom prst="rect">
              <a:avLst/>
            </a:prstGeom>
            <a:solidFill>
              <a:srgbClr val="800000"/>
            </a:solidFill>
            <a:ln w="3175">
              <a:solidFill>
                <a:srgbClr val="800000"/>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68" name="Text Box 55"/>
            <p:cNvSpPr txBox="1">
              <a:spLocks noChangeArrowheads="1"/>
            </p:cNvSpPr>
            <p:nvPr/>
          </p:nvSpPr>
          <p:spPr bwMode="auto">
            <a:xfrm>
              <a:off x="4826001" y="3444875"/>
              <a:ext cx="212725" cy="12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80000"/>
                </a:lnSpc>
              </a:pPr>
              <a:r>
                <a:rPr lang="en-US" sz="500" b="1">
                  <a:solidFill>
                    <a:schemeClr val="bg1"/>
                  </a:solidFill>
                  <a:latin typeface="Tahoma" pitchFamily="34" charset="0"/>
                  <a:cs typeface="Times New Roman" pitchFamily="18" charset="0"/>
                </a:rPr>
                <a:t>ABU</a:t>
              </a:r>
            </a:p>
            <a:p>
              <a:pPr algn="r" eaLnBrk="1" hangingPunct="1">
                <a:lnSpc>
                  <a:spcPct val="80000"/>
                </a:lnSpc>
              </a:pPr>
              <a:r>
                <a:rPr lang="en-US" sz="500" b="1">
                  <a:solidFill>
                    <a:schemeClr val="bg1"/>
                  </a:solidFill>
                  <a:latin typeface="Tahoma" pitchFamily="34" charset="0"/>
                  <a:cs typeface="Times New Roman" pitchFamily="18" charset="0"/>
                </a:rPr>
                <a:t>DHABI</a:t>
              </a:r>
            </a:p>
          </p:txBody>
        </p:sp>
        <p:sp>
          <p:nvSpPr>
            <p:cNvPr id="269" name="Text Box 56"/>
            <p:cNvSpPr txBox="1">
              <a:spLocks noChangeArrowheads="1"/>
            </p:cNvSpPr>
            <p:nvPr/>
          </p:nvSpPr>
          <p:spPr bwMode="auto">
            <a:xfrm rot="908470">
              <a:off x="3781426" y="3895725"/>
              <a:ext cx="466725"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i="1">
                  <a:solidFill>
                    <a:schemeClr val="bg1"/>
                  </a:solidFill>
                  <a:latin typeface="Tahoma" pitchFamily="34" charset="0"/>
                  <a:cs typeface="Times New Roman" pitchFamily="18" charset="0"/>
                </a:rPr>
                <a:t>Khor Al Bazam</a:t>
              </a:r>
            </a:p>
          </p:txBody>
        </p:sp>
        <p:sp>
          <p:nvSpPr>
            <p:cNvPr id="270" name="Text Box 57"/>
            <p:cNvSpPr txBox="1">
              <a:spLocks noChangeArrowheads="1"/>
            </p:cNvSpPr>
            <p:nvPr/>
          </p:nvSpPr>
          <p:spPr bwMode="auto">
            <a:xfrm>
              <a:off x="1984376" y="3321050"/>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00" b="1">
                  <a:solidFill>
                    <a:schemeClr val="bg1"/>
                  </a:solidFill>
                  <a:latin typeface="Tahoma" pitchFamily="34" charset="0"/>
                  <a:cs typeface="Times New Roman" pitchFamily="18" charset="0"/>
                </a:rPr>
                <a:t>Jabal</a:t>
              </a:r>
            </a:p>
            <a:p>
              <a:pPr eaLnBrk="1" hangingPunct="1"/>
              <a:r>
                <a:rPr lang="en-US" sz="500" b="1">
                  <a:solidFill>
                    <a:schemeClr val="bg1"/>
                  </a:solidFill>
                  <a:latin typeface="Tahoma" pitchFamily="34" charset="0"/>
                  <a:cs typeface="Times New Roman" pitchFamily="18" charset="0"/>
                </a:rPr>
                <a:t>Odaid</a:t>
              </a:r>
            </a:p>
          </p:txBody>
        </p:sp>
        <p:sp>
          <p:nvSpPr>
            <p:cNvPr id="271" name="Text Box 58"/>
            <p:cNvSpPr txBox="1">
              <a:spLocks noChangeArrowheads="1"/>
            </p:cNvSpPr>
            <p:nvPr/>
          </p:nvSpPr>
          <p:spPr bwMode="auto">
            <a:xfrm rot="2129631">
              <a:off x="2676526" y="2689225"/>
              <a:ext cx="2921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G R E A T</a:t>
              </a:r>
            </a:p>
          </p:txBody>
        </p:sp>
        <p:sp>
          <p:nvSpPr>
            <p:cNvPr id="272" name="Text Box 59"/>
            <p:cNvSpPr txBox="1">
              <a:spLocks noChangeArrowheads="1"/>
            </p:cNvSpPr>
            <p:nvPr/>
          </p:nvSpPr>
          <p:spPr bwMode="auto">
            <a:xfrm rot="2983727">
              <a:off x="3041651" y="3036888"/>
              <a:ext cx="284162" cy="7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P E A R L</a:t>
              </a:r>
            </a:p>
          </p:txBody>
        </p:sp>
        <p:sp>
          <p:nvSpPr>
            <p:cNvPr id="273" name="Text Box 60"/>
            <p:cNvSpPr txBox="1">
              <a:spLocks noChangeArrowheads="1"/>
            </p:cNvSpPr>
            <p:nvPr/>
          </p:nvSpPr>
          <p:spPr bwMode="auto">
            <a:xfrm rot="2266703">
              <a:off x="3409951" y="3413125"/>
              <a:ext cx="2349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B A N K</a:t>
              </a:r>
            </a:p>
          </p:txBody>
        </p:sp>
        <p:sp>
          <p:nvSpPr>
            <p:cNvPr id="274" name="Text Box 61"/>
            <p:cNvSpPr txBox="1">
              <a:spLocks noChangeArrowheads="1"/>
            </p:cNvSpPr>
            <p:nvPr/>
          </p:nvSpPr>
          <p:spPr bwMode="auto">
            <a:xfrm rot="787105">
              <a:off x="3817938" y="3608388"/>
              <a:ext cx="409575"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B A R R I E R</a:t>
              </a:r>
            </a:p>
          </p:txBody>
        </p:sp>
        <p:sp>
          <p:nvSpPr>
            <p:cNvPr id="275" name="AutoShape 62"/>
            <p:cNvSpPr>
              <a:spLocks noChangeArrowheads="1"/>
            </p:cNvSpPr>
            <p:nvPr/>
          </p:nvSpPr>
          <p:spPr bwMode="auto">
            <a:xfrm rot="3902647">
              <a:off x="2628901" y="1571625"/>
              <a:ext cx="792162" cy="16033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6 w 21600"/>
                <a:gd name="T13" fmla="*/ 4705 h 21600"/>
                <a:gd name="T14" fmla="*/ 17747 w 21600"/>
                <a:gd name="T15" fmla="*/ 16895 h 21600"/>
              </a:gdLst>
              <a:ahLst/>
              <a:cxnLst>
                <a:cxn ang="T8">
                  <a:pos x="T0" y="T1"/>
                </a:cxn>
                <a:cxn ang="T9">
                  <a:pos x="T2" y="T3"/>
                </a:cxn>
                <a:cxn ang="T10">
                  <a:pos x="T4" y="T5"/>
                </a:cxn>
                <a:cxn ang="T11">
                  <a:pos x="T6" y="T7"/>
                </a:cxn>
              </a:cxnLst>
              <a:rect l="T12" t="T13" r="T14" b="T15"/>
              <a:pathLst>
                <a:path w="21600" h="21600">
                  <a:moveTo>
                    <a:pt x="14811" y="0"/>
                  </a:moveTo>
                  <a:lnTo>
                    <a:pt x="14811" y="4645"/>
                  </a:lnTo>
                  <a:lnTo>
                    <a:pt x="3375" y="4645"/>
                  </a:lnTo>
                  <a:lnTo>
                    <a:pt x="3375" y="16955"/>
                  </a:lnTo>
                  <a:lnTo>
                    <a:pt x="14811" y="16955"/>
                  </a:lnTo>
                  <a:lnTo>
                    <a:pt x="14811" y="21600"/>
                  </a:lnTo>
                  <a:lnTo>
                    <a:pt x="21600" y="10800"/>
                  </a:lnTo>
                  <a:lnTo>
                    <a:pt x="14811" y="0"/>
                  </a:lnTo>
                  <a:close/>
                </a:path>
                <a:path w="21600" h="21600">
                  <a:moveTo>
                    <a:pt x="1350" y="4645"/>
                  </a:moveTo>
                  <a:lnTo>
                    <a:pt x="1350" y="16955"/>
                  </a:lnTo>
                  <a:lnTo>
                    <a:pt x="2700" y="16955"/>
                  </a:lnTo>
                  <a:lnTo>
                    <a:pt x="2700" y="4645"/>
                  </a:lnTo>
                  <a:lnTo>
                    <a:pt x="1350" y="4645"/>
                  </a:lnTo>
                  <a:close/>
                </a:path>
                <a:path w="21600" h="21600">
                  <a:moveTo>
                    <a:pt x="0" y="4645"/>
                  </a:moveTo>
                  <a:lnTo>
                    <a:pt x="0" y="16955"/>
                  </a:lnTo>
                  <a:lnTo>
                    <a:pt x="675" y="16955"/>
                  </a:lnTo>
                  <a:lnTo>
                    <a:pt x="675" y="4645"/>
                  </a:lnTo>
                  <a:lnTo>
                    <a:pt x="0" y="4645"/>
                  </a:lnTo>
                  <a:close/>
                </a:path>
              </a:pathLst>
            </a:custGeom>
            <a:solidFill>
              <a:schemeClr val="accent1"/>
            </a:solidFill>
            <a:ln w="63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76" name="Text Box 63"/>
            <p:cNvSpPr txBox="1">
              <a:spLocks noChangeArrowheads="1"/>
            </p:cNvSpPr>
            <p:nvPr/>
          </p:nvSpPr>
          <p:spPr bwMode="auto">
            <a:xfrm>
              <a:off x="2252663" y="1077913"/>
              <a:ext cx="668338"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US" sz="500" b="1">
                  <a:solidFill>
                    <a:schemeClr val="bg1"/>
                  </a:solidFill>
                  <a:latin typeface="Tahoma" pitchFamily="34" charset="0"/>
                  <a:cs typeface="Times New Roman" pitchFamily="18" charset="0"/>
                </a:rPr>
                <a:t>Wind direction of </a:t>
              </a:r>
            </a:p>
            <a:p>
              <a:pPr algn="ctr" eaLnBrk="1" hangingPunct="1">
                <a:lnSpc>
                  <a:spcPct val="90000"/>
                </a:lnSpc>
              </a:pPr>
              <a:r>
                <a:rPr lang="en-US" sz="500" b="1">
                  <a:solidFill>
                    <a:schemeClr val="bg1"/>
                  </a:solidFill>
                  <a:latin typeface="Tahoma" pitchFamily="34" charset="0"/>
                  <a:cs typeface="Times New Roman" pitchFamily="18" charset="0"/>
                </a:rPr>
                <a:t> “Shamal”</a:t>
              </a:r>
            </a:p>
          </p:txBody>
        </p:sp>
        <p:sp>
          <p:nvSpPr>
            <p:cNvPr id="277" name="Text Box 64"/>
            <p:cNvSpPr txBox="1">
              <a:spLocks noChangeArrowheads="1"/>
            </p:cNvSpPr>
            <p:nvPr/>
          </p:nvSpPr>
          <p:spPr bwMode="auto">
            <a:xfrm rot="2789709">
              <a:off x="2135188" y="1246188"/>
              <a:ext cx="82550" cy="58738"/>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20</a:t>
              </a:r>
            </a:p>
          </p:txBody>
        </p:sp>
        <p:sp>
          <p:nvSpPr>
            <p:cNvPr id="278" name="Text Box 65"/>
            <p:cNvSpPr txBox="1">
              <a:spLocks noChangeArrowheads="1"/>
            </p:cNvSpPr>
            <p:nvPr/>
          </p:nvSpPr>
          <p:spPr bwMode="auto">
            <a:xfrm rot="2789709">
              <a:off x="1833563" y="1423988"/>
              <a:ext cx="84137" cy="58738"/>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79" name="Text Box 66"/>
            <p:cNvSpPr txBox="1">
              <a:spLocks noChangeArrowheads="1"/>
            </p:cNvSpPr>
            <p:nvPr/>
          </p:nvSpPr>
          <p:spPr bwMode="auto">
            <a:xfrm>
              <a:off x="7364413" y="984250"/>
              <a:ext cx="377825" cy="1365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0000"/>
                </a:lnSpc>
              </a:pPr>
              <a:r>
                <a:rPr lang="en-US" sz="500" b="1">
                  <a:solidFill>
                    <a:schemeClr val="bg1"/>
                  </a:solidFill>
                  <a:latin typeface="Tahoma" pitchFamily="34" charset="0"/>
                  <a:cs typeface="Times New Roman" pitchFamily="18" charset="0"/>
                </a:rPr>
                <a:t>MASANDAM</a:t>
              </a:r>
            </a:p>
            <a:p>
              <a:pPr algn="r" eaLnBrk="1" hangingPunct="1">
                <a:lnSpc>
                  <a:spcPct val="90000"/>
                </a:lnSpc>
              </a:pPr>
              <a:r>
                <a:rPr lang="en-US" sz="500" b="1">
                  <a:solidFill>
                    <a:schemeClr val="bg1"/>
                  </a:solidFill>
                  <a:latin typeface="Tahoma" pitchFamily="34" charset="0"/>
                  <a:cs typeface="Times New Roman" pitchFamily="18" charset="0"/>
                </a:rPr>
                <a:t>PENINSULA</a:t>
              </a:r>
            </a:p>
          </p:txBody>
        </p:sp>
        <p:sp>
          <p:nvSpPr>
            <p:cNvPr id="280" name="Text Box 67"/>
            <p:cNvSpPr txBox="1">
              <a:spLocks noChangeArrowheads="1"/>
            </p:cNvSpPr>
            <p:nvPr/>
          </p:nvSpPr>
          <p:spPr bwMode="auto">
            <a:xfrm rot="2789709">
              <a:off x="2897188" y="590550"/>
              <a:ext cx="80962"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281" name="Text Box 68"/>
            <p:cNvSpPr txBox="1">
              <a:spLocks noChangeArrowheads="1"/>
            </p:cNvSpPr>
            <p:nvPr/>
          </p:nvSpPr>
          <p:spPr bwMode="auto">
            <a:xfrm rot="3603935">
              <a:off x="3587751" y="547688"/>
              <a:ext cx="82550" cy="61913"/>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282" name="Text Box 69"/>
            <p:cNvSpPr txBox="1">
              <a:spLocks noChangeArrowheads="1"/>
            </p:cNvSpPr>
            <p:nvPr/>
          </p:nvSpPr>
          <p:spPr bwMode="auto">
            <a:xfrm rot="3603935">
              <a:off x="3805238" y="500063"/>
              <a:ext cx="82550" cy="61913"/>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83" name="Text Box 70"/>
            <p:cNvSpPr txBox="1">
              <a:spLocks noChangeArrowheads="1"/>
            </p:cNvSpPr>
            <p:nvPr/>
          </p:nvSpPr>
          <p:spPr bwMode="auto">
            <a:xfrm rot="20578380">
              <a:off x="5073651" y="2233613"/>
              <a:ext cx="82550"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20</a:t>
              </a:r>
            </a:p>
          </p:txBody>
        </p:sp>
        <p:sp>
          <p:nvSpPr>
            <p:cNvPr id="284" name="Text Box 71"/>
            <p:cNvSpPr txBox="1">
              <a:spLocks noChangeArrowheads="1"/>
            </p:cNvSpPr>
            <p:nvPr/>
          </p:nvSpPr>
          <p:spPr bwMode="auto">
            <a:xfrm rot="20578380">
              <a:off x="5019676" y="1851025"/>
              <a:ext cx="82550"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285" name="Text Box 72"/>
            <p:cNvSpPr txBox="1">
              <a:spLocks noChangeArrowheads="1"/>
            </p:cNvSpPr>
            <p:nvPr/>
          </p:nvSpPr>
          <p:spPr bwMode="auto">
            <a:xfrm rot="21392606">
              <a:off x="4900613" y="1376363"/>
              <a:ext cx="84138"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286" name="Text Box 73"/>
            <p:cNvSpPr txBox="1">
              <a:spLocks noChangeArrowheads="1"/>
            </p:cNvSpPr>
            <p:nvPr/>
          </p:nvSpPr>
          <p:spPr bwMode="auto">
            <a:xfrm rot="20578380">
              <a:off x="4924426" y="2789238"/>
              <a:ext cx="82550" cy="61912"/>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87" name="Text Box 74"/>
            <p:cNvSpPr txBox="1">
              <a:spLocks noChangeArrowheads="1"/>
            </p:cNvSpPr>
            <p:nvPr/>
          </p:nvSpPr>
          <p:spPr bwMode="auto">
            <a:xfrm rot="20578380">
              <a:off x="4346576" y="2990850"/>
              <a:ext cx="82550"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88" name="Text Box 75"/>
            <p:cNvSpPr txBox="1">
              <a:spLocks noChangeArrowheads="1"/>
            </p:cNvSpPr>
            <p:nvPr/>
          </p:nvSpPr>
          <p:spPr bwMode="auto">
            <a:xfrm rot="19534781">
              <a:off x="3860801" y="2751138"/>
              <a:ext cx="84138"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89" name="Text Box 76"/>
            <p:cNvSpPr txBox="1">
              <a:spLocks noChangeArrowheads="1"/>
            </p:cNvSpPr>
            <p:nvPr/>
          </p:nvSpPr>
          <p:spPr bwMode="auto">
            <a:xfrm rot="20088380">
              <a:off x="5608638" y="2773363"/>
              <a:ext cx="84138" cy="61912"/>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90" name="Text Box 77"/>
            <p:cNvSpPr txBox="1">
              <a:spLocks noChangeArrowheads="1"/>
            </p:cNvSpPr>
            <p:nvPr/>
          </p:nvSpPr>
          <p:spPr bwMode="auto">
            <a:xfrm rot="19534781">
              <a:off x="3521076" y="3221038"/>
              <a:ext cx="80963" cy="58737"/>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91" name="Text Box 78"/>
            <p:cNvSpPr txBox="1">
              <a:spLocks noChangeArrowheads="1"/>
            </p:cNvSpPr>
            <p:nvPr/>
          </p:nvSpPr>
          <p:spPr bwMode="auto">
            <a:xfrm rot="19534781">
              <a:off x="2798763" y="4002088"/>
              <a:ext cx="84138"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92" name="Text Box 79"/>
            <p:cNvSpPr txBox="1">
              <a:spLocks noChangeArrowheads="1"/>
            </p:cNvSpPr>
            <p:nvPr/>
          </p:nvSpPr>
          <p:spPr bwMode="auto">
            <a:xfrm rot="19509833">
              <a:off x="2428876" y="3336925"/>
              <a:ext cx="82550" cy="61912"/>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93" name="Text Box 80"/>
            <p:cNvSpPr txBox="1">
              <a:spLocks noChangeArrowheads="1"/>
            </p:cNvSpPr>
            <p:nvPr/>
          </p:nvSpPr>
          <p:spPr bwMode="auto">
            <a:xfrm rot="3793847">
              <a:off x="7408863" y="2897188"/>
              <a:ext cx="82550"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294" name="Text Box 81"/>
            <p:cNvSpPr txBox="1">
              <a:spLocks noChangeArrowheads="1"/>
            </p:cNvSpPr>
            <p:nvPr/>
          </p:nvSpPr>
          <p:spPr bwMode="auto">
            <a:xfrm rot="3793847">
              <a:off x="7461251" y="3136900"/>
              <a:ext cx="82550" cy="61913"/>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20</a:t>
              </a:r>
            </a:p>
          </p:txBody>
        </p:sp>
        <p:sp>
          <p:nvSpPr>
            <p:cNvPr id="295" name="Text Box 82"/>
            <p:cNvSpPr txBox="1">
              <a:spLocks noChangeArrowheads="1"/>
            </p:cNvSpPr>
            <p:nvPr/>
          </p:nvSpPr>
          <p:spPr bwMode="auto">
            <a:xfrm rot="3538941">
              <a:off x="7573963" y="3381375"/>
              <a:ext cx="82550" cy="58738"/>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10</a:t>
              </a:r>
            </a:p>
          </p:txBody>
        </p:sp>
        <p:sp>
          <p:nvSpPr>
            <p:cNvPr id="296" name="Freeform 83"/>
            <p:cNvSpPr>
              <a:spLocks/>
            </p:cNvSpPr>
            <p:nvPr/>
          </p:nvSpPr>
          <p:spPr bwMode="auto">
            <a:xfrm>
              <a:off x="3141663" y="3741738"/>
              <a:ext cx="109538" cy="138112"/>
            </a:xfrm>
            <a:custGeom>
              <a:avLst/>
              <a:gdLst>
                <a:gd name="T0" fmla="*/ 2147483647 w 38"/>
                <a:gd name="T1" fmla="*/ 2147483647 h 47"/>
                <a:gd name="T2" fmla="*/ 2147483647 w 38"/>
                <a:gd name="T3" fmla="*/ 2147483647 h 47"/>
                <a:gd name="T4" fmla="*/ 2147483647 w 38"/>
                <a:gd name="T5" fmla="*/ 2147483647 h 47"/>
                <a:gd name="T6" fmla="*/ 2147483647 w 38"/>
                <a:gd name="T7" fmla="*/ 2147483647 h 47"/>
                <a:gd name="T8" fmla="*/ 2147483647 w 38"/>
                <a:gd name="T9" fmla="*/ 2147483647 h 47"/>
                <a:gd name="T10" fmla="*/ 2147483647 w 38"/>
                <a:gd name="T11" fmla="*/ 2147483647 h 47"/>
                <a:gd name="T12" fmla="*/ 2147483647 w 38"/>
                <a:gd name="T13" fmla="*/ 21474836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47">
                  <a:moveTo>
                    <a:pt x="34" y="3"/>
                  </a:moveTo>
                  <a:cubicBezTo>
                    <a:pt x="37" y="6"/>
                    <a:pt x="38" y="15"/>
                    <a:pt x="35" y="22"/>
                  </a:cubicBezTo>
                  <a:cubicBezTo>
                    <a:pt x="32" y="29"/>
                    <a:pt x="21" y="43"/>
                    <a:pt x="16" y="45"/>
                  </a:cubicBezTo>
                  <a:cubicBezTo>
                    <a:pt x="11" y="47"/>
                    <a:pt x="7" y="39"/>
                    <a:pt x="5" y="33"/>
                  </a:cubicBezTo>
                  <a:cubicBezTo>
                    <a:pt x="3" y="27"/>
                    <a:pt x="0" y="11"/>
                    <a:pt x="2" y="6"/>
                  </a:cubicBezTo>
                  <a:cubicBezTo>
                    <a:pt x="4" y="1"/>
                    <a:pt x="12" y="2"/>
                    <a:pt x="17" y="1"/>
                  </a:cubicBezTo>
                  <a:cubicBezTo>
                    <a:pt x="22" y="0"/>
                    <a:pt x="31" y="0"/>
                    <a:pt x="34" y="3"/>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97" name="Text Box 84"/>
            <p:cNvSpPr txBox="1">
              <a:spLocks noChangeArrowheads="1"/>
            </p:cNvSpPr>
            <p:nvPr/>
          </p:nvSpPr>
          <p:spPr bwMode="auto">
            <a:xfrm>
              <a:off x="3019426" y="3857625"/>
              <a:ext cx="473075"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Jabal   Dhanna</a:t>
              </a:r>
            </a:p>
          </p:txBody>
        </p:sp>
        <p:sp>
          <p:nvSpPr>
            <p:cNvPr id="298" name="Freeform 85"/>
            <p:cNvSpPr>
              <a:spLocks/>
            </p:cNvSpPr>
            <p:nvPr/>
          </p:nvSpPr>
          <p:spPr bwMode="auto">
            <a:xfrm>
              <a:off x="6124576" y="466725"/>
              <a:ext cx="1106488" cy="571500"/>
            </a:xfrm>
            <a:custGeom>
              <a:avLst/>
              <a:gdLst>
                <a:gd name="T0" fmla="*/ 2147483647 w 489"/>
                <a:gd name="T1" fmla="*/ 2147483647 h 253"/>
                <a:gd name="T2" fmla="*/ 2147483647 w 489"/>
                <a:gd name="T3" fmla="*/ 2147483647 h 253"/>
                <a:gd name="T4" fmla="*/ 2147483647 w 489"/>
                <a:gd name="T5" fmla="*/ 2147483647 h 253"/>
                <a:gd name="T6" fmla="*/ 2147483647 w 489"/>
                <a:gd name="T7" fmla="*/ 2147483647 h 253"/>
                <a:gd name="T8" fmla="*/ 2147483647 w 489"/>
                <a:gd name="T9" fmla="*/ 2147483647 h 253"/>
                <a:gd name="T10" fmla="*/ 2147483647 w 489"/>
                <a:gd name="T11" fmla="*/ 2147483647 h 253"/>
                <a:gd name="T12" fmla="*/ 2147483647 w 489"/>
                <a:gd name="T13" fmla="*/ 2147483647 h 253"/>
                <a:gd name="T14" fmla="*/ 2147483647 w 489"/>
                <a:gd name="T15" fmla="*/ 2147483647 h 253"/>
                <a:gd name="T16" fmla="*/ 2147483647 w 489"/>
                <a:gd name="T17" fmla="*/ 2147483647 h 253"/>
                <a:gd name="T18" fmla="*/ 2147483647 w 489"/>
                <a:gd name="T19" fmla="*/ 2147483647 h 253"/>
                <a:gd name="T20" fmla="*/ 2147483647 w 489"/>
                <a:gd name="T21" fmla="*/ 2147483647 h 253"/>
                <a:gd name="T22" fmla="*/ 2147483647 w 489"/>
                <a:gd name="T23" fmla="*/ 2147483647 h 253"/>
                <a:gd name="T24" fmla="*/ 2147483647 w 489"/>
                <a:gd name="T25" fmla="*/ 2147483647 h 253"/>
                <a:gd name="T26" fmla="*/ 1402897807 w 489"/>
                <a:gd name="T27" fmla="*/ 2147483647 h 253"/>
                <a:gd name="T28" fmla="*/ 1146894045 w 489"/>
                <a:gd name="T29" fmla="*/ 2147483647 h 253"/>
                <a:gd name="T30" fmla="*/ 803851087 w 489"/>
                <a:gd name="T31" fmla="*/ 2147483647 h 253"/>
                <a:gd name="T32" fmla="*/ 2147483647 w 489"/>
                <a:gd name="T33" fmla="*/ 2147483647 h 253"/>
                <a:gd name="T34" fmla="*/ 2147483647 w 489"/>
                <a:gd name="T35" fmla="*/ 2147483647 h 253"/>
                <a:gd name="T36" fmla="*/ 2147483647 w 489"/>
                <a:gd name="T37" fmla="*/ 2147483647 h 253"/>
                <a:gd name="T38" fmla="*/ 2147483647 w 489"/>
                <a:gd name="T39" fmla="*/ 2147483647 h 253"/>
                <a:gd name="T40" fmla="*/ 2147483647 w 489"/>
                <a:gd name="T41" fmla="*/ 2147483647 h 253"/>
                <a:gd name="T42" fmla="*/ 2147483647 w 489"/>
                <a:gd name="T43" fmla="*/ 2147483647 h 253"/>
                <a:gd name="T44" fmla="*/ 2147483647 w 489"/>
                <a:gd name="T45" fmla="*/ 2147483647 h 253"/>
                <a:gd name="T46" fmla="*/ 2147483647 w 489"/>
                <a:gd name="T47" fmla="*/ 2147483647 h 253"/>
                <a:gd name="T48" fmla="*/ 2147483647 w 489"/>
                <a:gd name="T49" fmla="*/ 2147483647 h 253"/>
                <a:gd name="T50" fmla="*/ 2147483647 w 489"/>
                <a:gd name="T51" fmla="*/ 2147483647 h 253"/>
                <a:gd name="T52" fmla="*/ 2147483647 w 489"/>
                <a:gd name="T53" fmla="*/ 2147483647 h 253"/>
                <a:gd name="T54" fmla="*/ 2147483647 w 489"/>
                <a:gd name="T55" fmla="*/ 2147483647 h 253"/>
                <a:gd name="T56" fmla="*/ 2147483647 w 489"/>
                <a:gd name="T57" fmla="*/ 2147483647 h 253"/>
                <a:gd name="T58" fmla="*/ 2147483647 w 489"/>
                <a:gd name="T59" fmla="*/ 775595526 h 253"/>
                <a:gd name="T60" fmla="*/ 2147483647 w 489"/>
                <a:gd name="T61" fmla="*/ 1102161468 h 253"/>
                <a:gd name="T62" fmla="*/ 2147483647 w 489"/>
                <a:gd name="T63" fmla="*/ 2147483647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9" h="253">
                  <a:moveTo>
                    <a:pt x="486" y="31"/>
                  </a:moveTo>
                  <a:cubicBezTo>
                    <a:pt x="484" y="37"/>
                    <a:pt x="454" y="37"/>
                    <a:pt x="444" y="46"/>
                  </a:cubicBezTo>
                  <a:cubicBezTo>
                    <a:pt x="434" y="55"/>
                    <a:pt x="434" y="79"/>
                    <a:pt x="426" y="88"/>
                  </a:cubicBezTo>
                  <a:cubicBezTo>
                    <a:pt x="418" y="97"/>
                    <a:pt x="404" y="95"/>
                    <a:pt x="398" y="101"/>
                  </a:cubicBezTo>
                  <a:cubicBezTo>
                    <a:pt x="392" y="107"/>
                    <a:pt x="400" y="113"/>
                    <a:pt x="388" y="124"/>
                  </a:cubicBezTo>
                  <a:cubicBezTo>
                    <a:pt x="376" y="135"/>
                    <a:pt x="339" y="161"/>
                    <a:pt x="323" y="165"/>
                  </a:cubicBezTo>
                  <a:cubicBezTo>
                    <a:pt x="307" y="169"/>
                    <a:pt x="302" y="146"/>
                    <a:pt x="289" y="146"/>
                  </a:cubicBezTo>
                  <a:cubicBezTo>
                    <a:pt x="276" y="146"/>
                    <a:pt x="259" y="163"/>
                    <a:pt x="245" y="167"/>
                  </a:cubicBezTo>
                  <a:cubicBezTo>
                    <a:pt x="230" y="170"/>
                    <a:pt x="217" y="164"/>
                    <a:pt x="202" y="170"/>
                  </a:cubicBezTo>
                  <a:cubicBezTo>
                    <a:pt x="186" y="177"/>
                    <a:pt x="165" y="197"/>
                    <a:pt x="147" y="205"/>
                  </a:cubicBezTo>
                  <a:cubicBezTo>
                    <a:pt x="129" y="213"/>
                    <a:pt x="106" y="214"/>
                    <a:pt x="93" y="219"/>
                  </a:cubicBezTo>
                  <a:cubicBezTo>
                    <a:pt x="80" y="225"/>
                    <a:pt x="81" y="234"/>
                    <a:pt x="70" y="236"/>
                  </a:cubicBezTo>
                  <a:cubicBezTo>
                    <a:pt x="60" y="239"/>
                    <a:pt x="42" y="235"/>
                    <a:pt x="31" y="236"/>
                  </a:cubicBezTo>
                  <a:cubicBezTo>
                    <a:pt x="21" y="238"/>
                    <a:pt x="12" y="253"/>
                    <a:pt x="8" y="248"/>
                  </a:cubicBezTo>
                  <a:cubicBezTo>
                    <a:pt x="4" y="243"/>
                    <a:pt x="7" y="216"/>
                    <a:pt x="6" y="207"/>
                  </a:cubicBezTo>
                  <a:cubicBezTo>
                    <a:pt x="5" y="198"/>
                    <a:pt x="0" y="194"/>
                    <a:pt x="4" y="192"/>
                  </a:cubicBezTo>
                  <a:cubicBezTo>
                    <a:pt x="8" y="190"/>
                    <a:pt x="19" y="198"/>
                    <a:pt x="30" y="196"/>
                  </a:cubicBezTo>
                  <a:cubicBezTo>
                    <a:pt x="41" y="194"/>
                    <a:pt x="56" y="181"/>
                    <a:pt x="69" y="177"/>
                  </a:cubicBezTo>
                  <a:cubicBezTo>
                    <a:pt x="82" y="173"/>
                    <a:pt x="94" y="178"/>
                    <a:pt x="106" y="174"/>
                  </a:cubicBezTo>
                  <a:cubicBezTo>
                    <a:pt x="117" y="170"/>
                    <a:pt x="129" y="160"/>
                    <a:pt x="141" y="155"/>
                  </a:cubicBezTo>
                  <a:cubicBezTo>
                    <a:pt x="152" y="150"/>
                    <a:pt x="167" y="148"/>
                    <a:pt x="176" y="143"/>
                  </a:cubicBezTo>
                  <a:cubicBezTo>
                    <a:pt x="185" y="138"/>
                    <a:pt x="189" y="134"/>
                    <a:pt x="199" y="127"/>
                  </a:cubicBezTo>
                  <a:cubicBezTo>
                    <a:pt x="210" y="119"/>
                    <a:pt x="230" y="107"/>
                    <a:pt x="238" y="99"/>
                  </a:cubicBezTo>
                  <a:cubicBezTo>
                    <a:pt x="246" y="92"/>
                    <a:pt x="243" y="86"/>
                    <a:pt x="245" y="80"/>
                  </a:cubicBezTo>
                  <a:cubicBezTo>
                    <a:pt x="246" y="74"/>
                    <a:pt x="246" y="66"/>
                    <a:pt x="242" y="58"/>
                  </a:cubicBezTo>
                  <a:cubicBezTo>
                    <a:pt x="238" y="50"/>
                    <a:pt x="221" y="35"/>
                    <a:pt x="223" y="31"/>
                  </a:cubicBezTo>
                  <a:cubicBezTo>
                    <a:pt x="224" y="27"/>
                    <a:pt x="238" y="31"/>
                    <a:pt x="250" y="35"/>
                  </a:cubicBezTo>
                  <a:cubicBezTo>
                    <a:pt x="262" y="39"/>
                    <a:pt x="276" y="52"/>
                    <a:pt x="293" y="50"/>
                  </a:cubicBezTo>
                  <a:cubicBezTo>
                    <a:pt x="310" y="49"/>
                    <a:pt x="332" y="37"/>
                    <a:pt x="350" y="30"/>
                  </a:cubicBezTo>
                  <a:cubicBezTo>
                    <a:pt x="368" y="22"/>
                    <a:pt x="386" y="8"/>
                    <a:pt x="405" y="4"/>
                  </a:cubicBezTo>
                  <a:cubicBezTo>
                    <a:pt x="423" y="0"/>
                    <a:pt x="446" y="3"/>
                    <a:pt x="459" y="6"/>
                  </a:cubicBezTo>
                  <a:cubicBezTo>
                    <a:pt x="472" y="10"/>
                    <a:pt x="489" y="25"/>
                    <a:pt x="486" y="31"/>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299" name="Freeform 86"/>
            <p:cNvSpPr>
              <a:spLocks/>
            </p:cNvSpPr>
            <p:nvPr/>
          </p:nvSpPr>
          <p:spPr bwMode="auto">
            <a:xfrm>
              <a:off x="6473826" y="581025"/>
              <a:ext cx="147638" cy="161925"/>
            </a:xfrm>
            <a:custGeom>
              <a:avLst/>
              <a:gdLst>
                <a:gd name="T0" fmla="*/ 2147483647 w 50"/>
                <a:gd name="T1" fmla="*/ 2147483647 h 55"/>
                <a:gd name="T2" fmla="*/ 2147483647 w 50"/>
                <a:gd name="T3" fmla="*/ 2147483647 h 55"/>
                <a:gd name="T4" fmla="*/ 2147483647 w 50"/>
                <a:gd name="T5" fmla="*/ 2147483647 h 55"/>
                <a:gd name="T6" fmla="*/ 2147483647 w 50"/>
                <a:gd name="T7" fmla="*/ 2147483647 h 55"/>
                <a:gd name="T8" fmla="*/ 2147483647 w 50"/>
                <a:gd name="T9" fmla="*/ 2147483647 h 55"/>
                <a:gd name="T10" fmla="*/ 2147483647 w 50"/>
                <a:gd name="T11" fmla="*/ 2147483647 h 55"/>
                <a:gd name="T12" fmla="*/ 2147483647 w 50"/>
                <a:gd name="T13" fmla="*/ 21474836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5">
                  <a:moveTo>
                    <a:pt x="43" y="4"/>
                  </a:moveTo>
                  <a:cubicBezTo>
                    <a:pt x="47" y="8"/>
                    <a:pt x="50" y="26"/>
                    <a:pt x="44" y="34"/>
                  </a:cubicBezTo>
                  <a:cubicBezTo>
                    <a:pt x="38" y="42"/>
                    <a:pt x="10" y="55"/>
                    <a:pt x="5" y="55"/>
                  </a:cubicBezTo>
                  <a:cubicBezTo>
                    <a:pt x="0" y="55"/>
                    <a:pt x="9" y="42"/>
                    <a:pt x="11" y="37"/>
                  </a:cubicBezTo>
                  <a:cubicBezTo>
                    <a:pt x="13" y="32"/>
                    <a:pt x="15" y="28"/>
                    <a:pt x="16" y="23"/>
                  </a:cubicBezTo>
                  <a:cubicBezTo>
                    <a:pt x="17" y="18"/>
                    <a:pt x="15" y="11"/>
                    <a:pt x="19" y="8"/>
                  </a:cubicBezTo>
                  <a:cubicBezTo>
                    <a:pt x="23" y="5"/>
                    <a:pt x="39" y="0"/>
                    <a:pt x="43" y="4"/>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300" name="Freeform 87"/>
            <p:cNvSpPr>
              <a:spLocks/>
            </p:cNvSpPr>
            <p:nvPr/>
          </p:nvSpPr>
          <p:spPr bwMode="auto">
            <a:xfrm>
              <a:off x="5260976" y="1335088"/>
              <a:ext cx="76200" cy="60325"/>
            </a:xfrm>
            <a:custGeom>
              <a:avLst/>
              <a:gdLst>
                <a:gd name="T0" fmla="*/ 2147483647 w 33"/>
                <a:gd name="T1" fmla="*/ 0 h 31"/>
                <a:gd name="T2" fmla="*/ 463875582 w 33"/>
                <a:gd name="T3" fmla="*/ 344597806 h 31"/>
                <a:gd name="T4" fmla="*/ 2147483647 w 33"/>
                <a:gd name="T5" fmla="*/ 912616060 h 31"/>
                <a:gd name="T6" fmla="*/ 2147483647 w 33"/>
                <a:gd name="T7" fmla="*/ 424119777 h 31"/>
                <a:gd name="T8" fmla="*/ 2147483647 w 33"/>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31">
                  <a:moveTo>
                    <a:pt x="25" y="0"/>
                  </a:moveTo>
                  <a:cubicBezTo>
                    <a:pt x="20" y="0"/>
                    <a:pt x="4" y="7"/>
                    <a:pt x="2" y="12"/>
                  </a:cubicBezTo>
                  <a:cubicBezTo>
                    <a:pt x="0" y="17"/>
                    <a:pt x="6" y="31"/>
                    <a:pt x="11" y="31"/>
                  </a:cubicBezTo>
                  <a:cubicBezTo>
                    <a:pt x="16" y="31"/>
                    <a:pt x="29" y="20"/>
                    <a:pt x="31" y="15"/>
                  </a:cubicBezTo>
                  <a:cubicBezTo>
                    <a:pt x="33" y="10"/>
                    <a:pt x="30" y="0"/>
                    <a:pt x="25" y="0"/>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301" name="Text Box 88"/>
            <p:cNvSpPr txBox="1">
              <a:spLocks noChangeArrowheads="1"/>
            </p:cNvSpPr>
            <p:nvPr/>
          </p:nvSpPr>
          <p:spPr bwMode="auto">
            <a:xfrm>
              <a:off x="5192713" y="541338"/>
              <a:ext cx="463550" cy="10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a:solidFill>
                    <a:schemeClr val="bg1"/>
                  </a:solidFill>
                  <a:latin typeface="Tahoma" pitchFamily="34" charset="0"/>
                  <a:cs typeface="Times New Roman" pitchFamily="18" charset="0"/>
                </a:rPr>
                <a:t>I   R   A   N</a:t>
              </a:r>
            </a:p>
          </p:txBody>
        </p:sp>
        <p:sp>
          <p:nvSpPr>
            <p:cNvPr id="302" name="Text Box 89"/>
            <p:cNvSpPr txBox="1">
              <a:spLocks noChangeArrowheads="1"/>
            </p:cNvSpPr>
            <p:nvPr/>
          </p:nvSpPr>
          <p:spPr bwMode="auto">
            <a:xfrm>
              <a:off x="6831013" y="514350"/>
              <a:ext cx="120650" cy="60325"/>
            </a:xfrm>
            <a:prstGeom prst="rect">
              <a:avLst/>
            </a:prstGeom>
            <a:solidFill>
              <a:schemeClr val="accent1"/>
            </a:solidFill>
            <a:ln>
              <a:noFill/>
            </a:ln>
            <a:effectLst/>
            <a:extLs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56</a:t>
              </a:r>
              <a:r>
                <a:rPr lang="en-US" sz="400" b="1" baseline="44000">
                  <a:solidFill>
                    <a:schemeClr val="bg1"/>
                  </a:solidFill>
                  <a:latin typeface="Tahoma" pitchFamily="34" charset="0"/>
                  <a:cs typeface="Times New Roman" pitchFamily="18" charset="0"/>
                </a:rPr>
                <a:t>o</a:t>
              </a:r>
              <a:r>
                <a:rPr lang="en-US" sz="400" b="1">
                  <a:solidFill>
                    <a:schemeClr val="bg1"/>
                  </a:solidFill>
                  <a:latin typeface="Tahoma" pitchFamily="34" charset="0"/>
                  <a:cs typeface="Times New Roman" pitchFamily="18" charset="0"/>
                </a:rPr>
                <a:t>E</a:t>
              </a:r>
            </a:p>
          </p:txBody>
        </p:sp>
        <p:sp>
          <p:nvSpPr>
            <p:cNvPr id="303" name="Line 90"/>
            <p:cNvSpPr>
              <a:spLocks noChangeShapeType="1"/>
            </p:cNvSpPr>
            <p:nvPr/>
          </p:nvSpPr>
          <p:spPr bwMode="auto">
            <a:xfrm flipH="1">
              <a:off x="6921501" y="419100"/>
              <a:ext cx="0" cy="65087"/>
            </a:xfrm>
            <a:prstGeom prst="line">
              <a:avLst/>
            </a:prstGeom>
            <a:noFill/>
            <a:ln w="190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p>
          </p:txBody>
        </p:sp>
        <p:sp>
          <p:nvSpPr>
            <p:cNvPr id="304" name="Freeform 91"/>
            <p:cNvSpPr>
              <a:spLocks/>
            </p:cNvSpPr>
            <p:nvPr/>
          </p:nvSpPr>
          <p:spPr bwMode="auto">
            <a:xfrm>
              <a:off x="7294563" y="563563"/>
              <a:ext cx="90488" cy="104775"/>
            </a:xfrm>
            <a:custGeom>
              <a:avLst/>
              <a:gdLst>
                <a:gd name="T0" fmla="*/ 2147483647 w 40"/>
                <a:gd name="T1" fmla="*/ 1229555124 h 46"/>
                <a:gd name="T2" fmla="*/ 562930372 w 40"/>
                <a:gd name="T3" fmla="*/ 2147483647 h 46"/>
                <a:gd name="T4" fmla="*/ 562930372 w 40"/>
                <a:gd name="T5" fmla="*/ 2147483647 h 46"/>
                <a:gd name="T6" fmla="*/ 2147483647 w 40"/>
                <a:gd name="T7" fmla="*/ 2147483647 h 46"/>
                <a:gd name="T8" fmla="*/ 2147483647 w 40"/>
                <a:gd name="T9" fmla="*/ 2147483647 h 46"/>
                <a:gd name="T10" fmla="*/ 2147483647 w 40"/>
                <a:gd name="T11" fmla="*/ 415038830 h 46"/>
                <a:gd name="T12" fmla="*/ 2147483647 w 40"/>
                <a:gd name="T13" fmla="*/ 1229555124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6">
                  <a:moveTo>
                    <a:pt x="20" y="6"/>
                  </a:moveTo>
                  <a:cubicBezTo>
                    <a:pt x="14" y="9"/>
                    <a:pt x="6" y="17"/>
                    <a:pt x="3" y="23"/>
                  </a:cubicBezTo>
                  <a:cubicBezTo>
                    <a:pt x="0" y="29"/>
                    <a:pt x="1" y="42"/>
                    <a:pt x="3" y="44"/>
                  </a:cubicBezTo>
                  <a:cubicBezTo>
                    <a:pt x="5" y="46"/>
                    <a:pt x="13" y="42"/>
                    <a:pt x="18" y="38"/>
                  </a:cubicBezTo>
                  <a:cubicBezTo>
                    <a:pt x="23" y="34"/>
                    <a:pt x="32" y="26"/>
                    <a:pt x="35" y="20"/>
                  </a:cubicBezTo>
                  <a:cubicBezTo>
                    <a:pt x="38" y="14"/>
                    <a:pt x="40" y="4"/>
                    <a:pt x="38" y="2"/>
                  </a:cubicBezTo>
                  <a:cubicBezTo>
                    <a:pt x="36" y="0"/>
                    <a:pt x="26" y="3"/>
                    <a:pt x="20" y="6"/>
                  </a:cubicBezTo>
                  <a:close/>
                </a:path>
              </a:pathLst>
            </a:custGeom>
            <a:solidFill>
              <a:srgbClr val="FFFFE9"/>
            </a:solidFill>
            <a:ln w="12700" cap="flat" cmpd="sng">
              <a:solidFill>
                <a:srgbClr val="000066"/>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305" name="Text Box 92"/>
            <p:cNvSpPr txBox="1">
              <a:spLocks noChangeArrowheads="1"/>
            </p:cNvSpPr>
            <p:nvPr/>
          </p:nvSpPr>
          <p:spPr bwMode="auto">
            <a:xfrm rot="19973361">
              <a:off x="6499226" y="995363"/>
              <a:ext cx="736600" cy="106362"/>
            </a:xfrm>
            <a:prstGeom prst="rect">
              <a:avLst/>
            </a:prstGeom>
            <a:solidFill>
              <a:schemeClr val="accent1"/>
            </a:solidFill>
            <a:ln>
              <a:noFill/>
            </a:ln>
            <a:effectLst/>
            <a:extLst>
              <a:ext uri="{91240B29-F687-4F45-9708-019B960494DF}">
                <a14:hiddenLine xmlns:a14="http://schemas.microsoft.com/office/drawing/2010/main" w="444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b="1" i="1">
                  <a:solidFill>
                    <a:schemeClr val="bg1"/>
                  </a:solidFill>
                  <a:latin typeface="Tahoma" pitchFamily="34" charset="0"/>
                  <a:cs typeface="Times New Roman" pitchFamily="18" charset="0"/>
                </a:rPr>
                <a:t>Strait of Hormuz</a:t>
              </a:r>
            </a:p>
          </p:txBody>
        </p:sp>
        <p:sp>
          <p:nvSpPr>
            <p:cNvPr id="306" name="Text Box 93"/>
            <p:cNvSpPr txBox="1">
              <a:spLocks noChangeArrowheads="1"/>
            </p:cNvSpPr>
            <p:nvPr/>
          </p:nvSpPr>
          <p:spPr bwMode="auto">
            <a:xfrm rot="19490225">
              <a:off x="6542088" y="989013"/>
              <a:ext cx="82550" cy="60325"/>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20</a:t>
              </a:r>
            </a:p>
          </p:txBody>
        </p:sp>
        <p:sp>
          <p:nvSpPr>
            <p:cNvPr id="307" name="Text Box 94"/>
            <p:cNvSpPr txBox="1">
              <a:spLocks noChangeArrowheads="1"/>
            </p:cNvSpPr>
            <p:nvPr/>
          </p:nvSpPr>
          <p:spPr bwMode="auto">
            <a:xfrm rot="19243737">
              <a:off x="6813551" y="1258888"/>
              <a:ext cx="80963" cy="58737"/>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308" name="Text Box 95"/>
            <p:cNvSpPr txBox="1">
              <a:spLocks noChangeArrowheads="1"/>
            </p:cNvSpPr>
            <p:nvPr/>
          </p:nvSpPr>
          <p:spPr bwMode="auto">
            <a:xfrm rot="20248754">
              <a:off x="6808788" y="1527175"/>
              <a:ext cx="84138" cy="61912"/>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 tIns="0" rIns="9144"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 b="1">
                  <a:solidFill>
                    <a:schemeClr val="bg1"/>
                  </a:solidFill>
                  <a:latin typeface="Tahoma" pitchFamily="34" charset="0"/>
                  <a:cs typeface="Times New Roman" pitchFamily="18" charset="0"/>
                </a:rPr>
                <a:t>40</a:t>
              </a:r>
            </a:p>
          </p:txBody>
        </p:sp>
        <p:sp>
          <p:nvSpPr>
            <p:cNvPr id="309" name="Line 96"/>
            <p:cNvSpPr>
              <a:spLocks noChangeAspect="1" noChangeShapeType="1"/>
            </p:cNvSpPr>
            <p:nvPr/>
          </p:nvSpPr>
          <p:spPr bwMode="auto">
            <a:xfrm flipV="1">
              <a:off x="1346201" y="868363"/>
              <a:ext cx="0" cy="98425"/>
            </a:xfrm>
            <a:prstGeom prst="line">
              <a:avLst/>
            </a:prstGeom>
            <a:noFill/>
            <a:ln w="38100">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Text Box 97"/>
            <p:cNvSpPr txBox="1">
              <a:spLocks noChangeAspect="1" noChangeArrowheads="1"/>
            </p:cNvSpPr>
            <p:nvPr/>
          </p:nvSpPr>
          <p:spPr bwMode="auto">
            <a:xfrm>
              <a:off x="1311276" y="722313"/>
              <a:ext cx="87313" cy="76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500" b="1">
                  <a:solidFill>
                    <a:schemeClr val="bg1"/>
                  </a:solidFill>
                  <a:latin typeface="Tahoma" pitchFamily="34" charset="0"/>
                  <a:cs typeface="Times New Roman (Arabic)" pitchFamily="26" charset="-78"/>
                </a:rPr>
                <a:t> N </a:t>
              </a:r>
            </a:p>
          </p:txBody>
        </p:sp>
        <p:sp>
          <p:nvSpPr>
            <p:cNvPr id="311" name="Line 98"/>
            <p:cNvSpPr>
              <a:spLocks noChangeAspect="1" noChangeShapeType="1"/>
            </p:cNvSpPr>
            <p:nvPr/>
          </p:nvSpPr>
          <p:spPr bwMode="auto">
            <a:xfrm>
              <a:off x="6084888" y="5672138"/>
              <a:ext cx="261938" cy="290512"/>
            </a:xfrm>
            <a:prstGeom prst="line">
              <a:avLst/>
            </a:prstGeom>
            <a:noFill/>
            <a:ln w="9525">
              <a:solidFill>
                <a:srgbClr val="990033"/>
              </a:solidFill>
              <a:prstDash val="lgDashDot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p>
          </p:txBody>
        </p:sp>
        <p:sp>
          <p:nvSpPr>
            <p:cNvPr id="312" name="Oval 99"/>
            <p:cNvSpPr>
              <a:spLocks noChangeArrowheads="1"/>
            </p:cNvSpPr>
            <p:nvPr/>
          </p:nvSpPr>
          <p:spPr bwMode="auto">
            <a:xfrm>
              <a:off x="6664326" y="3922713"/>
              <a:ext cx="60325" cy="61912"/>
            </a:xfrm>
            <a:prstGeom prst="ellipse">
              <a:avLst/>
            </a:prstGeom>
            <a:solidFill>
              <a:srgbClr val="800000"/>
            </a:solidFill>
            <a:ln w="3175">
              <a:solidFill>
                <a:srgbClr val="800000"/>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313" name="Text Box 100"/>
            <p:cNvSpPr txBox="1">
              <a:spLocks noChangeArrowheads="1"/>
            </p:cNvSpPr>
            <p:nvPr/>
          </p:nvSpPr>
          <p:spPr bwMode="auto">
            <a:xfrm>
              <a:off x="6435726" y="3886200"/>
              <a:ext cx="185738" cy="7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Al Ain</a:t>
              </a:r>
            </a:p>
          </p:txBody>
        </p:sp>
        <p:sp>
          <p:nvSpPr>
            <p:cNvPr id="314" name="Oval 101"/>
            <p:cNvSpPr>
              <a:spLocks noChangeArrowheads="1"/>
            </p:cNvSpPr>
            <p:nvPr/>
          </p:nvSpPr>
          <p:spPr bwMode="auto">
            <a:xfrm>
              <a:off x="7308851" y="2481263"/>
              <a:ext cx="60325" cy="61912"/>
            </a:xfrm>
            <a:prstGeom prst="ellipse">
              <a:avLst/>
            </a:prstGeom>
            <a:solidFill>
              <a:srgbClr val="800000"/>
            </a:solidFill>
            <a:ln w="3175">
              <a:solidFill>
                <a:srgbClr val="800000"/>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315" name="Text Box 102" descr="10%"/>
            <p:cNvSpPr txBox="1">
              <a:spLocks noChangeArrowheads="1"/>
            </p:cNvSpPr>
            <p:nvPr/>
          </p:nvSpPr>
          <p:spPr bwMode="auto">
            <a:xfrm>
              <a:off x="7667626" y="1925638"/>
              <a:ext cx="382588" cy="212725"/>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444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700" b="1" i="1">
                  <a:solidFill>
                    <a:schemeClr val="bg1"/>
                  </a:solidFill>
                  <a:latin typeface="Tahoma" pitchFamily="34" charset="0"/>
                  <a:cs typeface="Times New Roman" pitchFamily="18" charset="0"/>
                </a:rPr>
                <a:t>GULF OF</a:t>
              </a:r>
            </a:p>
            <a:p>
              <a:pPr algn="ctr" eaLnBrk="1" hangingPunct="1"/>
              <a:r>
                <a:rPr lang="en-US" sz="700" b="1" i="1">
                  <a:solidFill>
                    <a:schemeClr val="bg1"/>
                  </a:solidFill>
                  <a:latin typeface="Tahoma" pitchFamily="34" charset="0"/>
                  <a:cs typeface="Times New Roman" pitchFamily="18" charset="0"/>
                </a:rPr>
                <a:t>OMAN</a:t>
              </a:r>
            </a:p>
          </p:txBody>
        </p:sp>
        <p:sp>
          <p:nvSpPr>
            <p:cNvPr id="316" name="Text Box 103"/>
            <p:cNvSpPr txBox="1">
              <a:spLocks noChangeArrowheads="1"/>
            </p:cNvSpPr>
            <p:nvPr/>
          </p:nvSpPr>
          <p:spPr bwMode="auto">
            <a:xfrm>
              <a:off x="7459663" y="2465388"/>
              <a:ext cx="266700" cy="74612"/>
            </a:xfrm>
            <a:prstGeom prst="rect">
              <a:avLst/>
            </a:prstGeom>
            <a:solidFill>
              <a:schemeClr val="accent1"/>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500" b="1">
                  <a:solidFill>
                    <a:schemeClr val="bg1"/>
                  </a:solidFill>
                  <a:latin typeface="Tahoma" pitchFamily="34" charset="0"/>
                  <a:cs typeface="Times New Roman" pitchFamily="18" charset="0"/>
                </a:rPr>
                <a:t>Fujairah</a:t>
              </a:r>
            </a:p>
          </p:txBody>
        </p:sp>
        <p:sp>
          <p:nvSpPr>
            <p:cNvPr id="317" name="Text Box 104"/>
            <p:cNvSpPr txBox="1">
              <a:spLocks noChangeArrowheads="1"/>
            </p:cNvSpPr>
            <p:nvPr/>
          </p:nvSpPr>
          <p:spPr bwMode="auto">
            <a:xfrm rot="16435020">
              <a:off x="6726238" y="2613025"/>
              <a:ext cx="774700" cy="73025"/>
            </a:xfrm>
            <a:prstGeom prst="rect">
              <a:avLst/>
            </a:prstGeom>
            <a:solidFill>
              <a:srgbClr val="FFFFE9"/>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80000"/>
                </a:lnSpc>
              </a:pPr>
              <a:r>
                <a:rPr lang="en-US" sz="600" b="1">
                  <a:solidFill>
                    <a:schemeClr val="bg1"/>
                  </a:solidFill>
                  <a:latin typeface="Tahoma" pitchFamily="34" charset="0"/>
                  <a:cs typeface="Times New Roman" pitchFamily="18" charset="0"/>
                </a:rPr>
                <a:t>North Eastern Coast</a:t>
              </a:r>
            </a:p>
          </p:txBody>
        </p:sp>
        <p:sp>
          <p:nvSpPr>
            <p:cNvPr id="318" name="Text Box 105"/>
            <p:cNvSpPr txBox="1">
              <a:spLocks noChangeArrowheads="1"/>
            </p:cNvSpPr>
            <p:nvPr/>
          </p:nvSpPr>
          <p:spPr bwMode="auto">
            <a:xfrm rot="18582400">
              <a:off x="6273801" y="2711450"/>
              <a:ext cx="644525" cy="74613"/>
            </a:xfrm>
            <a:prstGeom prst="rect">
              <a:avLst/>
            </a:prstGeom>
            <a:solidFill>
              <a:srgbClr val="FFFFE9"/>
            </a:solidFill>
            <a:ln>
              <a:noFill/>
            </a:ln>
            <a:effectLst/>
            <a:extLs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80000"/>
                </a:lnSpc>
              </a:pPr>
              <a:r>
                <a:rPr lang="en-US" sz="600" b="1">
                  <a:solidFill>
                    <a:schemeClr val="bg1"/>
                  </a:solidFill>
                  <a:latin typeface="Tahoma" pitchFamily="34" charset="0"/>
                  <a:cs typeface="Times New Roman" pitchFamily="18" charset="0"/>
                </a:rPr>
                <a:t>Northwest Coast</a:t>
              </a:r>
            </a:p>
          </p:txBody>
        </p:sp>
        <p:sp>
          <p:nvSpPr>
            <p:cNvPr id="319" name="Text Box 106" descr="Narrow horizontal"/>
            <p:cNvSpPr txBox="1">
              <a:spLocks noChangeArrowheads="1"/>
            </p:cNvSpPr>
            <p:nvPr/>
          </p:nvSpPr>
          <p:spPr bwMode="auto">
            <a:xfrm>
              <a:off x="4286251" y="4479925"/>
              <a:ext cx="51752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b="1">
                  <a:solidFill>
                    <a:schemeClr val="bg1"/>
                  </a:solidFill>
                  <a:latin typeface="Tahoma" pitchFamily="34" charset="0"/>
                  <a:cs typeface="Times New Roman" pitchFamily="18" charset="0"/>
                </a:rPr>
                <a:t>Central Coast</a:t>
              </a:r>
            </a:p>
          </p:txBody>
        </p:sp>
        <p:sp>
          <p:nvSpPr>
            <p:cNvPr id="320" name="Text Box 107" descr="Narrow horizontal"/>
            <p:cNvSpPr txBox="1">
              <a:spLocks noChangeArrowheads="1"/>
            </p:cNvSpPr>
            <p:nvPr/>
          </p:nvSpPr>
          <p:spPr bwMode="auto">
            <a:xfrm>
              <a:off x="2627313" y="4602163"/>
              <a:ext cx="5619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b="1">
                  <a:solidFill>
                    <a:schemeClr val="bg1"/>
                  </a:solidFill>
                  <a:latin typeface="Tahoma" pitchFamily="34" charset="0"/>
                  <a:cs typeface="Times New Roman" pitchFamily="18" charset="0"/>
                </a:rPr>
                <a:t>Western Coast</a:t>
              </a:r>
            </a:p>
          </p:txBody>
        </p:sp>
      </p:grpSp>
      <p:sp>
        <p:nvSpPr>
          <p:cNvPr id="321" name="Rectangle 109"/>
          <p:cNvSpPr>
            <a:spLocks noChangeArrowheads="1"/>
          </p:cNvSpPr>
          <p:nvPr/>
        </p:nvSpPr>
        <p:spPr bwMode="auto">
          <a:xfrm>
            <a:off x="3841022" y="3249905"/>
            <a:ext cx="2844800" cy="1524000"/>
          </a:xfrm>
          <a:prstGeom prst="rect">
            <a:avLst/>
          </a:prstGeom>
          <a:noFill/>
          <a:ln w="508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alpha val="7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Text Box 1030"/>
          <p:cNvSpPr txBox="1">
            <a:spLocks noChangeArrowheads="1"/>
          </p:cNvSpPr>
          <p:nvPr/>
        </p:nvSpPr>
        <p:spPr bwMode="auto">
          <a:xfrm>
            <a:off x="198456" y="249312"/>
            <a:ext cx="92558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Western Coast of the United Arab </a:t>
            </a:r>
            <a:r>
              <a:rPr lang="en-US" sz="3200" b="0" dirty="0" smtClean="0">
                <a:solidFill>
                  <a:schemeClr val="tx2"/>
                </a:solidFill>
                <a:latin typeface="+mj-lt"/>
              </a:rPr>
              <a:t>Emirates - </a:t>
            </a:r>
            <a:r>
              <a:rPr lang="en-US" sz="3200" b="0" dirty="0">
                <a:latin typeface="+mj-lt"/>
                <a:cs typeface="Arial" panose="020B0604020202020204" pitchFamily="34" charset="0"/>
              </a:rPr>
              <a:t>Parasequences</a:t>
            </a:r>
          </a:p>
          <a:p>
            <a:pPr>
              <a:defRPr/>
            </a:pPr>
            <a:endParaRPr lang="en-US" sz="3200" b="0" dirty="0">
              <a:solidFill>
                <a:schemeClr val="tx2"/>
              </a:solidFill>
              <a:latin typeface="+mj-lt"/>
            </a:endParaRPr>
          </a:p>
        </p:txBody>
      </p:sp>
      <p:sp>
        <p:nvSpPr>
          <p:cNvPr id="2136174" name="Text Box 110"/>
          <p:cNvSpPr txBox="1">
            <a:spLocks noChangeArrowheads="1"/>
          </p:cNvSpPr>
          <p:nvPr/>
        </p:nvSpPr>
        <p:spPr bwMode="auto">
          <a:xfrm>
            <a:off x="1893194" y="6075747"/>
            <a:ext cx="6834112" cy="701675"/>
          </a:xfrm>
          <a:prstGeom prst="rect">
            <a:avLst/>
          </a:prstGeom>
          <a:solidFill>
            <a:schemeClr val="bg1"/>
          </a:solidFill>
          <a:ln>
            <a:noFill/>
          </a:ln>
          <a:effectLst/>
          <a:extLst/>
        </p:spPr>
        <p:txBody>
          <a:bodyPr wrap="square">
            <a:spAutoFit/>
          </a:bodyPr>
          <a:lstStyle/>
          <a:p>
            <a:pPr algn="ctr">
              <a:defRPr/>
            </a:pPr>
            <a:r>
              <a:rPr lang="en-US" sz="2000" b="0" dirty="0">
                <a:solidFill>
                  <a:schemeClr val="tx2"/>
                </a:solidFill>
                <a:latin typeface="+mj-lt"/>
              </a:rPr>
              <a:t>Coastal provinces of United Arab Emirates and bathymetry of </a:t>
            </a:r>
            <a:r>
              <a:rPr lang="en-US" sz="2000" b="0" dirty="0" smtClean="0">
                <a:solidFill>
                  <a:schemeClr val="tx2"/>
                </a:solidFill>
                <a:latin typeface="+mj-lt"/>
              </a:rPr>
              <a:t>Southern</a:t>
            </a:r>
          </a:p>
          <a:p>
            <a:pPr algn="ctr">
              <a:defRPr/>
            </a:pPr>
            <a:r>
              <a:rPr lang="en-US" sz="2000" b="0" dirty="0" smtClean="0">
                <a:solidFill>
                  <a:schemeClr val="tx2"/>
                </a:solidFill>
                <a:latin typeface="+mj-lt"/>
              </a:rPr>
              <a:t>Arabian </a:t>
            </a:r>
            <a:r>
              <a:rPr lang="en-US" sz="2000" b="0" dirty="0">
                <a:solidFill>
                  <a:schemeClr val="tx2"/>
                </a:solidFill>
                <a:latin typeface="+mj-lt"/>
              </a:rPr>
              <a:t>Gulf in fathoms (modified from Purser, 1973).</a:t>
            </a:r>
          </a:p>
        </p:txBody>
      </p:sp>
    </p:spTree>
    <p:extLst>
      <p:ext uri="{BB962C8B-B14F-4D97-AF65-F5344CB8AC3E}">
        <p14:creationId xmlns:p14="http://schemas.microsoft.com/office/powerpoint/2010/main" val="15369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1027" descr="Picture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77056" y="1063625"/>
            <a:ext cx="8904288" cy="43275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0948" name="AutoShape 1028"/>
          <p:cNvSpPr>
            <a:spLocks noChangeArrowheads="1"/>
          </p:cNvSpPr>
          <p:nvPr/>
        </p:nvSpPr>
        <p:spPr bwMode="auto">
          <a:xfrm>
            <a:off x="6819900" y="3390900"/>
            <a:ext cx="1828800" cy="1028700"/>
          </a:xfrm>
          <a:prstGeom prst="leftArrow">
            <a:avLst>
              <a:gd name="adj1" fmla="val 50000"/>
              <a:gd name="adj2" fmla="val 44444"/>
            </a:avLst>
          </a:prstGeom>
          <a:solidFill>
            <a:schemeClr val="bg2"/>
          </a:solidFill>
          <a:ln w="12700" cap="sq">
            <a:solidFill>
              <a:schemeClr val="tx1"/>
            </a:solidFill>
            <a:miter lim="800000"/>
            <a:headEnd type="none" w="sm" len="sm"/>
            <a:tailEnd type="none" w="sm" len="sm"/>
          </a:ln>
        </p:spPr>
        <p:txBody>
          <a:bodyPr wrap="none" anchor="ctr"/>
          <a:lstStyle/>
          <a:p>
            <a:endParaRPr lang="en-US"/>
          </a:p>
        </p:txBody>
      </p:sp>
      <p:sp>
        <p:nvSpPr>
          <p:cNvPr id="2130949" name="Rectangle 1029"/>
          <p:cNvSpPr>
            <a:spLocks noChangeArrowheads="1"/>
          </p:cNvSpPr>
          <p:nvPr/>
        </p:nvSpPr>
        <p:spPr bwMode="auto">
          <a:xfrm>
            <a:off x="5638800" y="3448050"/>
            <a:ext cx="1162050" cy="1085850"/>
          </a:xfrm>
          <a:prstGeom prst="rect">
            <a:avLst/>
          </a:prstGeom>
          <a:solidFill>
            <a:schemeClr val="accent1">
              <a:alpha val="29019"/>
            </a:schemeClr>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030"/>
          <p:cNvSpPr txBox="1">
            <a:spLocks noChangeArrowheads="1"/>
          </p:cNvSpPr>
          <p:nvPr/>
        </p:nvSpPr>
        <p:spPr bwMode="auto">
          <a:xfrm>
            <a:off x="198456" y="249312"/>
            <a:ext cx="92558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Western Coast of the United Arab </a:t>
            </a:r>
            <a:r>
              <a:rPr lang="en-US" sz="3200" b="0" dirty="0" smtClean="0">
                <a:solidFill>
                  <a:schemeClr val="tx2"/>
                </a:solidFill>
                <a:latin typeface="+mj-lt"/>
              </a:rPr>
              <a:t>Emirates - </a:t>
            </a:r>
            <a:r>
              <a:rPr lang="en-US" sz="3200" b="0" dirty="0">
                <a:latin typeface="+mj-lt"/>
                <a:cs typeface="Arial" panose="020B0604020202020204" pitchFamily="34" charset="0"/>
              </a:rPr>
              <a:t>Parasequences</a:t>
            </a:r>
          </a:p>
          <a:p>
            <a:pPr>
              <a:defRPr/>
            </a:pPr>
            <a:endParaRPr lang="en-US" sz="3200" b="0" dirty="0">
              <a:solidFill>
                <a:schemeClr val="tx2"/>
              </a:solidFill>
              <a:latin typeface="+mj-lt"/>
            </a:endParaRPr>
          </a:p>
        </p:txBody>
      </p:sp>
    </p:spTree>
    <p:extLst>
      <p:ext uri="{BB962C8B-B14F-4D97-AF65-F5344CB8AC3E}">
        <p14:creationId xmlns:p14="http://schemas.microsoft.com/office/powerpoint/2010/main" val="3560084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09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30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948" grpId="0" animBg="1"/>
      <p:bldP spid="21309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026" descr="077-Khor-al-Bazam-Qanatir-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987" y="1052196"/>
            <a:ext cx="5995496"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0"/>
          <p:cNvSpPr txBox="1">
            <a:spLocks noChangeArrowheads="1"/>
          </p:cNvSpPr>
          <p:nvPr/>
        </p:nvSpPr>
        <p:spPr bwMode="auto">
          <a:xfrm>
            <a:off x="198456" y="249312"/>
            <a:ext cx="92558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Western Coast of the United Arab </a:t>
            </a:r>
            <a:r>
              <a:rPr lang="en-US" sz="3200" b="0" dirty="0" smtClean="0">
                <a:solidFill>
                  <a:schemeClr val="tx2"/>
                </a:solidFill>
                <a:latin typeface="+mj-lt"/>
              </a:rPr>
              <a:t>Emirates - </a:t>
            </a:r>
            <a:r>
              <a:rPr lang="en-US" sz="3200" b="0" dirty="0">
                <a:latin typeface="+mj-lt"/>
                <a:cs typeface="Arial" panose="020B0604020202020204" pitchFamily="34" charset="0"/>
              </a:rPr>
              <a:t>Parasequences</a:t>
            </a:r>
          </a:p>
          <a:p>
            <a:pPr>
              <a:defRPr/>
            </a:pPr>
            <a:endParaRPr lang="en-US" sz="3200" b="0" dirty="0">
              <a:solidFill>
                <a:schemeClr val="tx2"/>
              </a:solidFill>
              <a:latin typeface="+mj-lt"/>
            </a:endParaRPr>
          </a:p>
        </p:txBody>
      </p:sp>
    </p:spTree>
    <p:extLst>
      <p:ext uri="{BB962C8B-B14F-4D97-AF65-F5344CB8AC3E}">
        <p14:creationId xmlns:p14="http://schemas.microsoft.com/office/powerpoint/2010/main" val="388214143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1026" descr="082-Mats-East-of-Qanat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872" y="1009937"/>
            <a:ext cx="7620000" cy="497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2995" name="AutoShape 1027"/>
          <p:cNvSpPr>
            <a:spLocks noChangeArrowheads="1"/>
          </p:cNvSpPr>
          <p:nvPr/>
        </p:nvSpPr>
        <p:spPr bwMode="auto">
          <a:xfrm>
            <a:off x="584200" y="1752600"/>
            <a:ext cx="2540000" cy="1447800"/>
          </a:xfrm>
          <a:prstGeom prst="downArrowCallout">
            <a:avLst>
              <a:gd name="adj1" fmla="val 43860"/>
              <a:gd name="adj2" fmla="val 43860"/>
              <a:gd name="adj3" fmla="val 16667"/>
              <a:gd name="adj4" fmla="val 66667"/>
            </a:avLst>
          </a:prstGeom>
          <a:solidFill>
            <a:schemeClr val="bg1"/>
          </a:solidFill>
          <a:ln w="12700" cap="sq">
            <a:solidFill>
              <a:schemeClr val="tx1"/>
            </a:solidFill>
            <a:miter lim="800000"/>
            <a:headEnd type="none" w="sm" len="sm"/>
            <a:tailEnd type="none" w="sm" len="sm"/>
          </a:ln>
          <a:effectLst/>
        </p:spPr>
        <p:txBody>
          <a:bodyPr wrap="none" anchor="ctr"/>
          <a:lstStyle/>
          <a:p>
            <a:pPr algn="ctr">
              <a:defRPr/>
            </a:pPr>
            <a:r>
              <a:rPr lang="en-US" sz="2800" b="0" dirty="0">
                <a:solidFill>
                  <a:schemeClr val="tx2"/>
                </a:solidFill>
                <a:latin typeface="+mj-lt"/>
              </a:rPr>
              <a:t>Earlier High </a:t>
            </a:r>
          </a:p>
          <a:p>
            <a:pPr algn="ctr">
              <a:defRPr/>
            </a:pPr>
            <a:r>
              <a:rPr lang="en-US" sz="2800" b="0" dirty="0">
                <a:solidFill>
                  <a:schemeClr val="tx2"/>
                </a:solidFill>
                <a:latin typeface="+mj-lt"/>
              </a:rPr>
              <a:t>Energy Beaches</a:t>
            </a:r>
          </a:p>
        </p:txBody>
      </p:sp>
      <p:sp>
        <p:nvSpPr>
          <p:cNvPr id="2132996" name="AutoShape 1028"/>
          <p:cNvSpPr>
            <a:spLocks noChangeArrowheads="1"/>
          </p:cNvSpPr>
          <p:nvPr/>
        </p:nvSpPr>
        <p:spPr bwMode="auto">
          <a:xfrm>
            <a:off x="4038600" y="3429000"/>
            <a:ext cx="2286000" cy="1803400"/>
          </a:xfrm>
          <a:prstGeom prst="downArrowCallout">
            <a:avLst>
              <a:gd name="adj1" fmla="val 31690"/>
              <a:gd name="adj2" fmla="val 31690"/>
              <a:gd name="adj3" fmla="val 16667"/>
              <a:gd name="adj4" fmla="val 66667"/>
            </a:avLst>
          </a:prstGeom>
          <a:solidFill>
            <a:schemeClr val="bg1"/>
          </a:solidFill>
          <a:ln w="12700" cap="sq">
            <a:solidFill>
              <a:schemeClr val="tx1"/>
            </a:solidFill>
            <a:miter lim="800000"/>
            <a:headEnd type="none" w="sm" len="sm"/>
            <a:tailEnd type="none" w="sm" len="sm"/>
          </a:ln>
          <a:effectLst/>
        </p:spPr>
        <p:txBody>
          <a:bodyPr wrap="none" anchor="ctr"/>
          <a:lstStyle/>
          <a:p>
            <a:pPr algn="ctr">
              <a:defRPr/>
            </a:pPr>
            <a:r>
              <a:rPr lang="en-US" sz="2400" b="0" dirty="0" err="1">
                <a:solidFill>
                  <a:schemeClr val="tx2"/>
                </a:solidFill>
                <a:latin typeface="+mj-lt"/>
              </a:rPr>
              <a:t>Supratidal</a:t>
            </a:r>
            <a:r>
              <a:rPr lang="en-US" sz="2400" b="0" dirty="0">
                <a:solidFill>
                  <a:schemeClr val="tx2"/>
                </a:solidFill>
                <a:latin typeface="+mj-lt"/>
              </a:rPr>
              <a:t> </a:t>
            </a:r>
          </a:p>
          <a:p>
            <a:pPr algn="ctr">
              <a:defRPr/>
            </a:pPr>
            <a:r>
              <a:rPr lang="en-US" sz="2400" b="0" dirty="0">
                <a:solidFill>
                  <a:schemeClr val="tx2"/>
                </a:solidFill>
                <a:latin typeface="+mj-lt"/>
              </a:rPr>
              <a:t>Sabkha</a:t>
            </a:r>
          </a:p>
          <a:p>
            <a:pPr algn="ctr">
              <a:defRPr/>
            </a:pPr>
            <a:r>
              <a:rPr lang="en-US" sz="2400" b="0" dirty="0">
                <a:solidFill>
                  <a:schemeClr val="tx2"/>
                </a:solidFill>
                <a:latin typeface="+mj-lt"/>
              </a:rPr>
              <a:t>Evaporites</a:t>
            </a:r>
          </a:p>
        </p:txBody>
      </p:sp>
      <p:sp>
        <p:nvSpPr>
          <p:cNvPr id="2132997" name="AutoShape 1029"/>
          <p:cNvSpPr>
            <a:spLocks noChangeArrowheads="1"/>
          </p:cNvSpPr>
          <p:nvPr/>
        </p:nvSpPr>
        <p:spPr bwMode="auto">
          <a:xfrm>
            <a:off x="4597400" y="755650"/>
            <a:ext cx="2286000" cy="1993900"/>
          </a:xfrm>
          <a:prstGeom prst="downArrowCallout">
            <a:avLst>
              <a:gd name="adj1" fmla="val 28662"/>
              <a:gd name="adj2" fmla="val 28662"/>
              <a:gd name="adj3" fmla="val 16667"/>
              <a:gd name="adj4" fmla="val 66667"/>
            </a:avLst>
          </a:prstGeom>
          <a:solidFill>
            <a:schemeClr val="bg1"/>
          </a:solidFill>
          <a:ln w="12700" cap="sq">
            <a:solidFill>
              <a:schemeClr val="tx1"/>
            </a:solidFill>
            <a:miter lim="800000"/>
            <a:headEnd type="none" w="sm" len="sm"/>
            <a:tailEnd type="none" w="sm" len="sm"/>
          </a:ln>
          <a:effectLst/>
        </p:spPr>
        <p:txBody>
          <a:bodyPr wrap="none" anchor="ctr"/>
          <a:lstStyle/>
          <a:p>
            <a:pPr algn="ctr">
              <a:defRPr/>
            </a:pPr>
            <a:r>
              <a:rPr lang="en-US" sz="2800" b="0" dirty="0">
                <a:solidFill>
                  <a:schemeClr val="tx2"/>
                </a:solidFill>
                <a:latin typeface="+mj-lt"/>
              </a:rPr>
              <a:t>High Intertidal</a:t>
            </a:r>
          </a:p>
          <a:p>
            <a:pPr algn="ctr">
              <a:defRPr/>
            </a:pPr>
            <a:r>
              <a:rPr lang="en-US" sz="2800" b="0" dirty="0">
                <a:solidFill>
                  <a:schemeClr val="tx2"/>
                </a:solidFill>
                <a:latin typeface="+mj-lt"/>
              </a:rPr>
              <a:t>Cyanobacterial</a:t>
            </a:r>
          </a:p>
          <a:p>
            <a:pPr algn="ctr">
              <a:defRPr/>
            </a:pPr>
            <a:r>
              <a:rPr lang="en-US" sz="2800" b="0" dirty="0">
                <a:solidFill>
                  <a:schemeClr val="tx2"/>
                </a:solidFill>
                <a:latin typeface="+mj-lt"/>
              </a:rPr>
              <a:t>Flats</a:t>
            </a:r>
          </a:p>
        </p:txBody>
      </p:sp>
      <p:sp>
        <p:nvSpPr>
          <p:cNvPr id="2132998" name="AutoShape 1030"/>
          <p:cNvSpPr>
            <a:spLocks noChangeArrowheads="1"/>
          </p:cNvSpPr>
          <p:nvPr/>
        </p:nvSpPr>
        <p:spPr bwMode="auto">
          <a:xfrm>
            <a:off x="7086600" y="876300"/>
            <a:ext cx="2286000" cy="1993900"/>
          </a:xfrm>
          <a:prstGeom prst="downArrowCallout">
            <a:avLst>
              <a:gd name="adj1" fmla="val 28662"/>
              <a:gd name="adj2" fmla="val 28662"/>
              <a:gd name="adj3" fmla="val 16667"/>
              <a:gd name="adj4" fmla="val 66667"/>
            </a:avLst>
          </a:prstGeom>
          <a:solidFill>
            <a:schemeClr val="bg1"/>
          </a:solidFill>
          <a:ln w="12700" cap="sq">
            <a:solidFill>
              <a:schemeClr val="tx1"/>
            </a:solidFill>
            <a:miter lim="800000"/>
            <a:headEnd type="none" w="sm" len="sm"/>
            <a:tailEnd type="none" w="sm" len="sm"/>
          </a:ln>
          <a:effectLst/>
        </p:spPr>
        <p:txBody>
          <a:bodyPr wrap="none" anchor="ctr"/>
          <a:lstStyle/>
          <a:p>
            <a:pPr algn="ctr">
              <a:defRPr/>
            </a:pPr>
            <a:r>
              <a:rPr lang="en-US" sz="2800" b="0" dirty="0">
                <a:solidFill>
                  <a:schemeClr val="tx2"/>
                </a:solidFill>
                <a:latin typeface="+mj-lt"/>
              </a:rPr>
              <a:t>Intertidal</a:t>
            </a:r>
          </a:p>
          <a:p>
            <a:pPr algn="ctr">
              <a:defRPr/>
            </a:pPr>
            <a:r>
              <a:rPr lang="en-US" sz="2800" b="0" dirty="0">
                <a:solidFill>
                  <a:schemeClr val="tx2"/>
                </a:solidFill>
                <a:latin typeface="+mj-lt"/>
              </a:rPr>
              <a:t>Carbonate</a:t>
            </a:r>
          </a:p>
          <a:p>
            <a:pPr algn="ctr">
              <a:defRPr/>
            </a:pPr>
            <a:r>
              <a:rPr lang="en-US" sz="2800" b="0" dirty="0">
                <a:solidFill>
                  <a:schemeClr val="tx2"/>
                </a:solidFill>
                <a:latin typeface="+mj-lt"/>
              </a:rPr>
              <a:t>Flats</a:t>
            </a:r>
          </a:p>
        </p:txBody>
      </p:sp>
      <p:sp>
        <p:nvSpPr>
          <p:cNvPr id="9" name="Text Box 1030"/>
          <p:cNvSpPr txBox="1">
            <a:spLocks noChangeArrowheads="1"/>
          </p:cNvSpPr>
          <p:nvPr/>
        </p:nvSpPr>
        <p:spPr bwMode="auto">
          <a:xfrm>
            <a:off x="198456" y="249312"/>
            <a:ext cx="92558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Western Coast of the United Arab </a:t>
            </a:r>
            <a:r>
              <a:rPr lang="en-US" sz="3200" b="0" dirty="0" smtClean="0">
                <a:solidFill>
                  <a:schemeClr val="tx2"/>
                </a:solidFill>
                <a:latin typeface="+mj-lt"/>
              </a:rPr>
              <a:t>Emirates - </a:t>
            </a:r>
            <a:r>
              <a:rPr lang="en-US" sz="3200" b="0" dirty="0">
                <a:latin typeface="+mj-lt"/>
                <a:cs typeface="Arial" panose="020B0604020202020204" pitchFamily="34" charset="0"/>
              </a:rPr>
              <a:t>Parasequences</a:t>
            </a:r>
          </a:p>
          <a:p>
            <a:pPr>
              <a:defRPr/>
            </a:pPr>
            <a:endParaRPr lang="en-US" sz="3200" b="0" dirty="0">
              <a:solidFill>
                <a:schemeClr val="tx2"/>
              </a:solidFill>
              <a:latin typeface="+mj-lt"/>
            </a:endParaRPr>
          </a:p>
        </p:txBody>
      </p:sp>
    </p:spTree>
    <p:extLst>
      <p:ext uri="{BB962C8B-B14F-4D97-AF65-F5344CB8AC3E}">
        <p14:creationId xmlns:p14="http://schemas.microsoft.com/office/powerpoint/2010/main" val="2667464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29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29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29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3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995" grpId="0" animBg="1" autoUpdateAnimBg="0"/>
      <p:bldP spid="2132996" grpId="0" animBg="1" autoUpdateAnimBg="0"/>
      <p:bldP spid="2132997" grpId="0" animBg="1" autoUpdateAnimBg="0"/>
      <p:bldP spid="213299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030"/>
          <p:cNvSpPr txBox="1">
            <a:spLocks noChangeArrowheads="1"/>
          </p:cNvSpPr>
          <p:nvPr/>
        </p:nvSpPr>
        <p:spPr bwMode="auto">
          <a:xfrm>
            <a:off x="198456" y="249312"/>
            <a:ext cx="92558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Western Coast of the United Arab </a:t>
            </a:r>
            <a:r>
              <a:rPr lang="en-US" sz="3200" b="0" dirty="0" smtClean="0">
                <a:solidFill>
                  <a:schemeClr val="tx2"/>
                </a:solidFill>
                <a:latin typeface="+mj-lt"/>
              </a:rPr>
              <a:t>Emirates - </a:t>
            </a:r>
            <a:r>
              <a:rPr lang="en-US" sz="3200" b="0" dirty="0">
                <a:latin typeface="+mj-lt"/>
                <a:cs typeface="Arial" panose="020B0604020202020204" pitchFamily="34" charset="0"/>
              </a:rPr>
              <a:t>Parasequences</a:t>
            </a:r>
          </a:p>
          <a:p>
            <a:pPr>
              <a:defRPr/>
            </a:pPr>
            <a:endParaRPr lang="en-US" sz="3200" b="0" dirty="0">
              <a:solidFill>
                <a:schemeClr val="tx2"/>
              </a:solidFill>
              <a:latin typeface="+mj-lt"/>
            </a:endParaRPr>
          </a:p>
        </p:txBody>
      </p:sp>
      <p:pic>
        <p:nvPicPr>
          <p:cNvPr id="31748" name="Picture 2" descr="079-Cyanobacterial-Mats-Location"/>
          <p:cNvPicPr>
            <a:picLocks noChangeAspect="1" noChangeArrowheads="1"/>
          </p:cNvPicPr>
          <p:nvPr/>
        </p:nvPicPr>
        <p:blipFill rotWithShape="1">
          <a:blip r:embed="rId3">
            <a:extLst>
              <a:ext uri="{28A0092B-C50C-407E-A947-70E740481C1C}">
                <a14:useLocalDpi xmlns:a14="http://schemas.microsoft.com/office/drawing/2010/main" val="0"/>
              </a:ext>
            </a:extLst>
          </a:blip>
          <a:srcRect t="5774" b="2355"/>
          <a:stretch/>
        </p:blipFill>
        <p:spPr bwMode="auto">
          <a:xfrm>
            <a:off x="419100" y="1066805"/>
            <a:ext cx="9199264" cy="52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4019" name="AutoShape 3"/>
          <p:cNvSpPr>
            <a:spLocks noChangeArrowheads="1"/>
          </p:cNvSpPr>
          <p:nvPr/>
        </p:nvSpPr>
        <p:spPr bwMode="auto">
          <a:xfrm>
            <a:off x="685800" y="990605"/>
            <a:ext cx="2362200" cy="1295400"/>
          </a:xfrm>
          <a:prstGeom prst="downArrowCallout">
            <a:avLst>
              <a:gd name="adj1" fmla="val 45588"/>
              <a:gd name="adj2" fmla="val 45588"/>
              <a:gd name="adj3" fmla="val 16667"/>
              <a:gd name="adj4" fmla="val 66667"/>
            </a:avLst>
          </a:prstGeom>
          <a:solidFill>
            <a:srgbClr val="0099FF"/>
          </a:solidFill>
          <a:ln w="9525">
            <a:solidFill>
              <a:schemeClr val="tx1"/>
            </a:solidFill>
            <a:miter lim="800000"/>
            <a:headEnd/>
            <a:tailEnd/>
          </a:ln>
          <a:effectLst/>
        </p:spPr>
        <p:txBody>
          <a:bodyPr wrap="none" anchor="ctr"/>
          <a:lstStyle/>
          <a:p>
            <a:pPr algn="ctr">
              <a:defRPr/>
            </a:pPr>
            <a:r>
              <a:rPr lang="en-US" sz="1800" dirty="0">
                <a:solidFill>
                  <a:schemeClr val="tx2"/>
                </a:solidFill>
                <a:latin typeface="+mj-lt"/>
              </a:rPr>
              <a:t>Tidal Channels</a:t>
            </a:r>
          </a:p>
        </p:txBody>
      </p:sp>
      <p:sp>
        <p:nvSpPr>
          <p:cNvPr id="2134020" name="AutoShape 4"/>
          <p:cNvSpPr>
            <a:spLocks noChangeArrowheads="1"/>
          </p:cNvSpPr>
          <p:nvPr/>
        </p:nvSpPr>
        <p:spPr bwMode="auto">
          <a:xfrm>
            <a:off x="3962400" y="152400"/>
            <a:ext cx="2362200" cy="1295400"/>
          </a:xfrm>
          <a:prstGeom prst="downArrowCallout">
            <a:avLst>
              <a:gd name="adj1" fmla="val 45588"/>
              <a:gd name="adj2" fmla="val 45588"/>
              <a:gd name="adj3" fmla="val 16667"/>
              <a:gd name="adj4" fmla="val 66667"/>
            </a:avLst>
          </a:prstGeom>
          <a:solidFill>
            <a:srgbClr val="FFFFFF"/>
          </a:solidFill>
          <a:ln w="9525">
            <a:solidFill>
              <a:schemeClr val="tx1"/>
            </a:solidFill>
            <a:miter lim="800000"/>
            <a:headEnd/>
            <a:tailEnd/>
          </a:ln>
          <a:effectLst/>
        </p:spPr>
        <p:txBody>
          <a:bodyPr wrap="none" anchor="ctr"/>
          <a:lstStyle/>
          <a:p>
            <a:pPr algn="ctr">
              <a:defRPr/>
            </a:pPr>
            <a:r>
              <a:rPr lang="en-US" sz="1800">
                <a:solidFill>
                  <a:schemeClr val="tx2"/>
                </a:solidFill>
                <a:latin typeface="+mj-lt"/>
              </a:rPr>
              <a:t>Intertidal Sand </a:t>
            </a:r>
          </a:p>
          <a:p>
            <a:pPr algn="ctr">
              <a:defRPr/>
            </a:pPr>
            <a:r>
              <a:rPr lang="en-US" sz="1800">
                <a:solidFill>
                  <a:schemeClr val="tx2"/>
                </a:solidFill>
                <a:latin typeface="+mj-lt"/>
              </a:rPr>
              <a:t>&amp; Mud Flats</a:t>
            </a:r>
          </a:p>
        </p:txBody>
      </p:sp>
      <p:sp>
        <p:nvSpPr>
          <p:cNvPr id="2134021" name="AutoShape 5"/>
          <p:cNvSpPr>
            <a:spLocks noChangeArrowheads="1"/>
          </p:cNvSpPr>
          <p:nvPr/>
        </p:nvSpPr>
        <p:spPr bwMode="auto">
          <a:xfrm rot="8143824">
            <a:off x="5653419" y="1078439"/>
            <a:ext cx="24384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a:effectLst/>
        </p:spPr>
        <p:txBody>
          <a:bodyPr rot="10800000" wrap="none" anchor="ctr"/>
          <a:lstStyle/>
          <a:p>
            <a:pPr algn="ctr">
              <a:defRPr/>
            </a:pPr>
            <a:r>
              <a:rPr lang="en-US" sz="1800" dirty="0" err="1">
                <a:solidFill>
                  <a:schemeClr val="tx2"/>
                </a:solidFill>
                <a:latin typeface="+mj-lt"/>
              </a:rPr>
              <a:t>Hardgrounds</a:t>
            </a:r>
            <a:endParaRPr lang="en-US" sz="1800" dirty="0">
              <a:solidFill>
                <a:schemeClr val="tx2"/>
              </a:solidFill>
              <a:latin typeface="+mj-lt"/>
            </a:endParaRPr>
          </a:p>
        </p:txBody>
      </p:sp>
      <p:sp>
        <p:nvSpPr>
          <p:cNvPr id="2134022" name="AutoShape 6"/>
          <p:cNvSpPr>
            <a:spLocks noChangeArrowheads="1"/>
          </p:cNvSpPr>
          <p:nvPr/>
        </p:nvSpPr>
        <p:spPr bwMode="auto">
          <a:xfrm>
            <a:off x="1524000" y="3908425"/>
            <a:ext cx="1905000" cy="1066800"/>
          </a:xfrm>
          <a:prstGeom prst="upArrowCallout">
            <a:avLst>
              <a:gd name="adj1" fmla="val 44643"/>
              <a:gd name="adj2" fmla="val 44643"/>
              <a:gd name="adj3" fmla="val 16667"/>
              <a:gd name="adj4" fmla="val 66667"/>
            </a:avLst>
          </a:prstGeom>
          <a:solidFill>
            <a:srgbClr val="00FF00"/>
          </a:solidFill>
          <a:ln w="9525">
            <a:solidFill>
              <a:schemeClr val="tx1"/>
            </a:solidFill>
            <a:miter lim="800000"/>
            <a:headEnd/>
            <a:tailEnd/>
          </a:ln>
          <a:effectLst/>
        </p:spPr>
        <p:txBody>
          <a:bodyPr wrap="none" anchor="ctr"/>
          <a:lstStyle/>
          <a:p>
            <a:pPr algn="ctr">
              <a:defRPr/>
            </a:pPr>
            <a:r>
              <a:rPr lang="en-US" sz="1800">
                <a:solidFill>
                  <a:schemeClr val="tx2"/>
                </a:solidFill>
                <a:latin typeface="+mj-lt"/>
              </a:rPr>
              <a:t>Cyanobacterial</a:t>
            </a:r>
          </a:p>
          <a:p>
            <a:pPr algn="ctr">
              <a:defRPr/>
            </a:pPr>
            <a:r>
              <a:rPr lang="en-US" sz="1800">
                <a:solidFill>
                  <a:schemeClr val="tx2"/>
                </a:solidFill>
                <a:latin typeface="+mj-lt"/>
              </a:rPr>
              <a:t>Mats</a:t>
            </a:r>
          </a:p>
        </p:txBody>
      </p:sp>
      <p:sp>
        <p:nvSpPr>
          <p:cNvPr id="2134023" name="AutoShape 7"/>
          <p:cNvSpPr>
            <a:spLocks noChangeArrowheads="1"/>
          </p:cNvSpPr>
          <p:nvPr/>
        </p:nvSpPr>
        <p:spPr bwMode="auto">
          <a:xfrm>
            <a:off x="5334000" y="5673441"/>
            <a:ext cx="1981200" cy="762000"/>
          </a:xfrm>
          <a:prstGeom prst="upArrowCallout">
            <a:avLst>
              <a:gd name="adj1" fmla="val 65000"/>
              <a:gd name="adj2" fmla="val 65000"/>
              <a:gd name="adj3" fmla="val 16667"/>
              <a:gd name="adj4" fmla="val 66667"/>
            </a:avLst>
          </a:prstGeom>
          <a:solidFill>
            <a:srgbClr val="FFCC99"/>
          </a:solidFill>
          <a:ln w="9525">
            <a:solidFill>
              <a:schemeClr val="tx1"/>
            </a:solidFill>
            <a:miter lim="800000"/>
            <a:headEnd/>
            <a:tailEnd/>
          </a:ln>
          <a:effectLst/>
        </p:spPr>
        <p:txBody>
          <a:bodyPr wrap="none" anchor="ctr"/>
          <a:lstStyle/>
          <a:p>
            <a:pPr algn="ctr">
              <a:defRPr/>
            </a:pPr>
            <a:r>
              <a:rPr lang="en-US" sz="1800">
                <a:solidFill>
                  <a:schemeClr val="tx2"/>
                </a:solidFill>
                <a:latin typeface="+mj-lt"/>
              </a:rPr>
              <a:t>Sabkha</a:t>
            </a:r>
          </a:p>
        </p:txBody>
      </p:sp>
      <p:sp>
        <p:nvSpPr>
          <p:cNvPr id="2134024" name="AutoShape 8"/>
          <p:cNvSpPr>
            <a:spLocks noChangeArrowheads="1"/>
          </p:cNvSpPr>
          <p:nvPr/>
        </p:nvSpPr>
        <p:spPr bwMode="auto">
          <a:xfrm rot="8143824">
            <a:off x="6402888" y="2403560"/>
            <a:ext cx="24384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rot="10800000" wrap="none" anchor="ctr"/>
          <a:lstStyle/>
          <a:p>
            <a:pPr algn="ctr">
              <a:defRPr/>
            </a:pPr>
            <a:r>
              <a:rPr lang="en-US" sz="1800" dirty="0">
                <a:solidFill>
                  <a:schemeClr val="tx2"/>
                </a:solidFill>
                <a:latin typeface="+mj-lt"/>
              </a:rPr>
              <a:t>Beach Ridges</a:t>
            </a:r>
          </a:p>
        </p:txBody>
      </p:sp>
    </p:spTree>
    <p:extLst>
      <p:ext uri="{BB962C8B-B14F-4D97-AF65-F5344CB8AC3E}">
        <p14:creationId xmlns:p14="http://schemas.microsoft.com/office/powerpoint/2010/main" val="17889932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34019"/>
                                        </p:tgtEl>
                                        <p:attrNameLst>
                                          <p:attrName>style.visibility</p:attrName>
                                        </p:attrNameLst>
                                      </p:cBhvr>
                                      <p:to>
                                        <p:strVal val="visible"/>
                                      </p:to>
                                    </p:set>
                                    <p:animEffect transition="in" filter="fade">
                                      <p:cBhvr>
                                        <p:cTn id="7" dur="1000"/>
                                        <p:tgtEl>
                                          <p:spTgt spid="2134019"/>
                                        </p:tgtEl>
                                      </p:cBhvr>
                                    </p:animEffect>
                                    <p:anim calcmode="lin" valueType="num">
                                      <p:cBhvr>
                                        <p:cTn id="8" dur="1000" fill="hold"/>
                                        <p:tgtEl>
                                          <p:spTgt spid="2134019"/>
                                        </p:tgtEl>
                                        <p:attrNameLst>
                                          <p:attrName>ppt_x</p:attrName>
                                        </p:attrNameLst>
                                      </p:cBhvr>
                                      <p:tavLst>
                                        <p:tav tm="0">
                                          <p:val>
                                            <p:strVal val="#ppt_x"/>
                                          </p:val>
                                        </p:tav>
                                        <p:tav tm="100000">
                                          <p:val>
                                            <p:strVal val="#ppt_x"/>
                                          </p:val>
                                        </p:tav>
                                      </p:tavLst>
                                    </p:anim>
                                    <p:anim calcmode="lin" valueType="num">
                                      <p:cBhvr>
                                        <p:cTn id="9" dur="1000" fill="hold"/>
                                        <p:tgtEl>
                                          <p:spTgt spid="2134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34020"/>
                                        </p:tgtEl>
                                        <p:attrNameLst>
                                          <p:attrName>style.visibility</p:attrName>
                                        </p:attrNameLst>
                                      </p:cBhvr>
                                      <p:to>
                                        <p:strVal val="visible"/>
                                      </p:to>
                                    </p:set>
                                    <p:animEffect transition="in" filter="fade">
                                      <p:cBhvr>
                                        <p:cTn id="14" dur="1000"/>
                                        <p:tgtEl>
                                          <p:spTgt spid="2134020"/>
                                        </p:tgtEl>
                                      </p:cBhvr>
                                    </p:animEffect>
                                    <p:anim calcmode="lin" valueType="num">
                                      <p:cBhvr>
                                        <p:cTn id="15" dur="1000" fill="hold"/>
                                        <p:tgtEl>
                                          <p:spTgt spid="2134020"/>
                                        </p:tgtEl>
                                        <p:attrNameLst>
                                          <p:attrName>ppt_x</p:attrName>
                                        </p:attrNameLst>
                                      </p:cBhvr>
                                      <p:tavLst>
                                        <p:tav tm="0">
                                          <p:val>
                                            <p:strVal val="#ppt_x"/>
                                          </p:val>
                                        </p:tav>
                                        <p:tav tm="100000">
                                          <p:val>
                                            <p:strVal val="#ppt_x"/>
                                          </p:val>
                                        </p:tav>
                                      </p:tavLst>
                                    </p:anim>
                                    <p:anim calcmode="lin" valueType="num">
                                      <p:cBhvr>
                                        <p:cTn id="16" dur="1000" fill="hold"/>
                                        <p:tgtEl>
                                          <p:spTgt spid="21340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34021"/>
                                        </p:tgtEl>
                                        <p:attrNameLst>
                                          <p:attrName>style.visibility</p:attrName>
                                        </p:attrNameLst>
                                      </p:cBhvr>
                                      <p:to>
                                        <p:strVal val="visible"/>
                                      </p:to>
                                    </p:set>
                                    <p:animEffect transition="in" filter="fade">
                                      <p:cBhvr>
                                        <p:cTn id="21" dur="1000"/>
                                        <p:tgtEl>
                                          <p:spTgt spid="2134021"/>
                                        </p:tgtEl>
                                      </p:cBhvr>
                                    </p:animEffect>
                                    <p:anim calcmode="lin" valueType="num">
                                      <p:cBhvr>
                                        <p:cTn id="22" dur="1000" fill="hold"/>
                                        <p:tgtEl>
                                          <p:spTgt spid="2134021"/>
                                        </p:tgtEl>
                                        <p:attrNameLst>
                                          <p:attrName>ppt_x</p:attrName>
                                        </p:attrNameLst>
                                      </p:cBhvr>
                                      <p:tavLst>
                                        <p:tav tm="0">
                                          <p:val>
                                            <p:strVal val="#ppt_x"/>
                                          </p:val>
                                        </p:tav>
                                        <p:tav tm="100000">
                                          <p:val>
                                            <p:strVal val="#ppt_x"/>
                                          </p:val>
                                        </p:tav>
                                      </p:tavLst>
                                    </p:anim>
                                    <p:anim calcmode="lin" valueType="num">
                                      <p:cBhvr>
                                        <p:cTn id="23" dur="1000" fill="hold"/>
                                        <p:tgtEl>
                                          <p:spTgt spid="21340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34022"/>
                                        </p:tgtEl>
                                        <p:attrNameLst>
                                          <p:attrName>style.visibility</p:attrName>
                                        </p:attrNameLst>
                                      </p:cBhvr>
                                      <p:to>
                                        <p:strVal val="visible"/>
                                      </p:to>
                                    </p:set>
                                    <p:animEffect transition="in" filter="fade">
                                      <p:cBhvr>
                                        <p:cTn id="28" dur="1000"/>
                                        <p:tgtEl>
                                          <p:spTgt spid="2134022"/>
                                        </p:tgtEl>
                                      </p:cBhvr>
                                    </p:animEffect>
                                    <p:anim calcmode="lin" valueType="num">
                                      <p:cBhvr>
                                        <p:cTn id="29" dur="1000" fill="hold"/>
                                        <p:tgtEl>
                                          <p:spTgt spid="2134022"/>
                                        </p:tgtEl>
                                        <p:attrNameLst>
                                          <p:attrName>ppt_x</p:attrName>
                                        </p:attrNameLst>
                                      </p:cBhvr>
                                      <p:tavLst>
                                        <p:tav tm="0">
                                          <p:val>
                                            <p:strVal val="#ppt_x"/>
                                          </p:val>
                                        </p:tav>
                                        <p:tav tm="100000">
                                          <p:val>
                                            <p:strVal val="#ppt_x"/>
                                          </p:val>
                                        </p:tav>
                                      </p:tavLst>
                                    </p:anim>
                                    <p:anim calcmode="lin" valueType="num">
                                      <p:cBhvr>
                                        <p:cTn id="30" dur="1000" fill="hold"/>
                                        <p:tgtEl>
                                          <p:spTgt spid="21340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34023"/>
                                        </p:tgtEl>
                                        <p:attrNameLst>
                                          <p:attrName>style.visibility</p:attrName>
                                        </p:attrNameLst>
                                      </p:cBhvr>
                                      <p:to>
                                        <p:strVal val="visible"/>
                                      </p:to>
                                    </p:set>
                                    <p:animEffect transition="in" filter="fade">
                                      <p:cBhvr>
                                        <p:cTn id="35" dur="1000"/>
                                        <p:tgtEl>
                                          <p:spTgt spid="2134023"/>
                                        </p:tgtEl>
                                      </p:cBhvr>
                                    </p:animEffect>
                                    <p:anim calcmode="lin" valueType="num">
                                      <p:cBhvr>
                                        <p:cTn id="36" dur="1000" fill="hold"/>
                                        <p:tgtEl>
                                          <p:spTgt spid="2134023"/>
                                        </p:tgtEl>
                                        <p:attrNameLst>
                                          <p:attrName>ppt_x</p:attrName>
                                        </p:attrNameLst>
                                      </p:cBhvr>
                                      <p:tavLst>
                                        <p:tav tm="0">
                                          <p:val>
                                            <p:strVal val="#ppt_x"/>
                                          </p:val>
                                        </p:tav>
                                        <p:tav tm="100000">
                                          <p:val>
                                            <p:strVal val="#ppt_x"/>
                                          </p:val>
                                        </p:tav>
                                      </p:tavLst>
                                    </p:anim>
                                    <p:anim calcmode="lin" valueType="num">
                                      <p:cBhvr>
                                        <p:cTn id="37" dur="1000" fill="hold"/>
                                        <p:tgtEl>
                                          <p:spTgt spid="21340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34024"/>
                                        </p:tgtEl>
                                        <p:attrNameLst>
                                          <p:attrName>style.visibility</p:attrName>
                                        </p:attrNameLst>
                                      </p:cBhvr>
                                      <p:to>
                                        <p:strVal val="visible"/>
                                      </p:to>
                                    </p:set>
                                    <p:animEffect transition="in" filter="fade">
                                      <p:cBhvr>
                                        <p:cTn id="42" dur="1000"/>
                                        <p:tgtEl>
                                          <p:spTgt spid="2134024"/>
                                        </p:tgtEl>
                                      </p:cBhvr>
                                    </p:animEffect>
                                    <p:anim calcmode="lin" valueType="num">
                                      <p:cBhvr>
                                        <p:cTn id="43" dur="1000" fill="hold"/>
                                        <p:tgtEl>
                                          <p:spTgt spid="2134024"/>
                                        </p:tgtEl>
                                        <p:attrNameLst>
                                          <p:attrName>ppt_x</p:attrName>
                                        </p:attrNameLst>
                                      </p:cBhvr>
                                      <p:tavLst>
                                        <p:tav tm="0">
                                          <p:val>
                                            <p:strVal val="#ppt_x"/>
                                          </p:val>
                                        </p:tav>
                                        <p:tav tm="100000">
                                          <p:val>
                                            <p:strVal val="#ppt_x"/>
                                          </p:val>
                                        </p:tav>
                                      </p:tavLst>
                                    </p:anim>
                                    <p:anim calcmode="lin" valueType="num">
                                      <p:cBhvr>
                                        <p:cTn id="44" dur="1000" fill="hold"/>
                                        <p:tgtEl>
                                          <p:spTgt spid="2134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019" grpId="0" animBg="1"/>
      <p:bldP spid="2134020" grpId="0" animBg="1"/>
      <p:bldP spid="2134021" grpId="0" animBg="1"/>
      <p:bldP spid="2134022" grpId="0" animBg="1"/>
      <p:bldP spid="2134023" grpId="0" animBg="1"/>
      <p:bldP spid="21340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4294967295"/>
          </p:nvPr>
        </p:nvSpPr>
        <p:spPr>
          <a:xfrm>
            <a:off x="3463634" y="6356351"/>
            <a:ext cx="3186545" cy="501649"/>
          </a:xfrm>
          <a:prstGeom prst="rect">
            <a:avLst/>
          </a:prstGeom>
        </p:spPr>
        <p:txBody>
          <a:bodyPr/>
          <a:lstStyle/>
          <a:p>
            <a:pPr algn="ctr">
              <a:defRPr/>
            </a:pPr>
            <a:r>
              <a:rPr lang="en-US" dirty="0" smtClean="0"/>
              <a:t>“Sequence Stratigraphy – Surfaces”</a:t>
            </a:r>
            <a:endParaRPr lang="en-US" dirty="0"/>
          </a:p>
          <a:p>
            <a:pPr algn="ctr">
              <a:defRPr/>
            </a:pPr>
            <a:r>
              <a:rPr lang="en-US" dirty="0"/>
              <a:t>C. G. St. C. Kendall</a:t>
            </a:r>
          </a:p>
        </p:txBody>
      </p:sp>
      <p:pic>
        <p:nvPicPr>
          <p:cNvPr id="32771" name="Picture 2" descr="115- Anhydite-Dia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176" y="1076325"/>
            <a:ext cx="6869298"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5043" name="AutoShape 3"/>
          <p:cNvSpPr>
            <a:spLocks noChangeArrowheads="1"/>
          </p:cNvSpPr>
          <p:nvPr/>
        </p:nvSpPr>
        <p:spPr bwMode="auto">
          <a:xfrm rot="1722719">
            <a:off x="1322556" y="2483069"/>
            <a:ext cx="2743200" cy="609600"/>
          </a:xfrm>
          <a:prstGeom prst="homePlate">
            <a:avLst>
              <a:gd name="adj" fmla="val 112500"/>
            </a:avLst>
          </a:prstGeom>
          <a:solidFill>
            <a:schemeClr val="accent1"/>
          </a:solidFill>
          <a:ln w="9525">
            <a:solidFill>
              <a:schemeClr val="tx1"/>
            </a:solidFill>
            <a:miter lim="800000"/>
            <a:headEnd/>
            <a:tailEnd/>
          </a:ln>
        </p:spPr>
        <p:txBody>
          <a:bodyPr wrap="none" anchor="ctr"/>
          <a:lstStyle/>
          <a:p>
            <a:pPr algn="ctr"/>
            <a:r>
              <a:rPr lang="en-US" sz="1800">
                <a:solidFill>
                  <a:schemeClr val="bg1"/>
                </a:solidFill>
                <a:latin typeface="Arial" charset="0"/>
              </a:rPr>
              <a:t>Anhydrite</a:t>
            </a:r>
          </a:p>
        </p:txBody>
      </p:sp>
      <p:sp>
        <p:nvSpPr>
          <p:cNvPr id="2135044" name="AutoShape 4"/>
          <p:cNvSpPr>
            <a:spLocks noChangeArrowheads="1"/>
          </p:cNvSpPr>
          <p:nvPr/>
        </p:nvSpPr>
        <p:spPr bwMode="auto">
          <a:xfrm rot="1722719">
            <a:off x="4369806" y="1717707"/>
            <a:ext cx="2743200" cy="609600"/>
          </a:xfrm>
          <a:prstGeom prst="homePlate">
            <a:avLst>
              <a:gd name="adj" fmla="val 112500"/>
            </a:avLst>
          </a:prstGeom>
          <a:solidFill>
            <a:schemeClr val="accent1"/>
          </a:solidFill>
          <a:ln w="9525">
            <a:solidFill>
              <a:schemeClr val="tx1"/>
            </a:solidFill>
            <a:miter lim="800000"/>
            <a:headEnd/>
            <a:tailEnd/>
          </a:ln>
        </p:spPr>
        <p:txBody>
          <a:bodyPr wrap="none" anchor="ctr"/>
          <a:lstStyle/>
          <a:p>
            <a:pPr algn="ctr"/>
            <a:r>
              <a:rPr lang="en-US" sz="1800">
                <a:solidFill>
                  <a:schemeClr val="bg1"/>
                </a:solidFill>
                <a:latin typeface="Arial" charset="0"/>
              </a:rPr>
              <a:t>Washover Sediments</a:t>
            </a:r>
          </a:p>
        </p:txBody>
      </p:sp>
      <p:sp>
        <p:nvSpPr>
          <p:cNvPr id="2135045" name="AutoShape 5"/>
          <p:cNvSpPr>
            <a:spLocks noChangeArrowheads="1"/>
          </p:cNvSpPr>
          <p:nvPr/>
        </p:nvSpPr>
        <p:spPr bwMode="auto">
          <a:xfrm rot="1722719">
            <a:off x="1623060" y="4752862"/>
            <a:ext cx="2743200" cy="609600"/>
          </a:xfrm>
          <a:prstGeom prst="homePlate">
            <a:avLst>
              <a:gd name="adj" fmla="val 112500"/>
            </a:avLst>
          </a:prstGeom>
          <a:solidFill>
            <a:schemeClr val="accent1"/>
          </a:solidFill>
          <a:ln w="9525">
            <a:solidFill>
              <a:schemeClr val="tx1"/>
            </a:solidFill>
            <a:miter lim="800000"/>
            <a:headEnd/>
            <a:tailEnd/>
          </a:ln>
        </p:spPr>
        <p:txBody>
          <a:bodyPr wrap="none" anchor="ctr"/>
          <a:lstStyle/>
          <a:p>
            <a:pPr algn="ctr"/>
            <a:r>
              <a:rPr lang="en-US" sz="1800">
                <a:solidFill>
                  <a:schemeClr val="bg1"/>
                </a:solidFill>
                <a:latin typeface="Arial" charset="0"/>
              </a:rPr>
              <a:t>Cyanobacterial Peat</a:t>
            </a:r>
          </a:p>
        </p:txBody>
      </p:sp>
      <p:grpSp>
        <p:nvGrpSpPr>
          <p:cNvPr id="2" name="Group 1"/>
          <p:cNvGrpSpPr>
            <a:grpSpLocks/>
          </p:cNvGrpSpPr>
          <p:nvPr/>
        </p:nvGrpSpPr>
        <p:grpSpPr bwMode="auto">
          <a:xfrm>
            <a:off x="6934200" y="996628"/>
            <a:ext cx="1981200" cy="5347022"/>
            <a:chOff x="6553200" y="614363"/>
            <a:chExt cx="1981200" cy="5729287"/>
          </a:xfrm>
        </p:grpSpPr>
        <p:sp>
          <p:nvSpPr>
            <p:cNvPr id="32780" name="AutoShape 8"/>
            <p:cNvSpPr>
              <a:spLocks noChangeArrowheads="1"/>
            </p:cNvSpPr>
            <p:nvPr/>
          </p:nvSpPr>
          <p:spPr bwMode="auto">
            <a:xfrm flipV="1">
              <a:off x="6553200" y="614363"/>
              <a:ext cx="1981200" cy="5729287"/>
            </a:xfrm>
            <a:prstGeom prst="triangle">
              <a:avLst>
                <a:gd name="adj" fmla="val 50000"/>
              </a:avLst>
            </a:prstGeom>
            <a:solidFill>
              <a:schemeClr val="accent1"/>
            </a:solidFill>
            <a:ln w="9525">
              <a:solidFill>
                <a:srgbClr val="0000FF"/>
              </a:solidFill>
              <a:miter lim="800000"/>
              <a:headEnd/>
              <a:tailEnd/>
            </a:ln>
          </p:spPr>
          <p:txBody>
            <a:bodyPr rot="10800000" wrap="none" anchor="ctr"/>
            <a:lstStyle/>
            <a:p>
              <a:pPr algn="ctr"/>
              <a:endParaRPr lang="en-US"/>
            </a:p>
          </p:txBody>
        </p:sp>
        <p:sp>
          <p:nvSpPr>
            <p:cNvPr id="32781" name="Text Box 9"/>
            <p:cNvSpPr txBox="1">
              <a:spLocks noChangeArrowheads="1"/>
            </p:cNvSpPr>
            <p:nvPr/>
          </p:nvSpPr>
          <p:spPr bwMode="auto">
            <a:xfrm>
              <a:off x="6653973" y="614363"/>
              <a:ext cx="17796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200" b="0" dirty="0">
                  <a:solidFill>
                    <a:schemeClr val="bg1"/>
                  </a:solidFill>
                  <a:latin typeface="Arial" panose="020B0604020202020204" pitchFamily="34" charset="0"/>
                  <a:cs typeface="Arial" panose="020B0604020202020204" pitchFamily="34" charset="0"/>
                </a:rPr>
                <a:t>Shoaling</a:t>
              </a:r>
            </a:p>
            <a:p>
              <a:pPr algn="ctr" eaLnBrk="1" hangingPunct="1"/>
              <a:r>
                <a:rPr lang="en-US" sz="3200" b="0" dirty="0">
                  <a:solidFill>
                    <a:schemeClr val="bg1"/>
                  </a:solidFill>
                  <a:latin typeface="Arial" panose="020B0604020202020204" pitchFamily="34" charset="0"/>
                  <a:cs typeface="Arial" panose="020B0604020202020204" pitchFamily="34" charset="0"/>
                </a:rPr>
                <a:t>Up</a:t>
              </a:r>
            </a:p>
            <a:p>
              <a:pPr algn="ctr" eaLnBrk="1" hangingPunct="1"/>
              <a:r>
                <a:rPr lang="en-US" sz="3200" b="0" dirty="0">
                  <a:solidFill>
                    <a:schemeClr val="bg1"/>
                  </a:solidFill>
                  <a:latin typeface="Arial" panose="020B0604020202020204" pitchFamily="34" charset="0"/>
                  <a:cs typeface="Arial" panose="020B0604020202020204" pitchFamily="34" charset="0"/>
                </a:rPr>
                <a:t>Cycle</a:t>
              </a:r>
            </a:p>
          </p:txBody>
        </p:sp>
      </p:grpSp>
      <p:pic>
        <p:nvPicPr>
          <p:cNvPr id="2135046" name="Picture 6" descr="Nassir at the Pyrami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4440" y="996628"/>
            <a:ext cx="7680960"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5051" name="Picture 11" descr="Upside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506" y="1005931"/>
            <a:ext cx="7680960"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5052" name="Text Box 12"/>
          <p:cNvSpPr txBox="1">
            <a:spLocks noChangeArrowheads="1"/>
          </p:cNvSpPr>
          <p:nvPr/>
        </p:nvSpPr>
        <p:spPr bwMode="auto">
          <a:xfrm>
            <a:off x="3436516" y="1577832"/>
            <a:ext cx="23407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latin typeface="+mj-lt"/>
              </a:rPr>
              <a:t>Or may be not?</a:t>
            </a:r>
          </a:p>
        </p:txBody>
      </p:sp>
      <p:sp>
        <p:nvSpPr>
          <p:cNvPr id="2135050" name="Text Box 10"/>
          <p:cNvSpPr txBox="1">
            <a:spLocks noChangeArrowheads="1"/>
          </p:cNvSpPr>
          <p:nvPr/>
        </p:nvSpPr>
        <p:spPr bwMode="auto">
          <a:xfrm>
            <a:off x="282575" y="172735"/>
            <a:ext cx="75219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0" dirty="0">
                <a:solidFill>
                  <a:schemeClr val="tx2"/>
                </a:solidFill>
                <a:latin typeface="+mj-lt"/>
              </a:rPr>
              <a:t>The Ancient Egyptians Knew This Before Walther</a:t>
            </a:r>
          </a:p>
        </p:txBody>
      </p:sp>
    </p:spTree>
    <p:extLst>
      <p:ext uri="{BB962C8B-B14F-4D97-AF65-F5344CB8AC3E}">
        <p14:creationId xmlns:p14="http://schemas.microsoft.com/office/powerpoint/2010/main" val="4153987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5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50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50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135046"/>
                                        </p:tgtEl>
                                        <p:attrNameLst>
                                          <p:attrName>style.visibility</p:attrName>
                                        </p:attrNameLst>
                                      </p:cBhvr>
                                      <p:to>
                                        <p:strVal val="visible"/>
                                      </p:to>
                                    </p:set>
                                    <p:animEffect transition="in" filter="blinds(horizontal)">
                                      <p:cBhvr>
                                        <p:cTn id="23" dur="500"/>
                                        <p:tgtEl>
                                          <p:spTgt spid="213504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13505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2135051"/>
                                        </p:tgtEl>
                                        <p:attrNameLst>
                                          <p:attrName>style.visibility</p:attrName>
                                        </p:attrNameLst>
                                      </p:cBhvr>
                                      <p:to>
                                        <p:strVal val="visible"/>
                                      </p:to>
                                    </p:set>
                                    <p:anim calcmode="lin" valueType="num">
                                      <p:cBhvr additive="base">
                                        <p:cTn id="32" dur="500" fill="hold"/>
                                        <p:tgtEl>
                                          <p:spTgt spid="2135051"/>
                                        </p:tgtEl>
                                        <p:attrNameLst>
                                          <p:attrName>ppt_x</p:attrName>
                                        </p:attrNameLst>
                                      </p:cBhvr>
                                      <p:tavLst>
                                        <p:tav tm="0">
                                          <p:val>
                                            <p:strVal val="0-#ppt_w/2"/>
                                          </p:val>
                                        </p:tav>
                                        <p:tav tm="100000">
                                          <p:val>
                                            <p:strVal val="#ppt_x"/>
                                          </p:val>
                                        </p:tav>
                                      </p:tavLst>
                                    </p:anim>
                                    <p:anim calcmode="lin" valueType="num">
                                      <p:cBhvr additive="base">
                                        <p:cTn id="33" dur="500" fill="hold"/>
                                        <p:tgtEl>
                                          <p:spTgt spid="2135051"/>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135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043" grpId="0" animBg="1" autoUpdateAnimBg="0"/>
      <p:bldP spid="2135044" grpId="0" animBg="1" autoUpdateAnimBg="0"/>
      <p:bldP spid="2135045" grpId="0" animBg="1" autoUpdateAnimBg="0"/>
      <p:bldP spid="2135052" grpId="0" autoUpdateAnimBg="0"/>
      <p:bldP spid="213505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VanWagoner-90-StackTidalF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08371"/>
            <a:ext cx="7620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8648" name="AutoShape 8"/>
          <p:cNvSpPr>
            <a:spLocks noChangeArrowheads="1"/>
          </p:cNvSpPr>
          <p:nvPr/>
        </p:nvSpPr>
        <p:spPr bwMode="auto">
          <a:xfrm flipH="1">
            <a:off x="4800600" y="3001683"/>
            <a:ext cx="4572000" cy="1219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pPr algn="ctr">
              <a:defRPr/>
            </a:pPr>
            <a:r>
              <a:rPr lang="en-US" sz="2400" b="0" dirty="0">
                <a:solidFill>
                  <a:schemeClr val="tx2"/>
                </a:solidFill>
                <a:latin typeface="+mj-lt"/>
              </a:rPr>
              <a:t>Marine Flooding Surface</a:t>
            </a:r>
          </a:p>
        </p:txBody>
      </p:sp>
      <p:sp>
        <p:nvSpPr>
          <p:cNvPr id="2288649" name="AutoShape 9"/>
          <p:cNvSpPr>
            <a:spLocks noChangeArrowheads="1"/>
          </p:cNvSpPr>
          <p:nvPr/>
        </p:nvSpPr>
        <p:spPr bwMode="auto">
          <a:xfrm flipH="1">
            <a:off x="4800600" y="4667689"/>
            <a:ext cx="4572000" cy="1219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pPr algn="ctr">
              <a:defRPr/>
            </a:pPr>
            <a:r>
              <a:rPr lang="en-US" sz="2400" b="0" dirty="0">
                <a:solidFill>
                  <a:schemeClr val="tx2"/>
                </a:solidFill>
                <a:latin typeface="+mj-lt"/>
              </a:rPr>
              <a:t>Marine Flooding Surface</a:t>
            </a:r>
          </a:p>
        </p:txBody>
      </p:sp>
      <p:sp>
        <p:nvSpPr>
          <p:cNvPr id="2288650" name="AutoShape 10"/>
          <p:cNvSpPr>
            <a:spLocks noChangeArrowheads="1"/>
          </p:cNvSpPr>
          <p:nvPr/>
        </p:nvSpPr>
        <p:spPr bwMode="auto">
          <a:xfrm>
            <a:off x="1679576" y="3649600"/>
            <a:ext cx="762000" cy="1657350"/>
          </a:xfrm>
          <a:prstGeom prst="triangle">
            <a:avLst>
              <a:gd name="adj" fmla="val 50000"/>
            </a:avLst>
          </a:prstGeom>
          <a:solidFill>
            <a:schemeClr val="accent1">
              <a:lumMod val="20000"/>
              <a:lumOff val="80000"/>
            </a:schemeClr>
          </a:solidFill>
          <a:ln w="9525">
            <a:solidFill>
              <a:schemeClr val="tx1"/>
            </a:solidFill>
            <a:miter lim="800000"/>
            <a:headEnd/>
            <a:tailEnd/>
          </a:ln>
          <a:effectLst/>
        </p:spPr>
        <p:txBody>
          <a:bodyPr wrap="none" anchor="ctr"/>
          <a:lstStyle/>
          <a:p>
            <a:pPr>
              <a:defRPr/>
            </a:pPr>
            <a:endParaRPr lang="en-US"/>
          </a:p>
        </p:txBody>
      </p:sp>
      <p:sp>
        <p:nvSpPr>
          <p:cNvPr id="2288651" name="AutoShape 11"/>
          <p:cNvSpPr>
            <a:spLocks noChangeArrowheads="1"/>
          </p:cNvSpPr>
          <p:nvPr/>
        </p:nvSpPr>
        <p:spPr bwMode="auto">
          <a:xfrm flipH="1">
            <a:off x="4800600" y="1059880"/>
            <a:ext cx="4572000" cy="1219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pPr algn="ctr">
              <a:defRPr/>
            </a:pPr>
            <a:r>
              <a:rPr lang="en-US" sz="2400" b="0" dirty="0">
                <a:solidFill>
                  <a:schemeClr val="tx2"/>
                </a:solidFill>
                <a:latin typeface="+mj-lt"/>
              </a:rPr>
              <a:t>Marine Flooding Surface</a:t>
            </a:r>
          </a:p>
        </p:txBody>
      </p:sp>
      <p:sp>
        <p:nvSpPr>
          <p:cNvPr id="2288652" name="AutoShape 12"/>
          <p:cNvSpPr>
            <a:spLocks noChangeArrowheads="1"/>
          </p:cNvSpPr>
          <p:nvPr/>
        </p:nvSpPr>
        <p:spPr bwMode="auto">
          <a:xfrm>
            <a:off x="1679576" y="1700872"/>
            <a:ext cx="762000" cy="1900237"/>
          </a:xfrm>
          <a:prstGeom prst="triangle">
            <a:avLst>
              <a:gd name="adj" fmla="val 50000"/>
            </a:avLst>
          </a:prstGeom>
          <a:solidFill>
            <a:schemeClr val="accent1">
              <a:lumMod val="20000"/>
              <a:lumOff val="80000"/>
            </a:schemeClr>
          </a:solidFill>
          <a:ln w="9525">
            <a:solidFill>
              <a:schemeClr val="tx1"/>
            </a:solidFill>
            <a:miter lim="800000"/>
            <a:headEnd/>
            <a:tailEnd/>
          </a:ln>
          <a:effectLst/>
        </p:spPr>
        <p:txBody>
          <a:bodyPr wrap="none" anchor="ctr"/>
          <a:lstStyle/>
          <a:p>
            <a:pPr>
              <a:defRPr/>
            </a:pPr>
            <a:endParaRPr lang="en-US"/>
          </a:p>
        </p:txBody>
      </p:sp>
      <p:sp>
        <p:nvSpPr>
          <p:cNvPr id="11" name="Rectangle 2"/>
          <p:cNvSpPr>
            <a:spLocks noGrp="1" noChangeArrowheads="1"/>
          </p:cNvSpPr>
          <p:nvPr>
            <p:ph type="title"/>
          </p:nvPr>
        </p:nvSpPr>
        <p:spPr>
          <a:xfrm>
            <a:off x="177084" y="281746"/>
            <a:ext cx="9144000" cy="533400"/>
          </a:xfrm>
        </p:spPr>
        <p:txBody>
          <a:bodyPr rtlCol="0">
            <a:normAutofit/>
          </a:bodyPr>
          <a:lstStyle/>
          <a:p>
            <a:pPr>
              <a:defRPr/>
            </a:pPr>
            <a:r>
              <a:rPr lang="en-US" dirty="0" smtClean="0">
                <a:solidFill>
                  <a:schemeClr val="tx2"/>
                </a:solidFill>
              </a:rPr>
              <a:t>Parasequences</a:t>
            </a:r>
          </a:p>
        </p:txBody>
      </p:sp>
    </p:spTree>
    <p:extLst>
      <p:ext uri="{BB962C8B-B14F-4D97-AF65-F5344CB8AC3E}">
        <p14:creationId xmlns:p14="http://schemas.microsoft.com/office/powerpoint/2010/main" val="3434609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8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86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886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886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8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648" grpId="0" animBg="1"/>
      <p:bldP spid="2288649" grpId="0" animBg="1"/>
      <p:bldP spid="2288650" grpId="0" animBg="1"/>
      <p:bldP spid="2288651" grpId="0" animBg="1"/>
      <p:bldP spid="22886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Shoreface"/>
          <p:cNvPicPr>
            <a:picLocks noChangeAspect="1" noChangeArrowheads="1"/>
          </p:cNvPicPr>
          <p:nvPr/>
        </p:nvPicPr>
        <p:blipFill rotWithShape="1">
          <a:blip r:embed="rId3">
            <a:extLst>
              <a:ext uri="{28A0092B-C50C-407E-A947-70E740481C1C}">
                <a14:useLocalDpi xmlns:a14="http://schemas.microsoft.com/office/drawing/2010/main" val="0"/>
              </a:ext>
            </a:extLst>
          </a:blip>
          <a:srcRect t="15024"/>
          <a:stretch/>
        </p:blipFill>
        <p:spPr bwMode="auto">
          <a:xfrm>
            <a:off x="0" y="1028700"/>
            <a:ext cx="9906000" cy="582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923" name="Rectangle 3"/>
          <p:cNvSpPr>
            <a:spLocks noChangeArrowheads="1"/>
          </p:cNvSpPr>
          <p:nvPr/>
        </p:nvSpPr>
        <p:spPr bwMode="auto">
          <a:xfrm>
            <a:off x="6242844" y="6381750"/>
            <a:ext cx="292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i="1" dirty="0">
                <a:solidFill>
                  <a:schemeClr val="bg1"/>
                </a:solidFill>
                <a:effectLst>
                  <a:outerShdw blurRad="38100" dist="38100" dir="2700000" algn="tl">
                    <a:srgbClr val="000000">
                      <a:alpha val="43137"/>
                    </a:srgbClr>
                  </a:outerShdw>
                </a:effectLst>
                <a:latin typeface="+mj-lt"/>
              </a:rPr>
              <a:t>Photo by </a:t>
            </a:r>
            <a:r>
              <a:rPr lang="en-US" sz="2000" i="1" dirty="0" err="1">
                <a:solidFill>
                  <a:schemeClr val="bg1"/>
                </a:solidFill>
                <a:effectLst>
                  <a:outerShdw blurRad="38100" dist="38100" dir="2700000" algn="tl">
                    <a:srgbClr val="000000">
                      <a:alpha val="43137"/>
                    </a:srgbClr>
                  </a:outerShdw>
                </a:effectLst>
                <a:latin typeface="+mj-lt"/>
              </a:rPr>
              <a:t>Torbjörn</a:t>
            </a:r>
            <a:r>
              <a:rPr lang="en-US" sz="2000" i="1" dirty="0">
                <a:solidFill>
                  <a:schemeClr val="bg1"/>
                </a:solidFill>
                <a:effectLst>
                  <a:outerShdw blurRad="38100" dist="38100" dir="2700000" algn="tl">
                    <a:srgbClr val="000000">
                      <a:alpha val="43137"/>
                    </a:srgbClr>
                  </a:outerShdw>
                </a:effectLst>
                <a:latin typeface="+mj-lt"/>
              </a:rPr>
              <a:t> </a:t>
            </a:r>
            <a:r>
              <a:rPr lang="en-US" sz="2000" i="1" dirty="0" err="1">
                <a:solidFill>
                  <a:schemeClr val="bg1"/>
                </a:solidFill>
                <a:effectLst>
                  <a:outerShdw blurRad="38100" dist="38100" dir="2700000" algn="tl">
                    <a:srgbClr val="000000">
                      <a:alpha val="43137"/>
                    </a:srgbClr>
                  </a:outerShdw>
                </a:effectLst>
                <a:latin typeface="+mj-lt"/>
              </a:rPr>
              <a:t>Törnqvis</a:t>
            </a:r>
            <a:endParaRPr lang="en-US" sz="2000" i="1" dirty="0">
              <a:solidFill>
                <a:schemeClr val="bg1"/>
              </a:solidFill>
              <a:effectLst>
                <a:outerShdw blurRad="38100" dist="38100" dir="2700000" algn="tl">
                  <a:srgbClr val="000000">
                    <a:alpha val="43137"/>
                  </a:srgbClr>
                </a:outerShdw>
              </a:effectLst>
              <a:latin typeface="+mj-lt"/>
            </a:endParaRPr>
          </a:p>
        </p:txBody>
      </p:sp>
      <p:sp>
        <p:nvSpPr>
          <p:cNvPr id="9" name="Rectangle 3"/>
          <p:cNvSpPr>
            <a:spLocks noChangeArrowheads="1"/>
          </p:cNvSpPr>
          <p:nvPr/>
        </p:nvSpPr>
        <p:spPr bwMode="auto">
          <a:xfrm>
            <a:off x="228600" y="152400"/>
            <a:ext cx="79991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0" dirty="0">
                <a:latin typeface="+mj-lt"/>
              </a:rPr>
              <a:t>Book Cliffs – Prograding Cretaceous Shoreline</a:t>
            </a:r>
          </a:p>
        </p:txBody>
      </p:sp>
      <p:sp>
        <p:nvSpPr>
          <p:cNvPr id="8" name="AutoShape 6"/>
          <p:cNvSpPr>
            <a:spLocks noChangeArrowheads="1"/>
          </p:cNvSpPr>
          <p:nvPr/>
        </p:nvSpPr>
        <p:spPr bwMode="auto">
          <a:xfrm>
            <a:off x="7027863" y="1644520"/>
            <a:ext cx="27432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2000" b="0" dirty="0">
                <a:solidFill>
                  <a:schemeClr val="tx2"/>
                </a:solidFill>
                <a:latin typeface="Arial" panose="020B0604020202020204" pitchFamily="34" charset="0"/>
              </a:rPr>
              <a:t>PROGRADING</a:t>
            </a:r>
          </a:p>
        </p:txBody>
      </p:sp>
      <p:sp>
        <p:nvSpPr>
          <p:cNvPr id="11" name="AutoShape 8"/>
          <p:cNvSpPr>
            <a:spLocks noChangeArrowheads="1"/>
          </p:cNvSpPr>
          <p:nvPr/>
        </p:nvSpPr>
        <p:spPr bwMode="auto">
          <a:xfrm flipV="1">
            <a:off x="8399463" y="2953067"/>
            <a:ext cx="553792" cy="1435360"/>
          </a:xfrm>
          <a:prstGeom prst="triangle">
            <a:avLst>
              <a:gd name="adj" fmla="val 553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 name="Text Box 4"/>
          <p:cNvSpPr txBox="1">
            <a:spLocks noChangeArrowheads="1"/>
          </p:cNvSpPr>
          <p:nvPr/>
        </p:nvSpPr>
        <p:spPr bwMode="auto">
          <a:xfrm>
            <a:off x="266700" y="1383407"/>
            <a:ext cx="67611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400" b="0" dirty="0">
                <a:solidFill>
                  <a:schemeClr val="tx2"/>
                </a:solidFill>
                <a:latin typeface="+mj-lt"/>
              </a:rPr>
              <a:t>Sequence stratigraphic interpretation uses the composition and framework of genetically related stacked vertical facies successions, their geometries and their bounding surfaces to determine their depositional setting</a:t>
            </a:r>
          </a:p>
        </p:txBody>
      </p:sp>
    </p:spTree>
    <p:extLst>
      <p:ext uri="{BB962C8B-B14F-4D97-AF65-F5344CB8AC3E}">
        <p14:creationId xmlns:p14="http://schemas.microsoft.com/office/powerpoint/2010/main" val="3346851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188890" y="218941"/>
            <a:ext cx="9144000" cy="695459"/>
          </a:xfrm>
          <a:noFill/>
        </p:spPr>
        <p:txBody>
          <a:bodyPr/>
          <a:lstStyle/>
          <a:p>
            <a:pPr eaLnBrk="1" hangingPunct="1"/>
            <a:r>
              <a:rPr lang="en-US" dirty="0" smtClean="0">
                <a:solidFill>
                  <a:schemeClr val="tx2"/>
                </a:solidFill>
                <a:cs typeface="Arial" charset="0"/>
              </a:rPr>
              <a:t>Walther’s Law and Parasequences</a:t>
            </a:r>
          </a:p>
        </p:txBody>
      </p:sp>
      <p:sp>
        <p:nvSpPr>
          <p:cNvPr id="34819" name="Rectangle 4"/>
          <p:cNvSpPr>
            <a:spLocks noGrp="1" noChangeArrowheads="1"/>
          </p:cNvSpPr>
          <p:nvPr>
            <p:ph idx="1"/>
          </p:nvPr>
        </p:nvSpPr>
        <p:spPr>
          <a:xfrm>
            <a:off x="685800" y="1219200"/>
            <a:ext cx="8382000" cy="4724400"/>
          </a:xfrm>
        </p:spPr>
        <p:txBody>
          <a:bodyPr>
            <a:normAutofit lnSpcReduction="10000"/>
          </a:bodyPr>
          <a:lstStyle/>
          <a:p>
            <a:pPr marL="0" indent="0">
              <a:buNone/>
            </a:pPr>
            <a:r>
              <a:rPr lang="en-US" dirty="0">
                <a:solidFill>
                  <a:schemeClr val="tx2"/>
                </a:solidFill>
                <a:latin typeface="Arial" charset="0"/>
                <a:cs typeface="Arial" charset="0"/>
              </a:rPr>
              <a:t>As per Walther’s law </a:t>
            </a:r>
            <a:r>
              <a:rPr lang="en-US" dirty="0" err="1">
                <a:solidFill>
                  <a:schemeClr val="tx2"/>
                </a:solidFill>
                <a:latin typeface="Arial" charset="0"/>
                <a:cs typeface="Arial" charset="0"/>
              </a:rPr>
              <a:t>parasequences</a:t>
            </a:r>
            <a:r>
              <a:rPr lang="en-US" dirty="0">
                <a:solidFill>
                  <a:schemeClr val="tx2"/>
                </a:solidFill>
                <a:latin typeface="Arial" charset="0"/>
                <a:cs typeface="Arial" charset="0"/>
              </a:rPr>
              <a:t> of related </a:t>
            </a:r>
            <a:r>
              <a:rPr lang="en-US" dirty="0" err="1">
                <a:solidFill>
                  <a:schemeClr val="tx2"/>
                </a:solidFill>
                <a:latin typeface="Arial" charset="0"/>
                <a:cs typeface="Arial" charset="0"/>
              </a:rPr>
              <a:t>facies</a:t>
            </a:r>
            <a:r>
              <a:rPr lang="en-US" dirty="0">
                <a:solidFill>
                  <a:schemeClr val="tx2"/>
                </a:solidFill>
                <a:latin typeface="Arial" charset="0"/>
                <a:cs typeface="Arial" charset="0"/>
              </a:rPr>
              <a:t> adjacent to one another in a continuous vertical sequence are assumed to have accumulated adjacent to one another laterally</a:t>
            </a:r>
          </a:p>
          <a:p>
            <a:pPr lvl="1" eaLnBrk="1" hangingPunct="1">
              <a:buFont typeface="Arial" panose="020B0604020202020204" pitchFamily="34" charset="0"/>
              <a:buChar char="•"/>
            </a:pPr>
            <a:r>
              <a:rPr lang="en-US" dirty="0">
                <a:solidFill>
                  <a:schemeClr val="tx2"/>
                </a:solidFill>
                <a:latin typeface="Arial" charset="0"/>
                <a:cs typeface="Arial" charset="0"/>
              </a:rPr>
              <a:t>Applies only to a section with no unconformities.</a:t>
            </a:r>
          </a:p>
          <a:p>
            <a:pPr lvl="1" eaLnBrk="1" hangingPunct="1">
              <a:buFont typeface="Arial" panose="020B0604020202020204" pitchFamily="34" charset="0"/>
              <a:buChar char="•"/>
            </a:pPr>
            <a:r>
              <a:rPr lang="en-US" dirty="0">
                <a:solidFill>
                  <a:schemeClr val="tx2"/>
                </a:solidFill>
                <a:latin typeface="Arial" charset="0"/>
                <a:cs typeface="Arial" charset="0"/>
              </a:rPr>
              <a:t>Applies to a section without subdividing </a:t>
            </a:r>
            <a:r>
              <a:rPr lang="en-US" dirty="0" err="1">
                <a:solidFill>
                  <a:schemeClr val="tx2"/>
                </a:solidFill>
                <a:latin typeface="Arial" charset="0"/>
                <a:cs typeface="Arial" charset="0"/>
              </a:rPr>
              <a:t>diachronous</a:t>
            </a:r>
            <a:r>
              <a:rPr lang="en-US" dirty="0">
                <a:solidFill>
                  <a:schemeClr val="tx2"/>
                </a:solidFill>
                <a:latin typeface="Arial" charset="0"/>
                <a:cs typeface="Arial" charset="0"/>
              </a:rPr>
              <a:t> boundaries, including transgressive surfaces (TS) and the maximum flooding surfaces (</a:t>
            </a:r>
            <a:r>
              <a:rPr lang="en-US" dirty="0" err="1">
                <a:solidFill>
                  <a:schemeClr val="tx2"/>
                </a:solidFill>
                <a:latin typeface="Arial" charset="0"/>
                <a:cs typeface="Arial" charset="0"/>
              </a:rPr>
              <a:t>mfs</a:t>
            </a:r>
            <a:r>
              <a:rPr lang="en-US" dirty="0">
                <a:solidFill>
                  <a:schemeClr val="tx2"/>
                </a:solidFill>
                <a:latin typeface="Arial" charset="0"/>
                <a:cs typeface="Arial" charset="0"/>
              </a:rPr>
              <a:t>).</a:t>
            </a:r>
          </a:p>
          <a:p>
            <a:pPr marL="0" indent="0">
              <a:buNone/>
            </a:pPr>
            <a:r>
              <a:rPr lang="en-US" dirty="0">
                <a:solidFill>
                  <a:schemeClr val="tx2"/>
                </a:solidFill>
                <a:latin typeface="Arial" charset="0"/>
                <a:cs typeface="Arial" charset="0"/>
              </a:rPr>
              <a:t>Even though a section of </a:t>
            </a:r>
            <a:r>
              <a:rPr lang="en-US" dirty="0" err="1">
                <a:solidFill>
                  <a:schemeClr val="tx2"/>
                </a:solidFill>
                <a:latin typeface="Arial" charset="0"/>
                <a:cs typeface="Arial" charset="0"/>
              </a:rPr>
              <a:t>parasequences</a:t>
            </a:r>
            <a:r>
              <a:rPr lang="en-US" dirty="0">
                <a:solidFill>
                  <a:schemeClr val="tx2"/>
                </a:solidFill>
                <a:latin typeface="Arial" charset="0"/>
                <a:cs typeface="Arial" charset="0"/>
              </a:rPr>
              <a:t> is subdivided by </a:t>
            </a:r>
            <a:r>
              <a:rPr lang="en-US" dirty="0" err="1">
                <a:solidFill>
                  <a:schemeClr val="tx2"/>
                </a:solidFill>
                <a:latin typeface="Arial" charset="0"/>
                <a:cs typeface="Arial" charset="0"/>
              </a:rPr>
              <a:t>diachronous</a:t>
            </a:r>
            <a:r>
              <a:rPr lang="en-US" dirty="0">
                <a:solidFill>
                  <a:schemeClr val="tx2"/>
                </a:solidFill>
                <a:latin typeface="Arial" charset="0"/>
                <a:cs typeface="Arial" charset="0"/>
              </a:rPr>
              <a:t> surfaces, Fuzzy Logic assumes this does not contravene Walther’s Law</a:t>
            </a:r>
          </a:p>
        </p:txBody>
      </p:sp>
    </p:spTree>
    <p:extLst>
      <p:ext uri="{BB962C8B-B14F-4D97-AF65-F5344CB8AC3E}">
        <p14:creationId xmlns:p14="http://schemas.microsoft.com/office/powerpoint/2010/main" val="3452062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Footer Placeholder 4"/>
          <p:cNvSpPr>
            <a:spLocks noGrp="1"/>
          </p:cNvSpPr>
          <p:nvPr>
            <p:ph type="ftr" sz="quarter" idx="4294967295"/>
          </p:nvPr>
        </p:nvSpPr>
        <p:spPr bwMode="auto">
          <a:xfrm>
            <a:off x="3505200" y="6416676"/>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olidFill>
                  <a:schemeClr val="tx2"/>
                </a:solidFill>
                <a:latin typeface="Arial" charset="0"/>
              </a:rPr>
              <a:t>“Sequence Stratigraphy – Surfaces”</a:t>
            </a:r>
          </a:p>
          <a:p>
            <a:pPr eaLnBrk="1" hangingPunct="1"/>
            <a:r>
              <a:rPr lang="en-US" sz="1200" dirty="0">
                <a:solidFill>
                  <a:schemeClr val="tx2"/>
                </a:solidFill>
                <a:latin typeface="Arial" charset="0"/>
              </a:rPr>
              <a:t>C. G. St. C. Kendall</a:t>
            </a:r>
          </a:p>
        </p:txBody>
      </p:sp>
      <p:sp>
        <p:nvSpPr>
          <p:cNvPr id="17" name="Rectangle 2"/>
          <p:cNvSpPr>
            <a:spLocks noGrp="1" noChangeArrowheads="1"/>
          </p:cNvSpPr>
          <p:nvPr>
            <p:ph type="title"/>
          </p:nvPr>
        </p:nvSpPr>
        <p:spPr>
          <a:xfrm>
            <a:off x="381000" y="152400"/>
            <a:ext cx="9144000" cy="533400"/>
          </a:xfrm>
        </p:spPr>
        <p:txBody>
          <a:bodyPr rtlCol="0">
            <a:normAutofit/>
          </a:bodyPr>
          <a:lstStyle/>
          <a:p>
            <a:pPr>
              <a:defRPr/>
            </a:pPr>
            <a:r>
              <a:rPr lang="en-US" dirty="0" smtClean="0"/>
              <a:t>Parasequences</a:t>
            </a:r>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946196" cy="6845427"/>
          </a:xfrm>
          <a:prstGeom prst="rect">
            <a:avLst/>
          </a:prstGeom>
        </p:spPr>
      </p:pic>
    </p:spTree>
    <p:extLst>
      <p:ext uri="{BB962C8B-B14F-4D97-AF65-F5344CB8AC3E}">
        <p14:creationId xmlns:p14="http://schemas.microsoft.com/office/powerpoint/2010/main" val="3941891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822" y="1060314"/>
            <a:ext cx="873228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sosceles Triangle 2"/>
          <p:cNvSpPr/>
          <p:nvPr/>
        </p:nvSpPr>
        <p:spPr>
          <a:xfrm flipV="1">
            <a:off x="7751962" y="2473873"/>
            <a:ext cx="533400" cy="914400"/>
          </a:xfrm>
          <a:prstGeom prst="triangle">
            <a:avLst>
              <a:gd name="adj" fmla="val 49107"/>
            </a:avLst>
          </a:pr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5"/>
          <p:cNvSpPr/>
          <p:nvPr/>
        </p:nvSpPr>
        <p:spPr>
          <a:xfrm flipV="1">
            <a:off x="7751962" y="3399936"/>
            <a:ext cx="533400" cy="457200"/>
          </a:xfrm>
          <a:prstGeom prst="triangle">
            <a:avLst/>
          </a:pr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Isosceles Triangle 6"/>
          <p:cNvSpPr/>
          <p:nvPr/>
        </p:nvSpPr>
        <p:spPr>
          <a:xfrm flipV="1">
            <a:off x="7751962" y="3858889"/>
            <a:ext cx="533400" cy="36576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Isosceles Triangle 7"/>
          <p:cNvSpPr/>
          <p:nvPr/>
        </p:nvSpPr>
        <p:spPr>
          <a:xfrm flipV="1">
            <a:off x="7751962" y="4222976"/>
            <a:ext cx="533400" cy="18288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p:cNvSpPr/>
          <p:nvPr/>
        </p:nvSpPr>
        <p:spPr>
          <a:xfrm flipV="1">
            <a:off x="7751962" y="4415683"/>
            <a:ext cx="533400" cy="201613"/>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flipV="1">
            <a:off x="7751962" y="4617296"/>
            <a:ext cx="533400" cy="73025"/>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flipV="1">
            <a:off x="7751962" y="4695257"/>
            <a:ext cx="533400" cy="18288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Isosceles Triangle 11"/>
          <p:cNvSpPr/>
          <p:nvPr/>
        </p:nvSpPr>
        <p:spPr>
          <a:xfrm flipV="1">
            <a:off x="7751962" y="4843399"/>
            <a:ext cx="533400" cy="9144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Isosceles Triangle 12"/>
          <p:cNvSpPr/>
          <p:nvPr/>
        </p:nvSpPr>
        <p:spPr>
          <a:xfrm flipV="1">
            <a:off x="7751962" y="4953000"/>
            <a:ext cx="533400" cy="14605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Isosceles Triangle 13"/>
          <p:cNvSpPr/>
          <p:nvPr/>
        </p:nvSpPr>
        <p:spPr>
          <a:xfrm flipV="1">
            <a:off x="7751962" y="5118037"/>
            <a:ext cx="533400" cy="147637"/>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Isosceles Triangle 14"/>
          <p:cNvSpPr/>
          <p:nvPr/>
        </p:nvSpPr>
        <p:spPr>
          <a:xfrm flipV="1">
            <a:off x="7751962" y="5597716"/>
            <a:ext cx="533400" cy="27432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Isosceles Triangle 15"/>
          <p:cNvSpPr/>
          <p:nvPr/>
        </p:nvSpPr>
        <p:spPr>
          <a:xfrm flipV="1">
            <a:off x="7751962" y="5252651"/>
            <a:ext cx="533400" cy="365760"/>
          </a:xfrm>
          <a:prstGeom prst="triangl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2"/>
          <p:cNvSpPr>
            <a:spLocks noGrp="1" noChangeArrowheads="1"/>
          </p:cNvSpPr>
          <p:nvPr>
            <p:ph type="title"/>
          </p:nvPr>
        </p:nvSpPr>
        <p:spPr>
          <a:xfrm>
            <a:off x="177102" y="273289"/>
            <a:ext cx="9144000" cy="533400"/>
          </a:xfrm>
        </p:spPr>
        <p:txBody>
          <a:bodyPr rtlCol="0">
            <a:normAutofit/>
          </a:bodyPr>
          <a:lstStyle/>
          <a:p>
            <a:pPr>
              <a:defRPr/>
            </a:pPr>
            <a:r>
              <a:rPr lang="en-US" dirty="0" smtClean="0">
                <a:solidFill>
                  <a:schemeClr val="tx2"/>
                </a:solidFill>
              </a:rPr>
              <a:t>Parasequences</a:t>
            </a:r>
          </a:p>
        </p:txBody>
      </p:sp>
    </p:spTree>
    <p:extLst>
      <p:ext uri="{BB962C8B-B14F-4D97-AF65-F5344CB8AC3E}">
        <p14:creationId xmlns:p14="http://schemas.microsoft.com/office/powerpoint/2010/main" val="414077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77084" y="145274"/>
            <a:ext cx="9144000" cy="848932"/>
          </a:xfrm>
        </p:spPr>
        <p:txBody>
          <a:bodyPr>
            <a:normAutofit/>
          </a:bodyPr>
          <a:lstStyle/>
          <a:p>
            <a:r>
              <a:rPr lang="en-US" dirty="0">
                <a:solidFill>
                  <a:schemeClr val="tx2"/>
                </a:solidFill>
                <a:cs typeface="Arial" charset="0"/>
              </a:rPr>
              <a:t>Clastic Parasequence Hierarchies</a:t>
            </a:r>
          </a:p>
        </p:txBody>
      </p:sp>
      <p:pic>
        <p:nvPicPr>
          <p:cNvPr id="36867" name="Picture 5" descr="Gen-Gamma-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1101436"/>
            <a:ext cx="6940612"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6283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5" descr="GrainSize&amp;Carbonates"/>
          <p:cNvPicPr>
            <a:picLocks noChangeAspect="1" noChangeArrowheads="1"/>
          </p:cNvPicPr>
          <p:nvPr/>
        </p:nvPicPr>
        <p:blipFill rotWithShape="1">
          <a:blip r:embed="rId3">
            <a:extLst>
              <a:ext uri="{28A0092B-C50C-407E-A947-70E740481C1C}">
                <a14:useLocalDpi xmlns:a14="http://schemas.microsoft.com/office/drawing/2010/main" val="0"/>
              </a:ext>
            </a:extLst>
          </a:blip>
          <a:srcRect t="7072"/>
          <a:stretch/>
        </p:blipFill>
        <p:spPr bwMode="auto">
          <a:xfrm>
            <a:off x="945516" y="990600"/>
            <a:ext cx="7959547"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Grp="1" noChangeArrowheads="1"/>
          </p:cNvSpPr>
          <p:nvPr>
            <p:ph type="title"/>
          </p:nvPr>
        </p:nvSpPr>
        <p:spPr>
          <a:xfrm>
            <a:off x="169714" y="103030"/>
            <a:ext cx="9144000" cy="887569"/>
          </a:xfrm>
        </p:spPr>
        <p:txBody>
          <a:bodyPr>
            <a:normAutofit/>
          </a:bodyPr>
          <a:lstStyle/>
          <a:p>
            <a:r>
              <a:rPr lang="en-US" dirty="0" smtClean="0">
                <a:solidFill>
                  <a:schemeClr val="tx2"/>
                </a:solidFill>
                <a:cs typeface="Arial" charset="0"/>
              </a:rPr>
              <a:t>Carbonate </a:t>
            </a:r>
            <a:r>
              <a:rPr lang="en-US" dirty="0">
                <a:solidFill>
                  <a:schemeClr val="tx2"/>
                </a:solidFill>
                <a:cs typeface="Arial" charset="0"/>
              </a:rPr>
              <a:t>Parasequence Hierarchies</a:t>
            </a:r>
          </a:p>
        </p:txBody>
      </p:sp>
    </p:spTree>
    <p:extLst>
      <p:ext uri="{BB962C8B-B14F-4D97-AF65-F5344CB8AC3E}">
        <p14:creationId xmlns:p14="http://schemas.microsoft.com/office/powerpoint/2010/main" val="4123920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idx="1"/>
          </p:nvPr>
        </p:nvSpPr>
        <p:spPr>
          <a:xfrm>
            <a:off x="685800" y="1371600"/>
            <a:ext cx="8382000" cy="4724400"/>
          </a:xfrm>
        </p:spPr>
        <p:txBody>
          <a:bodyPr/>
          <a:lstStyle/>
          <a:p>
            <a:pPr eaLnBrk="1" hangingPunct="1">
              <a:buFont typeface="Arial" panose="020B0604020202020204" pitchFamily="34" charset="0"/>
              <a:buChar char="•"/>
            </a:pPr>
            <a:r>
              <a:rPr lang="en-US" dirty="0">
                <a:solidFill>
                  <a:schemeClr val="tx2"/>
                </a:solidFill>
                <a:latin typeface="Arial" charset="0"/>
                <a:cs typeface="Arial" charset="0"/>
              </a:rPr>
              <a:t>Each layer no matter its dimension and whatever the time involved in its deposition, is bounded by surfaces that transgress time</a:t>
            </a:r>
          </a:p>
          <a:p>
            <a:pPr eaLnBrk="1" hangingPunct="1">
              <a:buFont typeface="Arial" panose="020B0604020202020204" pitchFamily="34" charset="0"/>
              <a:buChar char="•"/>
            </a:pPr>
            <a:r>
              <a:rPr lang="en-US" dirty="0">
                <a:solidFill>
                  <a:schemeClr val="tx2"/>
                </a:solidFill>
                <a:latin typeface="Arial" charset="0"/>
                <a:cs typeface="Arial" charset="0"/>
              </a:rPr>
              <a:t>The interpretation of depositional setting for a section cut by </a:t>
            </a:r>
            <a:r>
              <a:rPr lang="en-US" dirty="0" err="1">
                <a:solidFill>
                  <a:schemeClr val="tx2"/>
                </a:solidFill>
                <a:latin typeface="Arial" charset="0"/>
                <a:cs typeface="Arial" charset="0"/>
              </a:rPr>
              <a:t>diachronous</a:t>
            </a:r>
            <a:r>
              <a:rPr lang="en-US" dirty="0">
                <a:solidFill>
                  <a:schemeClr val="tx2"/>
                </a:solidFill>
                <a:latin typeface="Arial" charset="0"/>
                <a:cs typeface="Arial" charset="0"/>
              </a:rPr>
              <a:t> surfaces must contravene Walther’s Law</a:t>
            </a:r>
          </a:p>
          <a:p>
            <a:pPr eaLnBrk="1" hangingPunct="1">
              <a:buFont typeface="Arial" panose="020B0604020202020204" pitchFamily="34" charset="0"/>
              <a:buChar char="•"/>
            </a:pPr>
            <a:r>
              <a:rPr lang="en-US" dirty="0">
                <a:solidFill>
                  <a:schemeClr val="tx2"/>
                </a:solidFill>
                <a:latin typeface="Arial" charset="0"/>
                <a:cs typeface="Arial" charset="0"/>
              </a:rPr>
              <a:t>However Fuzzy logic simplify this by assuming</a:t>
            </a:r>
          </a:p>
          <a:p>
            <a:pPr lvl="1" eaLnBrk="1" hangingPunct="1">
              <a:buFont typeface="Courier New" panose="02070309020205020404" pitchFamily="49" charset="0"/>
              <a:buChar char="o"/>
            </a:pPr>
            <a:r>
              <a:rPr lang="en-US" dirty="0">
                <a:solidFill>
                  <a:schemeClr val="tx2"/>
                </a:solidFill>
                <a:latin typeface="Arial" charset="0"/>
                <a:cs typeface="Arial" charset="0"/>
              </a:rPr>
              <a:t>Bounding surfaces and</a:t>
            </a:r>
          </a:p>
          <a:p>
            <a:pPr lvl="1" eaLnBrk="1" hangingPunct="1">
              <a:buFont typeface="Courier New" panose="02070309020205020404" pitchFamily="49" charset="0"/>
              <a:buChar char="o"/>
            </a:pPr>
            <a:r>
              <a:rPr lang="en-US" dirty="0">
                <a:solidFill>
                  <a:schemeClr val="tx2"/>
                </a:solidFill>
                <a:latin typeface="Arial" charset="0"/>
                <a:cs typeface="Arial" charset="0"/>
              </a:rPr>
              <a:t>Layers of </a:t>
            </a:r>
            <a:r>
              <a:rPr lang="en-US" dirty="0" smtClean="0">
                <a:solidFill>
                  <a:schemeClr val="tx2"/>
                </a:solidFill>
                <a:latin typeface="Arial" charset="0"/>
                <a:cs typeface="Arial" charset="0"/>
              </a:rPr>
              <a:t>sediment are </a:t>
            </a:r>
            <a:r>
              <a:rPr lang="en-US" dirty="0">
                <a:solidFill>
                  <a:schemeClr val="tx2"/>
                </a:solidFill>
                <a:latin typeface="Arial" charset="0"/>
                <a:cs typeface="Arial" charset="0"/>
              </a:rPr>
              <a:t>of the same age</a:t>
            </a:r>
          </a:p>
        </p:txBody>
      </p:sp>
      <p:sp>
        <p:nvSpPr>
          <p:cNvPr id="6" name="Rectangle 1026"/>
          <p:cNvSpPr>
            <a:spLocks noGrp="1" noChangeArrowheads="1"/>
          </p:cNvSpPr>
          <p:nvPr>
            <p:ph type="title"/>
          </p:nvPr>
        </p:nvSpPr>
        <p:spPr>
          <a:xfrm>
            <a:off x="177084" y="279140"/>
            <a:ext cx="9144000" cy="533400"/>
          </a:xfrm>
        </p:spPr>
        <p:txBody>
          <a:bodyPr rtlCol="0">
            <a:normAutofit/>
          </a:bodyPr>
          <a:lstStyle/>
          <a:p>
            <a:pPr>
              <a:defRPr/>
            </a:pPr>
            <a:r>
              <a:rPr lang="en-US" dirty="0" smtClean="0">
                <a:solidFill>
                  <a:schemeClr val="tx2"/>
                </a:solidFill>
              </a:rPr>
              <a:t>Bounding Surfaces Defined</a:t>
            </a:r>
          </a:p>
        </p:txBody>
      </p:sp>
    </p:spTree>
    <p:extLst>
      <p:ext uri="{BB962C8B-B14F-4D97-AF65-F5344CB8AC3E}">
        <p14:creationId xmlns:p14="http://schemas.microsoft.com/office/powerpoint/2010/main" val="3588980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idx="1"/>
          </p:nvPr>
        </p:nvSpPr>
        <p:spPr>
          <a:xfrm>
            <a:off x="762000" y="1349375"/>
            <a:ext cx="8382000" cy="4724400"/>
          </a:xfrm>
        </p:spPr>
        <p:txBody>
          <a:bodyPr/>
          <a:lstStyle/>
          <a:p>
            <a:pPr eaLnBrk="1" hangingPunct="1">
              <a:buFont typeface="Arial" panose="020B0604020202020204" pitchFamily="34" charset="0"/>
              <a:buChar char="•"/>
            </a:pPr>
            <a:r>
              <a:rPr lang="en-US" dirty="0" smtClean="0">
                <a:solidFill>
                  <a:schemeClr val="tx2"/>
                </a:solidFill>
                <a:latin typeface="Arial" charset="0"/>
                <a:cs typeface="Arial" charset="0"/>
              </a:rPr>
              <a:t>Application of Steno's principles and Walther’s Law provide powerful and useful simplifications that assume the sediments packaged by surfaces accumulated within discrete moments of time. </a:t>
            </a:r>
          </a:p>
          <a:p>
            <a:pPr eaLnBrk="1" hangingPunct="1">
              <a:buFont typeface="Arial" panose="020B0604020202020204" pitchFamily="34" charset="0"/>
              <a:buChar char="•"/>
            </a:pPr>
            <a:r>
              <a:rPr lang="en-US" dirty="0" smtClean="0">
                <a:solidFill>
                  <a:schemeClr val="tx2"/>
                </a:solidFill>
                <a:latin typeface="Arial" charset="0"/>
                <a:cs typeface="Arial" charset="0"/>
              </a:rPr>
              <a:t>If one thinks about this, these simplifications don’t contravene logic (which is literally Fuzzy) and it aids in the interpretation of the sedimentary section.</a:t>
            </a:r>
          </a:p>
        </p:txBody>
      </p:sp>
      <p:sp>
        <p:nvSpPr>
          <p:cNvPr id="39940" name="Rectangle 4"/>
          <p:cNvSpPr>
            <a:spLocks noGrp="1" noChangeArrowheads="1"/>
          </p:cNvSpPr>
          <p:nvPr>
            <p:ph type="title"/>
          </p:nvPr>
        </p:nvSpPr>
        <p:spPr>
          <a:xfrm>
            <a:off x="179544" y="138447"/>
            <a:ext cx="9144000" cy="838200"/>
          </a:xfrm>
        </p:spPr>
        <p:txBody>
          <a:bodyPr/>
          <a:lstStyle/>
          <a:p>
            <a:pPr eaLnBrk="1" hangingPunct="1"/>
            <a:r>
              <a:rPr lang="en-US" dirty="0" smtClean="0">
                <a:solidFill>
                  <a:schemeClr val="tx2"/>
                </a:solidFill>
                <a:cs typeface="Arial" charset="0"/>
              </a:rPr>
              <a:t>Timing, surfaces and layers linked</a:t>
            </a:r>
          </a:p>
        </p:txBody>
      </p:sp>
    </p:spTree>
    <p:extLst>
      <p:ext uri="{BB962C8B-B14F-4D97-AF65-F5344CB8AC3E}">
        <p14:creationId xmlns:p14="http://schemas.microsoft.com/office/powerpoint/2010/main" val="3683541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6835" name="Rectangle 3"/>
          <p:cNvSpPr>
            <a:spLocks noGrp="1" noChangeArrowheads="1"/>
          </p:cNvSpPr>
          <p:nvPr>
            <p:ph idx="1"/>
          </p:nvPr>
        </p:nvSpPr>
        <p:spPr>
          <a:xfrm>
            <a:off x="914400" y="1371600"/>
            <a:ext cx="8077200" cy="4114800"/>
          </a:xfrm>
        </p:spPr>
        <p:txBody>
          <a:bodyPr rtlCol="0">
            <a:normAutofit/>
          </a:bodyPr>
          <a:lstStyle/>
          <a:p>
            <a:pPr marL="6350" indent="-6350">
              <a:buNone/>
              <a:defRPr/>
            </a:pPr>
            <a:r>
              <a:rPr lang="en-US" dirty="0" smtClean="0">
                <a:solidFill>
                  <a:schemeClr val="tx2"/>
                </a:solidFill>
              </a:rPr>
              <a:t>Internal and external surfaces of any</a:t>
            </a:r>
          </a:p>
          <a:p>
            <a:pPr marL="6350" indent="-6350">
              <a:buNone/>
              <a:defRPr/>
            </a:pPr>
            <a:r>
              <a:rPr lang="en-US" dirty="0" smtClean="0">
                <a:solidFill>
                  <a:schemeClr val="tx2"/>
                </a:solidFill>
              </a:rPr>
              <a:t> </a:t>
            </a:r>
          </a:p>
          <a:p>
            <a:pPr marL="6350" indent="-6350">
              <a:buFont typeface="Arial" pitchFamily="34" charset="0"/>
              <a:buChar char="•"/>
              <a:defRPr/>
            </a:pPr>
            <a:r>
              <a:rPr lang="en-US" dirty="0" smtClean="0">
                <a:solidFill>
                  <a:schemeClr val="tx2"/>
                </a:solidFill>
              </a:rPr>
              <a:t> Bed</a:t>
            </a:r>
          </a:p>
          <a:p>
            <a:pPr marL="6350" indent="-6350">
              <a:buFont typeface="Arial" pitchFamily="34" charset="0"/>
              <a:buChar char="•"/>
              <a:defRPr/>
            </a:pPr>
            <a:r>
              <a:rPr lang="en-US" dirty="0" smtClean="0">
                <a:solidFill>
                  <a:schemeClr val="tx2"/>
                </a:solidFill>
              </a:rPr>
              <a:t> Parasequence</a:t>
            </a:r>
          </a:p>
          <a:p>
            <a:pPr marL="6350" indent="-6350">
              <a:buFont typeface="Arial" pitchFamily="34" charset="0"/>
              <a:buChar char="•"/>
              <a:defRPr/>
            </a:pPr>
            <a:r>
              <a:rPr lang="en-US" dirty="0" smtClean="0">
                <a:solidFill>
                  <a:schemeClr val="tx2"/>
                </a:solidFill>
              </a:rPr>
              <a:t> Stratigraphic Sequence </a:t>
            </a:r>
          </a:p>
          <a:p>
            <a:pPr marL="6350" indent="-6350">
              <a:buNone/>
              <a:defRPr/>
            </a:pPr>
            <a:endParaRPr lang="en-US" dirty="0" smtClean="0">
              <a:solidFill>
                <a:schemeClr val="tx2"/>
              </a:solidFill>
            </a:endParaRPr>
          </a:p>
          <a:p>
            <a:pPr marL="6350" indent="-6350">
              <a:buNone/>
              <a:defRPr/>
            </a:pPr>
            <a:r>
              <a:rPr lang="en-US" dirty="0" smtClean="0">
                <a:solidFill>
                  <a:schemeClr val="tx2"/>
                </a:solidFill>
              </a:rPr>
              <a:t>Products of unique associations of </a:t>
            </a:r>
            <a:r>
              <a:rPr lang="en-US" dirty="0" smtClean="0">
                <a:solidFill>
                  <a:schemeClr val="tx2"/>
                </a:solidFill>
              </a:rPr>
              <a:t>processes</a:t>
            </a:r>
            <a:endParaRPr lang="en-US" dirty="0" smtClean="0">
              <a:solidFill>
                <a:schemeClr val="tx2"/>
              </a:solidFill>
            </a:endParaRPr>
          </a:p>
        </p:txBody>
      </p:sp>
      <p:sp>
        <p:nvSpPr>
          <p:cNvPr id="2296836" name="AutoShape 4"/>
          <p:cNvSpPr>
            <a:spLocks noChangeArrowheads="1"/>
          </p:cNvSpPr>
          <p:nvPr/>
        </p:nvSpPr>
        <p:spPr bwMode="auto">
          <a:xfrm flipH="1">
            <a:off x="5715000" y="3429000"/>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8" name="Rectangle 1026"/>
          <p:cNvSpPr>
            <a:spLocks noGrp="1" noChangeArrowheads="1"/>
          </p:cNvSpPr>
          <p:nvPr>
            <p:ph type="title"/>
          </p:nvPr>
        </p:nvSpPr>
        <p:spPr>
          <a:xfrm>
            <a:off x="164205" y="290847"/>
            <a:ext cx="9144000" cy="533400"/>
          </a:xfrm>
        </p:spPr>
        <p:txBody>
          <a:bodyPr rtlCol="0">
            <a:normAutofit/>
          </a:bodyPr>
          <a:lstStyle/>
          <a:p>
            <a:pPr>
              <a:defRPr/>
            </a:pPr>
            <a:r>
              <a:rPr lang="en-US" dirty="0" smtClean="0">
                <a:solidFill>
                  <a:schemeClr val="tx2"/>
                </a:solidFill>
              </a:rPr>
              <a:t>Bounding Surfaces Defined</a:t>
            </a:r>
          </a:p>
        </p:txBody>
      </p:sp>
    </p:spTree>
    <p:extLst>
      <p:ext uri="{BB962C8B-B14F-4D97-AF65-F5344CB8AC3E}">
        <p14:creationId xmlns:p14="http://schemas.microsoft.com/office/powerpoint/2010/main" val="240207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6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68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3" name="Rectangle 3"/>
          <p:cNvSpPr>
            <a:spLocks noGrp="1" noChangeArrowheads="1"/>
          </p:cNvSpPr>
          <p:nvPr>
            <p:ph idx="1"/>
          </p:nvPr>
        </p:nvSpPr>
        <p:spPr>
          <a:xfrm>
            <a:off x="723900" y="1143000"/>
            <a:ext cx="8610600" cy="5715000"/>
          </a:xfrm>
        </p:spPr>
        <p:txBody>
          <a:bodyPr rtlCol="0">
            <a:normAutofit/>
          </a:bodyPr>
          <a:lstStyle/>
          <a:p>
            <a:pPr>
              <a:lnSpc>
                <a:spcPct val="80000"/>
              </a:lnSpc>
              <a:buFont typeface="Arial" panose="020B0604020202020204" pitchFamily="34" charset="0"/>
              <a:buChar char="•"/>
              <a:defRPr/>
            </a:pPr>
            <a:r>
              <a:rPr lang="en-US" dirty="0">
                <a:solidFill>
                  <a:schemeClr val="tx2"/>
                </a:solidFill>
              </a:rPr>
              <a:t>A relatively conformable succession of genetically related strata bounded at their upper surface and base by unconformities and their correlative conformities (</a:t>
            </a:r>
            <a:r>
              <a:rPr lang="en-US" i="1" dirty="0">
                <a:solidFill>
                  <a:schemeClr val="tx2"/>
                </a:solidFill>
              </a:rPr>
              <a:t>Vail, et al., 1977</a:t>
            </a:r>
            <a:endParaRPr lang="en-US" dirty="0">
              <a:solidFill>
                <a:schemeClr val="tx2"/>
              </a:solidFill>
            </a:endParaRPr>
          </a:p>
          <a:p>
            <a:pPr>
              <a:lnSpc>
                <a:spcPct val="80000"/>
              </a:lnSpc>
              <a:buFont typeface="Arial" panose="020B0604020202020204" pitchFamily="34" charset="0"/>
              <a:buChar char="•"/>
              <a:defRPr/>
            </a:pPr>
            <a:r>
              <a:rPr lang="en-US" dirty="0">
                <a:solidFill>
                  <a:schemeClr val="tx2"/>
                </a:solidFill>
              </a:rPr>
              <a:t>Sequence is composed of </a:t>
            </a:r>
            <a:r>
              <a:rPr lang="en-US" dirty="0" smtClean="0">
                <a:solidFill>
                  <a:schemeClr val="tx2"/>
                </a:solidFill>
              </a:rPr>
              <a:t>succession </a:t>
            </a:r>
            <a:r>
              <a:rPr lang="en-US" dirty="0">
                <a:solidFill>
                  <a:schemeClr val="tx2"/>
                </a:solidFill>
              </a:rPr>
              <a:t>of genetically linked deposition systems (systems tracts) and is interpreted to be deposited between eustatic-fall inflection points (</a:t>
            </a:r>
            <a:r>
              <a:rPr lang="en-US" i="1" dirty="0" err="1">
                <a:solidFill>
                  <a:schemeClr val="tx2"/>
                </a:solidFill>
              </a:rPr>
              <a:t>Posamentier</a:t>
            </a:r>
            <a:r>
              <a:rPr lang="en-US" i="1" dirty="0">
                <a:solidFill>
                  <a:schemeClr val="tx2"/>
                </a:solidFill>
              </a:rPr>
              <a:t>, et al., 1988</a:t>
            </a:r>
            <a:r>
              <a:rPr lang="en-US" dirty="0">
                <a:solidFill>
                  <a:schemeClr val="tx2"/>
                </a:solidFill>
              </a:rPr>
              <a:t>).</a:t>
            </a:r>
          </a:p>
          <a:p>
            <a:pPr>
              <a:lnSpc>
                <a:spcPct val="80000"/>
              </a:lnSpc>
              <a:buFont typeface="Arial" panose="020B0604020202020204" pitchFamily="34" charset="0"/>
              <a:buChar char="•"/>
              <a:defRPr/>
            </a:pPr>
            <a:r>
              <a:rPr lang="en-US" dirty="0">
                <a:solidFill>
                  <a:schemeClr val="tx2"/>
                </a:solidFill>
              </a:rPr>
              <a:t>S</a:t>
            </a:r>
            <a:r>
              <a:rPr lang="en-US" dirty="0" smtClean="0">
                <a:solidFill>
                  <a:schemeClr val="tx2"/>
                </a:solidFill>
              </a:rPr>
              <a:t>equences </a:t>
            </a:r>
            <a:r>
              <a:rPr lang="en-US" dirty="0">
                <a:solidFill>
                  <a:schemeClr val="tx2"/>
                </a:solidFill>
              </a:rPr>
              <a:t>and </a:t>
            </a:r>
            <a:r>
              <a:rPr lang="en-US" dirty="0" smtClean="0">
                <a:solidFill>
                  <a:schemeClr val="tx2"/>
                </a:solidFill>
              </a:rPr>
              <a:t>system </a:t>
            </a:r>
            <a:r>
              <a:rPr lang="en-US" dirty="0">
                <a:solidFill>
                  <a:schemeClr val="tx2"/>
                </a:solidFill>
              </a:rPr>
              <a:t>tracts they enclose are subdivided and/or bounded by a variety of "key" surfaces that bound or envelope these discrete geometric bodies of sediment. </a:t>
            </a:r>
            <a:r>
              <a:rPr lang="en-US" dirty="0" smtClean="0">
                <a:solidFill>
                  <a:schemeClr val="tx2"/>
                </a:solidFill>
              </a:rPr>
              <a:t>These </a:t>
            </a:r>
            <a:r>
              <a:rPr lang="en-US" dirty="0">
                <a:solidFill>
                  <a:schemeClr val="tx2"/>
                </a:solidFill>
              </a:rPr>
              <a:t>mark changes in depositional regime "thresholds" across that boundary.</a:t>
            </a:r>
          </a:p>
        </p:txBody>
      </p:sp>
      <p:sp>
        <p:nvSpPr>
          <p:cNvPr id="41988" name="Title 1"/>
          <p:cNvSpPr>
            <a:spLocks noGrp="1"/>
          </p:cNvSpPr>
          <p:nvPr>
            <p:ph type="title"/>
          </p:nvPr>
        </p:nvSpPr>
        <p:spPr>
          <a:xfrm>
            <a:off x="178783" y="158022"/>
            <a:ext cx="8229600" cy="769257"/>
          </a:xfrm>
        </p:spPr>
        <p:txBody>
          <a:bodyPr/>
          <a:lstStyle/>
          <a:p>
            <a:r>
              <a:rPr lang="en-US" dirty="0" smtClean="0">
                <a:solidFill>
                  <a:schemeClr val="tx2"/>
                </a:solidFill>
                <a:cs typeface="Arial" charset="0"/>
              </a:rPr>
              <a:t>Stratigraphic Sequence</a:t>
            </a:r>
          </a:p>
        </p:txBody>
      </p:sp>
    </p:spTree>
    <p:extLst>
      <p:ext uri="{BB962C8B-B14F-4D97-AF65-F5344CB8AC3E}">
        <p14:creationId xmlns:p14="http://schemas.microsoft.com/office/powerpoint/2010/main" val="26504902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4"/>
          <p:cNvGrpSpPr>
            <a:grpSpLocks/>
          </p:cNvGrpSpPr>
          <p:nvPr/>
        </p:nvGrpSpPr>
        <p:grpSpPr bwMode="auto">
          <a:xfrm>
            <a:off x="1524000" y="1504950"/>
            <a:ext cx="7010400" cy="2057400"/>
            <a:chOff x="588" y="1200"/>
            <a:chExt cx="4416" cy="1296"/>
          </a:xfrm>
        </p:grpSpPr>
        <p:sp>
          <p:nvSpPr>
            <p:cNvPr id="43014" name="Rectangle 5"/>
            <p:cNvSpPr>
              <a:spLocks noChangeArrowheads="1"/>
            </p:cNvSpPr>
            <p:nvPr/>
          </p:nvSpPr>
          <p:spPr bwMode="auto">
            <a:xfrm>
              <a:off x="588" y="1200"/>
              <a:ext cx="4416" cy="129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15" name="Picture 6" descr="Figure%206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 y="1238"/>
              <a:ext cx="4080"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2" name="Picture 8" descr="SeaSlugComple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3925888"/>
            <a:ext cx="69723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78783" y="158022"/>
            <a:ext cx="8229600" cy="769257"/>
          </a:xfrm>
        </p:spPr>
        <p:txBody>
          <a:bodyPr/>
          <a:lstStyle/>
          <a:p>
            <a:r>
              <a:rPr lang="en-US" dirty="0" smtClean="0">
                <a:solidFill>
                  <a:schemeClr val="tx2"/>
                </a:solidFill>
                <a:cs typeface="Arial" charset="0"/>
              </a:rPr>
              <a:t>Stratigraphic Sequence</a:t>
            </a:r>
          </a:p>
        </p:txBody>
      </p:sp>
    </p:spTree>
    <p:extLst>
      <p:ext uri="{BB962C8B-B14F-4D97-AF65-F5344CB8AC3E}">
        <p14:creationId xmlns:p14="http://schemas.microsoft.com/office/powerpoint/2010/main" val="3615933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dirty="0"/>
              <a:t>“Sequence Stratigraphy – Basics”</a:t>
            </a:r>
          </a:p>
          <a:p>
            <a:r>
              <a:rPr lang="en-US" altLang="en-US" dirty="0"/>
              <a:t>C. G. St. C. Kendall</a:t>
            </a:r>
          </a:p>
        </p:txBody>
      </p:sp>
      <p:grpSp>
        <p:nvGrpSpPr>
          <p:cNvPr id="2259976" name="Group 8"/>
          <p:cNvGrpSpPr>
            <a:grpSpLocks/>
          </p:cNvGrpSpPr>
          <p:nvPr/>
        </p:nvGrpSpPr>
        <p:grpSpPr bwMode="auto">
          <a:xfrm>
            <a:off x="533400" y="2895600"/>
            <a:ext cx="8839200" cy="2895600"/>
            <a:chOff x="96" y="1824"/>
            <a:chExt cx="5568" cy="1824"/>
          </a:xfrm>
        </p:grpSpPr>
        <p:sp>
          <p:nvSpPr>
            <p:cNvPr id="2259975" name="Rectangle 7"/>
            <p:cNvSpPr>
              <a:spLocks noChangeArrowheads="1"/>
            </p:cNvSpPr>
            <p:nvPr/>
          </p:nvSpPr>
          <p:spPr bwMode="auto">
            <a:xfrm>
              <a:off x="96" y="1824"/>
              <a:ext cx="5568" cy="18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59974" name="Picture 6" descr="Figure%201_15_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 y="1893"/>
              <a:ext cx="5424" cy="1685"/>
            </a:xfrm>
            <a:prstGeom prst="rect">
              <a:avLst/>
            </a:prstGeom>
            <a:noFill/>
            <a:extLst>
              <a:ext uri="{909E8E84-426E-40DD-AFC4-6F175D3DCCD1}">
                <a14:hiddenFill xmlns:a14="http://schemas.microsoft.com/office/drawing/2010/main">
                  <a:solidFill>
                    <a:srgbClr val="FFFFFF"/>
                  </a:solidFill>
                </a14:hiddenFill>
              </a:ext>
            </a:extLst>
          </p:spPr>
        </p:pic>
      </p:grpSp>
      <p:sp>
        <p:nvSpPr>
          <p:cNvPr id="2259977" name="Freeform 9"/>
          <p:cNvSpPr>
            <a:spLocks/>
          </p:cNvSpPr>
          <p:nvPr/>
        </p:nvSpPr>
        <p:spPr bwMode="auto">
          <a:xfrm>
            <a:off x="657225" y="5029201"/>
            <a:ext cx="5957888" cy="265113"/>
          </a:xfrm>
          <a:custGeom>
            <a:avLst/>
            <a:gdLst>
              <a:gd name="T0" fmla="*/ 0 w 3753"/>
              <a:gd name="T1" fmla="*/ 0 h 167"/>
              <a:gd name="T2" fmla="*/ 3753 w 3753"/>
              <a:gd name="T3" fmla="*/ 167 h 167"/>
            </a:gdLst>
            <a:ahLst/>
            <a:cxnLst>
              <a:cxn ang="0">
                <a:pos x="T0" y="T1"/>
              </a:cxn>
              <a:cxn ang="0">
                <a:pos x="T2" y="T3"/>
              </a:cxn>
            </a:cxnLst>
            <a:rect l="0" t="0" r="r" b="b"/>
            <a:pathLst>
              <a:path w="3753" h="167">
                <a:moveTo>
                  <a:pt x="0" y="0"/>
                </a:moveTo>
                <a:cubicBezTo>
                  <a:pt x="1042" y="46"/>
                  <a:pt x="2968" y="130"/>
                  <a:pt x="3753" y="167"/>
                </a:cubicBezTo>
              </a:path>
            </a:pathLst>
          </a:custGeom>
          <a:noFill/>
          <a:ln w="508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59978" name="Freeform 10"/>
          <p:cNvSpPr>
            <a:spLocks/>
          </p:cNvSpPr>
          <p:nvPr/>
        </p:nvSpPr>
        <p:spPr bwMode="auto">
          <a:xfrm>
            <a:off x="657226" y="4775201"/>
            <a:ext cx="4005263" cy="144463"/>
          </a:xfrm>
          <a:custGeom>
            <a:avLst/>
            <a:gdLst>
              <a:gd name="T0" fmla="*/ 0 w 2523"/>
              <a:gd name="T1" fmla="*/ 0 h 91"/>
              <a:gd name="T2" fmla="*/ 2523 w 2523"/>
              <a:gd name="T3" fmla="*/ 91 h 91"/>
            </a:gdLst>
            <a:ahLst/>
            <a:cxnLst>
              <a:cxn ang="0">
                <a:pos x="T0" y="T1"/>
              </a:cxn>
              <a:cxn ang="0">
                <a:pos x="T2" y="T3"/>
              </a:cxn>
            </a:cxnLst>
            <a:rect l="0" t="0" r="r" b="b"/>
            <a:pathLst>
              <a:path w="2523" h="91">
                <a:moveTo>
                  <a:pt x="0" y="0"/>
                </a:moveTo>
                <a:cubicBezTo>
                  <a:pt x="422" y="15"/>
                  <a:pt x="1998" y="72"/>
                  <a:pt x="2523" y="91"/>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59979" name="Freeform 11"/>
          <p:cNvSpPr>
            <a:spLocks/>
          </p:cNvSpPr>
          <p:nvPr/>
        </p:nvSpPr>
        <p:spPr bwMode="auto">
          <a:xfrm>
            <a:off x="657225" y="3841750"/>
            <a:ext cx="8229600" cy="1531938"/>
          </a:xfrm>
          <a:custGeom>
            <a:avLst/>
            <a:gdLst>
              <a:gd name="T0" fmla="*/ 0 w 5184"/>
              <a:gd name="T1" fmla="*/ 39 h 965"/>
              <a:gd name="T2" fmla="*/ 932 w 5184"/>
              <a:gd name="T3" fmla="*/ 122 h 965"/>
              <a:gd name="T4" fmla="*/ 3017 w 5184"/>
              <a:gd name="T5" fmla="*/ 773 h 965"/>
              <a:gd name="T6" fmla="*/ 5184 w 5184"/>
              <a:gd name="T7" fmla="*/ 965 h 965"/>
            </a:gdLst>
            <a:ahLst/>
            <a:cxnLst>
              <a:cxn ang="0">
                <a:pos x="T0" y="T1"/>
              </a:cxn>
              <a:cxn ang="0">
                <a:pos x="T2" y="T3"/>
              </a:cxn>
              <a:cxn ang="0">
                <a:pos x="T4" y="T5"/>
              </a:cxn>
              <a:cxn ang="0">
                <a:pos x="T6" y="T7"/>
              </a:cxn>
            </a:cxnLst>
            <a:rect l="0" t="0" r="r" b="b"/>
            <a:pathLst>
              <a:path w="5184" h="965">
                <a:moveTo>
                  <a:pt x="0" y="39"/>
                </a:moveTo>
                <a:cubicBezTo>
                  <a:pt x="154" y="53"/>
                  <a:pt x="429" y="0"/>
                  <a:pt x="932" y="122"/>
                </a:cubicBezTo>
                <a:cubicBezTo>
                  <a:pt x="1673" y="414"/>
                  <a:pt x="2308" y="633"/>
                  <a:pt x="3017" y="773"/>
                </a:cubicBezTo>
                <a:cubicBezTo>
                  <a:pt x="3726" y="913"/>
                  <a:pt x="4733" y="925"/>
                  <a:pt x="5184" y="965"/>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59980" name="Freeform 12"/>
          <p:cNvSpPr>
            <a:spLocks/>
          </p:cNvSpPr>
          <p:nvPr/>
        </p:nvSpPr>
        <p:spPr bwMode="auto">
          <a:xfrm>
            <a:off x="657225" y="3795713"/>
            <a:ext cx="8229600" cy="1428750"/>
          </a:xfrm>
          <a:custGeom>
            <a:avLst/>
            <a:gdLst>
              <a:gd name="T0" fmla="*/ 0 w 5184"/>
              <a:gd name="T1" fmla="*/ 4 h 900"/>
              <a:gd name="T2" fmla="*/ 2304 w 5184"/>
              <a:gd name="T3" fmla="*/ 96 h 900"/>
              <a:gd name="T4" fmla="*/ 3483 w 5184"/>
              <a:gd name="T5" fmla="*/ 580 h 900"/>
              <a:gd name="T6" fmla="*/ 5184 w 5184"/>
              <a:gd name="T7" fmla="*/ 900 h 900"/>
            </a:gdLst>
            <a:ahLst/>
            <a:cxnLst>
              <a:cxn ang="0">
                <a:pos x="T0" y="T1"/>
              </a:cxn>
              <a:cxn ang="0">
                <a:pos x="T2" y="T3"/>
              </a:cxn>
              <a:cxn ang="0">
                <a:pos x="T4" y="T5"/>
              </a:cxn>
              <a:cxn ang="0">
                <a:pos x="T6" y="T7"/>
              </a:cxn>
            </a:cxnLst>
            <a:rect l="0" t="0" r="r" b="b"/>
            <a:pathLst>
              <a:path w="5184" h="900">
                <a:moveTo>
                  <a:pt x="0" y="4"/>
                </a:moveTo>
                <a:cubicBezTo>
                  <a:pt x="383" y="19"/>
                  <a:pt x="1723" y="0"/>
                  <a:pt x="2304" y="96"/>
                </a:cubicBezTo>
                <a:cubicBezTo>
                  <a:pt x="2999" y="398"/>
                  <a:pt x="3011" y="461"/>
                  <a:pt x="3483" y="580"/>
                </a:cubicBezTo>
                <a:cubicBezTo>
                  <a:pt x="3963" y="714"/>
                  <a:pt x="4830" y="833"/>
                  <a:pt x="5184" y="900"/>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59981" name="Freeform 13"/>
          <p:cNvSpPr>
            <a:spLocks/>
          </p:cNvSpPr>
          <p:nvPr/>
        </p:nvSpPr>
        <p:spPr bwMode="auto">
          <a:xfrm>
            <a:off x="657226" y="3598863"/>
            <a:ext cx="8258175" cy="1219200"/>
          </a:xfrm>
          <a:custGeom>
            <a:avLst/>
            <a:gdLst>
              <a:gd name="T0" fmla="*/ 0 w 5202"/>
              <a:gd name="T1" fmla="*/ 0 h 768"/>
              <a:gd name="T2" fmla="*/ 3602 w 5202"/>
              <a:gd name="T3" fmla="*/ 192 h 768"/>
              <a:gd name="T4" fmla="*/ 5202 w 5202"/>
              <a:gd name="T5" fmla="*/ 768 h 768"/>
            </a:gdLst>
            <a:ahLst/>
            <a:cxnLst>
              <a:cxn ang="0">
                <a:pos x="T0" y="T1"/>
              </a:cxn>
              <a:cxn ang="0">
                <a:pos x="T2" y="T3"/>
              </a:cxn>
              <a:cxn ang="0">
                <a:pos x="T4" y="T5"/>
              </a:cxn>
            </a:cxnLst>
            <a:rect l="0" t="0" r="r" b="b"/>
            <a:pathLst>
              <a:path w="5202" h="768">
                <a:moveTo>
                  <a:pt x="0" y="0"/>
                </a:moveTo>
                <a:cubicBezTo>
                  <a:pt x="600" y="32"/>
                  <a:pt x="2660" y="135"/>
                  <a:pt x="3602" y="192"/>
                </a:cubicBezTo>
                <a:cubicBezTo>
                  <a:pt x="4398" y="537"/>
                  <a:pt x="4869" y="648"/>
                  <a:pt x="5202" y="768"/>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59982" name="Freeform 14"/>
          <p:cNvSpPr>
            <a:spLocks/>
          </p:cNvSpPr>
          <p:nvPr/>
        </p:nvSpPr>
        <p:spPr bwMode="auto">
          <a:xfrm>
            <a:off x="657226" y="3513139"/>
            <a:ext cx="8696325" cy="415925"/>
          </a:xfrm>
          <a:custGeom>
            <a:avLst/>
            <a:gdLst>
              <a:gd name="T0" fmla="*/ 0 w 5478"/>
              <a:gd name="T1" fmla="*/ 0 h 262"/>
              <a:gd name="T2" fmla="*/ 4608 w 5478"/>
              <a:gd name="T3" fmla="*/ 219 h 262"/>
              <a:gd name="T4" fmla="*/ 5220 w 5478"/>
              <a:gd name="T5" fmla="*/ 256 h 262"/>
            </a:gdLst>
            <a:ahLst/>
            <a:cxnLst>
              <a:cxn ang="0">
                <a:pos x="T0" y="T1"/>
              </a:cxn>
              <a:cxn ang="0">
                <a:pos x="T2" y="T3"/>
              </a:cxn>
              <a:cxn ang="0">
                <a:pos x="T4" y="T5"/>
              </a:cxn>
            </a:cxnLst>
            <a:rect l="0" t="0" r="r" b="b"/>
            <a:pathLst>
              <a:path w="5478" h="262">
                <a:moveTo>
                  <a:pt x="0" y="0"/>
                </a:moveTo>
                <a:cubicBezTo>
                  <a:pt x="768" y="36"/>
                  <a:pt x="3738" y="176"/>
                  <a:pt x="4608" y="219"/>
                </a:cubicBezTo>
                <a:cubicBezTo>
                  <a:pt x="5478" y="262"/>
                  <a:pt x="5093" y="248"/>
                  <a:pt x="5220" y="256"/>
                </a:cubicBezTo>
              </a:path>
            </a:pathLst>
          </a:custGeom>
          <a:noFill/>
          <a:ln w="508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Text Box 4"/>
          <p:cNvSpPr txBox="1">
            <a:spLocks noChangeArrowheads="1"/>
          </p:cNvSpPr>
          <p:nvPr/>
        </p:nvSpPr>
        <p:spPr bwMode="auto">
          <a:xfrm>
            <a:off x="381000" y="1183541"/>
            <a:ext cx="91059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0" dirty="0">
                <a:solidFill>
                  <a:schemeClr val="tx2"/>
                </a:solidFill>
                <a:latin typeface="+mn-lt"/>
              </a:rPr>
              <a:t>Use </a:t>
            </a:r>
            <a:r>
              <a:rPr lang="en-US" altLang="en-US" sz="3200" b="0" dirty="0" smtClean="0">
                <a:solidFill>
                  <a:schemeClr val="tx2"/>
                </a:solidFill>
                <a:latin typeface="+mn-lt"/>
              </a:rPr>
              <a:t>framework </a:t>
            </a:r>
            <a:r>
              <a:rPr lang="en-US" altLang="en-US" sz="3200" b="0" dirty="0">
                <a:solidFill>
                  <a:schemeClr val="tx2"/>
                </a:solidFill>
                <a:latin typeface="+mn-lt"/>
              </a:rPr>
              <a:t>of genetically related stratigraphic facies geometries and their bounding surfaces to determine their depositional setting</a:t>
            </a:r>
          </a:p>
        </p:txBody>
      </p:sp>
      <p:sp>
        <p:nvSpPr>
          <p:cNvPr id="17" name="Rectangle 3"/>
          <p:cNvSpPr>
            <a:spLocks noChangeArrowheads="1"/>
          </p:cNvSpPr>
          <p:nvPr/>
        </p:nvSpPr>
        <p:spPr bwMode="auto">
          <a:xfrm>
            <a:off x="228600" y="152400"/>
            <a:ext cx="79991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0" dirty="0">
                <a:latin typeface="+mj-lt"/>
              </a:rPr>
              <a:t>Book Cliffs – Prograding Cretaceous Shoreline</a:t>
            </a:r>
          </a:p>
        </p:txBody>
      </p:sp>
    </p:spTree>
    <p:extLst>
      <p:ext uri="{BB962C8B-B14F-4D97-AF65-F5344CB8AC3E}">
        <p14:creationId xmlns:p14="http://schemas.microsoft.com/office/powerpoint/2010/main" val="512139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9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99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99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99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9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99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9977" grpId="0" animBg="1"/>
      <p:bldP spid="2259978" grpId="0" animBg="1"/>
      <p:bldP spid="2259979" grpId="0" animBg="1"/>
      <p:bldP spid="2259980" grpId="0" animBg="1"/>
      <p:bldP spid="2259981" grpId="0" animBg="1"/>
      <p:bldP spid="2259982"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6" name="Text Box 4"/>
          <p:cNvSpPr txBox="1">
            <a:spLocks noChangeArrowheads="1"/>
          </p:cNvSpPr>
          <p:nvPr/>
        </p:nvSpPr>
        <p:spPr bwMode="auto">
          <a:xfrm>
            <a:off x="1104900" y="1203181"/>
            <a:ext cx="7848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b="0" dirty="0">
                <a:solidFill>
                  <a:schemeClr val="tx2"/>
                </a:solidFill>
                <a:latin typeface="+mn-lt"/>
              </a:rPr>
              <a:t>Surfaces subdivide sedimentary section and the geometries enclosed.  Interpreted by iteratively applying conceptual models linking the processes that formed them.  Provides:</a:t>
            </a:r>
          </a:p>
          <a:p>
            <a:pPr marL="457200" indent="-457200">
              <a:buFont typeface="Arial" pitchFamily="34" charset="0"/>
              <a:buChar char="•"/>
              <a:defRPr/>
            </a:pPr>
            <a:r>
              <a:rPr lang="en-US" sz="2800" b="0" dirty="0">
                <a:solidFill>
                  <a:schemeClr val="tx2"/>
                </a:solidFill>
                <a:latin typeface="+mn-lt"/>
              </a:rPr>
              <a:t>Relative time framework to sedimentary succession</a:t>
            </a:r>
          </a:p>
          <a:p>
            <a:pPr marL="457200" indent="-457200">
              <a:buFont typeface="Arial" pitchFamily="34" charset="0"/>
              <a:buChar char="•"/>
              <a:defRPr/>
            </a:pPr>
            <a:r>
              <a:rPr lang="en-US" sz="2800" b="0" dirty="0">
                <a:solidFill>
                  <a:schemeClr val="tx2"/>
                </a:solidFill>
                <a:latin typeface="+mn-lt"/>
              </a:rPr>
              <a:t>Better understanding inter-relationship of depositional settings and their lateral correlation</a:t>
            </a:r>
          </a:p>
          <a:p>
            <a:pPr>
              <a:defRPr/>
            </a:pPr>
            <a:endParaRPr lang="en-US" sz="2800" dirty="0">
              <a:solidFill>
                <a:schemeClr val="tx2"/>
              </a:solidFill>
              <a:latin typeface="+mj-lt"/>
            </a:endParaRPr>
          </a:p>
        </p:txBody>
      </p:sp>
      <p:sp>
        <p:nvSpPr>
          <p:cNvPr id="6" name="Title 1"/>
          <p:cNvSpPr>
            <a:spLocks noGrp="1"/>
          </p:cNvSpPr>
          <p:nvPr>
            <p:ph type="title"/>
          </p:nvPr>
        </p:nvSpPr>
        <p:spPr>
          <a:xfrm>
            <a:off x="178783" y="158022"/>
            <a:ext cx="8229600" cy="769257"/>
          </a:xfrm>
        </p:spPr>
        <p:txBody>
          <a:bodyPr/>
          <a:lstStyle/>
          <a:p>
            <a:r>
              <a:rPr lang="en-US" dirty="0" smtClean="0">
                <a:solidFill>
                  <a:schemeClr val="tx2"/>
                </a:solidFill>
                <a:cs typeface="Arial" charset="0"/>
              </a:rPr>
              <a:t>Stratigraphic Sequence</a:t>
            </a:r>
          </a:p>
        </p:txBody>
      </p:sp>
    </p:spTree>
    <p:extLst>
      <p:ext uri="{BB962C8B-B14F-4D97-AF65-F5344CB8AC3E}">
        <p14:creationId xmlns:p14="http://schemas.microsoft.com/office/powerpoint/2010/main" val="3614087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381000" y="1219200"/>
            <a:ext cx="8915400" cy="4419600"/>
          </a:xfrm>
        </p:spPr>
        <p:txBody>
          <a:bodyPr/>
          <a:lstStyle/>
          <a:p>
            <a:pPr eaLnBrk="1" hangingPunct="1">
              <a:lnSpc>
                <a:spcPct val="90000"/>
              </a:lnSpc>
              <a:buFont typeface="Arial" panose="020B0604020202020204" pitchFamily="34" charset="0"/>
              <a:buChar char="•"/>
            </a:pPr>
            <a:r>
              <a:rPr lang="en-US" dirty="0" smtClean="0">
                <a:solidFill>
                  <a:schemeClr val="tx2"/>
                </a:solidFill>
                <a:latin typeface="Arial" charset="0"/>
                <a:cs typeface="Arial" charset="0"/>
              </a:rPr>
              <a:t>Study of rock relationships within a time-stratigraphic framework of repetitive, genetically related strata bounded by surfaces of erosion or non-deposition, or their correlative conformities (</a:t>
            </a:r>
            <a:r>
              <a:rPr lang="en-US" dirty="0" err="1" smtClean="0">
                <a:solidFill>
                  <a:schemeClr val="tx2"/>
                </a:solidFill>
                <a:latin typeface="Arial" charset="0"/>
                <a:cs typeface="Arial" charset="0"/>
              </a:rPr>
              <a:t>Posamentier</a:t>
            </a:r>
            <a:r>
              <a:rPr lang="en-US" dirty="0" smtClean="0">
                <a:solidFill>
                  <a:schemeClr val="tx2"/>
                </a:solidFill>
                <a:latin typeface="Arial" charset="0"/>
                <a:cs typeface="Arial" charset="0"/>
              </a:rPr>
              <a:t> et al., 1988; Van Wagoner et al., 1988). </a:t>
            </a:r>
          </a:p>
          <a:p>
            <a:pPr eaLnBrk="1" hangingPunct="1">
              <a:lnSpc>
                <a:spcPct val="90000"/>
              </a:lnSpc>
              <a:buFont typeface="Arial" panose="020B0604020202020204" pitchFamily="34" charset="0"/>
              <a:buChar char="•"/>
            </a:pPr>
            <a:r>
              <a:rPr lang="en-US" dirty="0" smtClean="0">
                <a:solidFill>
                  <a:schemeClr val="tx2"/>
                </a:solidFill>
                <a:latin typeface="Arial" charset="0"/>
                <a:cs typeface="Arial" charset="0"/>
              </a:rPr>
              <a:t>Implicit but sometimes unstated connection between the external and internal surfaces of a sequence and base level change.</a:t>
            </a:r>
          </a:p>
          <a:p>
            <a:pPr eaLnBrk="1" hangingPunct="1">
              <a:lnSpc>
                <a:spcPct val="90000"/>
              </a:lnSpc>
              <a:buFont typeface="Wingdings" pitchFamily="2" charset="2"/>
              <a:buNone/>
            </a:pPr>
            <a:endParaRPr lang="en-US" dirty="0" smtClean="0">
              <a:solidFill>
                <a:schemeClr val="tx2"/>
              </a:solidFill>
              <a:latin typeface="Arial" charset="0"/>
              <a:cs typeface="Arial" charset="0"/>
            </a:endParaRPr>
          </a:p>
        </p:txBody>
      </p:sp>
      <p:sp>
        <p:nvSpPr>
          <p:cNvPr id="6" name="Title 1"/>
          <p:cNvSpPr>
            <a:spLocks noGrp="1"/>
          </p:cNvSpPr>
          <p:nvPr>
            <p:ph type="title"/>
          </p:nvPr>
        </p:nvSpPr>
        <p:spPr>
          <a:xfrm>
            <a:off x="178783" y="158022"/>
            <a:ext cx="8229600" cy="769257"/>
          </a:xfrm>
        </p:spPr>
        <p:txBody>
          <a:bodyPr/>
          <a:lstStyle/>
          <a:p>
            <a:r>
              <a:rPr lang="en-US" dirty="0" smtClean="0">
                <a:solidFill>
                  <a:schemeClr val="tx2"/>
                </a:solidFill>
                <a:cs typeface="Arial" charset="0"/>
              </a:rPr>
              <a:t>Stratigraphic Sequence</a:t>
            </a:r>
          </a:p>
        </p:txBody>
      </p:sp>
    </p:spTree>
    <p:extLst>
      <p:ext uri="{BB962C8B-B14F-4D97-AF65-F5344CB8AC3E}">
        <p14:creationId xmlns:p14="http://schemas.microsoft.com/office/powerpoint/2010/main" val="116610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4" y="1034143"/>
            <a:ext cx="913447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78783" y="158022"/>
            <a:ext cx="8952338" cy="769257"/>
          </a:xfrm>
        </p:spPr>
        <p:txBody>
          <a:bodyPr>
            <a:normAutofit fontScale="90000"/>
          </a:bodyPr>
          <a:lstStyle/>
          <a:p>
            <a:r>
              <a:rPr lang="en-US" dirty="0" smtClean="0">
                <a:solidFill>
                  <a:schemeClr val="tx2"/>
                </a:solidFill>
                <a:cs typeface="Arial" charset="0"/>
              </a:rPr>
              <a:t>Sequence Stratigraphy – Conceptual Depositional Models</a:t>
            </a:r>
          </a:p>
        </p:txBody>
      </p:sp>
    </p:spTree>
    <p:extLst>
      <p:ext uri="{BB962C8B-B14F-4D97-AF65-F5344CB8AC3E}">
        <p14:creationId xmlns:p14="http://schemas.microsoft.com/office/powerpoint/2010/main" val="3238513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43854"/>
            <a:ext cx="69723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15975" y="2284040"/>
            <a:ext cx="8001000" cy="4524315"/>
          </a:xfrm>
          <a:prstGeom prst="rect">
            <a:avLst/>
          </a:prstGeom>
          <a:solidFill>
            <a:schemeClr val="bg1"/>
          </a:solidFill>
          <a:ln w="9525">
            <a:solidFill>
              <a:schemeClr val="tx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chemeClr val="tx2"/>
                </a:solidFill>
                <a:latin typeface="Arial" charset="0"/>
              </a:rPr>
              <a:t>Abbreviations: RSL – relative sea level; T – transgression; R – regression; FR – forced regression; LNR – </a:t>
            </a:r>
            <a:r>
              <a:rPr lang="en-US" dirty="0" err="1">
                <a:solidFill>
                  <a:schemeClr val="tx2"/>
                </a:solidFill>
                <a:latin typeface="Arial" charset="0"/>
              </a:rPr>
              <a:t>lowstand</a:t>
            </a:r>
            <a:r>
              <a:rPr lang="en-US" dirty="0">
                <a:solidFill>
                  <a:schemeClr val="tx2"/>
                </a:solidFill>
                <a:latin typeface="Arial" charset="0"/>
              </a:rPr>
              <a:t> normal regression; HNR – </a:t>
            </a:r>
            <a:r>
              <a:rPr lang="en-US" dirty="0" err="1">
                <a:solidFill>
                  <a:schemeClr val="tx2"/>
                </a:solidFill>
                <a:latin typeface="Arial" charset="0"/>
              </a:rPr>
              <a:t>highstand</a:t>
            </a:r>
            <a:r>
              <a:rPr lang="en-US" dirty="0">
                <a:solidFill>
                  <a:schemeClr val="tx2"/>
                </a:solidFill>
                <a:latin typeface="Arial" charset="0"/>
              </a:rPr>
              <a:t> normal regression; LST – </a:t>
            </a:r>
            <a:r>
              <a:rPr lang="en-US" dirty="0" err="1">
                <a:solidFill>
                  <a:schemeClr val="tx2"/>
                </a:solidFill>
                <a:latin typeface="Arial" charset="0"/>
              </a:rPr>
              <a:t>lowstand</a:t>
            </a:r>
            <a:r>
              <a:rPr lang="en-US" dirty="0">
                <a:solidFill>
                  <a:schemeClr val="tx2"/>
                </a:solidFill>
                <a:latin typeface="Arial" charset="0"/>
              </a:rPr>
              <a:t> systems tract; TST – transgressive systems tract; HST – </a:t>
            </a:r>
            <a:r>
              <a:rPr lang="en-US" dirty="0" err="1">
                <a:solidFill>
                  <a:schemeClr val="tx2"/>
                </a:solidFill>
                <a:latin typeface="Arial" charset="0"/>
              </a:rPr>
              <a:t>highstand</a:t>
            </a:r>
            <a:r>
              <a:rPr lang="en-US" dirty="0">
                <a:solidFill>
                  <a:schemeClr val="tx2"/>
                </a:solidFill>
                <a:latin typeface="Arial" charset="0"/>
              </a:rPr>
              <a:t> systems tract; FSST – falling-stage systems tract; RST – regressive systems tract; T-R – transgressive-regressive; CC* – correlative conformity in the sense of </a:t>
            </a:r>
            <a:r>
              <a:rPr lang="en-US" dirty="0" err="1">
                <a:solidFill>
                  <a:schemeClr val="tx2"/>
                </a:solidFill>
                <a:latin typeface="Arial" charset="0"/>
              </a:rPr>
              <a:t>Posamentier</a:t>
            </a:r>
            <a:r>
              <a:rPr lang="en-US" dirty="0">
                <a:solidFill>
                  <a:schemeClr val="tx2"/>
                </a:solidFill>
                <a:latin typeface="Arial" charset="0"/>
              </a:rPr>
              <a:t> and Allen (1999); CC** – correlative conformity in the sense of Hunt and Tucker (1992); MFS – maximum flooding surface; MRS – maximum regressive surface.</a:t>
            </a:r>
          </a:p>
        </p:txBody>
      </p:sp>
      <p:sp>
        <p:nvSpPr>
          <p:cNvPr id="7" name="Title 1"/>
          <p:cNvSpPr>
            <a:spLocks noGrp="1"/>
          </p:cNvSpPr>
          <p:nvPr>
            <p:ph type="title"/>
          </p:nvPr>
        </p:nvSpPr>
        <p:spPr>
          <a:xfrm>
            <a:off x="178783" y="158022"/>
            <a:ext cx="8952338" cy="769257"/>
          </a:xfrm>
        </p:spPr>
        <p:txBody>
          <a:bodyPr>
            <a:normAutofit fontScale="90000"/>
          </a:bodyPr>
          <a:lstStyle/>
          <a:p>
            <a:r>
              <a:rPr lang="en-US" dirty="0" smtClean="0">
                <a:solidFill>
                  <a:schemeClr val="tx2"/>
                </a:solidFill>
                <a:cs typeface="Arial" charset="0"/>
              </a:rPr>
              <a:t>Sequence Stratigraphy – Conceptual Depositional Models</a:t>
            </a:r>
          </a:p>
        </p:txBody>
      </p:sp>
    </p:spTree>
    <p:extLst>
      <p:ext uri="{BB962C8B-B14F-4D97-AF65-F5344CB8AC3E}">
        <p14:creationId xmlns:p14="http://schemas.microsoft.com/office/powerpoint/2010/main" val="96967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7569" y="152399"/>
            <a:ext cx="8153400" cy="838200"/>
          </a:xfrm>
        </p:spPr>
        <p:txBody>
          <a:bodyPr>
            <a:normAutofit/>
          </a:bodyPr>
          <a:lstStyle/>
          <a:p>
            <a:pPr eaLnBrk="1" hangingPunct="1"/>
            <a:r>
              <a:rPr lang="en-US" dirty="0" smtClean="0">
                <a:solidFill>
                  <a:schemeClr val="tx2"/>
                </a:solidFill>
                <a:cs typeface="Arial" charset="0"/>
              </a:rPr>
              <a:t>Branches of stratigraphy</a:t>
            </a:r>
          </a:p>
        </p:txBody>
      </p:sp>
      <p:sp>
        <p:nvSpPr>
          <p:cNvPr id="2038787" name="Rectangle 3"/>
          <p:cNvSpPr>
            <a:spLocks noGrp="1" noChangeArrowheads="1"/>
          </p:cNvSpPr>
          <p:nvPr>
            <p:ph idx="1"/>
          </p:nvPr>
        </p:nvSpPr>
        <p:spPr>
          <a:xfrm>
            <a:off x="1282987" y="1590675"/>
            <a:ext cx="7035225" cy="4724400"/>
          </a:xfrm>
        </p:spPr>
        <p:txBody>
          <a:bodyPr rtlCol="0">
            <a:normAutofit/>
          </a:bodyPr>
          <a:lstStyle/>
          <a:p>
            <a:pPr>
              <a:lnSpc>
                <a:spcPct val="90000"/>
              </a:lnSpc>
              <a:buFont typeface="Arial" pitchFamily="34" charset="0"/>
              <a:buChar char="•"/>
              <a:defRPr/>
            </a:pPr>
            <a:r>
              <a:rPr lang="en-US" sz="2400" dirty="0" err="1" smtClean="0">
                <a:solidFill>
                  <a:schemeClr val="tx2"/>
                </a:solidFill>
              </a:rPr>
              <a:t>Lithostratigraphy</a:t>
            </a:r>
            <a:r>
              <a:rPr lang="en-US" sz="2400" dirty="0" smtClean="0">
                <a:solidFill>
                  <a:schemeClr val="tx2"/>
                </a:solidFill>
              </a:rPr>
              <a:t>: maps lithofacies independent of subdividing external &amp; internal boundaries </a:t>
            </a:r>
          </a:p>
          <a:p>
            <a:pPr>
              <a:lnSpc>
                <a:spcPct val="90000"/>
              </a:lnSpc>
              <a:buFont typeface="Arial" pitchFamily="34" charset="0"/>
              <a:buChar char="•"/>
              <a:defRPr/>
            </a:pPr>
            <a:r>
              <a:rPr lang="en-US" sz="2400" dirty="0" err="1" smtClean="0">
                <a:solidFill>
                  <a:schemeClr val="tx2"/>
                </a:solidFill>
              </a:rPr>
              <a:t>Allostratigraphy</a:t>
            </a:r>
            <a:r>
              <a:rPr lang="en-US" sz="2400" dirty="0" smtClean="0">
                <a:solidFill>
                  <a:schemeClr val="tx2"/>
                </a:solidFill>
              </a:rPr>
              <a:t>: bounding discontinuities including erosion surfaces, marine flooding surfaces, tuffs, </a:t>
            </a:r>
            <a:r>
              <a:rPr lang="en-US" sz="2400" dirty="0" err="1" smtClean="0">
                <a:solidFill>
                  <a:schemeClr val="tx2"/>
                </a:solidFill>
              </a:rPr>
              <a:t>tempestite</a:t>
            </a:r>
            <a:r>
              <a:rPr lang="en-US" sz="2400" dirty="0" smtClean="0">
                <a:solidFill>
                  <a:schemeClr val="tx2"/>
                </a:solidFill>
              </a:rPr>
              <a:t>, and/or turbidite boundaries etc. as time markers</a:t>
            </a:r>
          </a:p>
          <a:p>
            <a:pPr>
              <a:lnSpc>
                <a:spcPct val="90000"/>
              </a:lnSpc>
              <a:buFont typeface="Arial" pitchFamily="34" charset="0"/>
              <a:buChar char="•"/>
              <a:defRPr/>
            </a:pPr>
            <a:r>
              <a:rPr lang="en-US" sz="2400" dirty="0" smtClean="0">
                <a:solidFill>
                  <a:schemeClr val="tx2"/>
                </a:solidFill>
              </a:rPr>
              <a:t>Sequence Stratigraphy: higher level </a:t>
            </a:r>
            <a:r>
              <a:rPr lang="en-US" sz="2400" dirty="0" err="1" smtClean="0">
                <a:solidFill>
                  <a:schemeClr val="tx2"/>
                </a:solidFill>
              </a:rPr>
              <a:t>allostratigraphic</a:t>
            </a:r>
            <a:r>
              <a:rPr lang="en-US" sz="2400" dirty="0" smtClean="0">
                <a:solidFill>
                  <a:schemeClr val="tx2"/>
                </a:solidFill>
              </a:rPr>
              <a:t> model which interprets depositional origin of sedimentary strata as products of "relative sea level change"</a:t>
            </a:r>
          </a:p>
        </p:txBody>
      </p:sp>
    </p:spTree>
    <p:extLst>
      <p:ext uri="{BB962C8B-B14F-4D97-AF65-F5344CB8AC3E}">
        <p14:creationId xmlns:p14="http://schemas.microsoft.com/office/powerpoint/2010/main" val="3743581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7" name="Rectangle 5"/>
          <p:cNvSpPr>
            <a:spLocks noChangeArrowheads="1"/>
          </p:cNvSpPr>
          <p:nvPr/>
        </p:nvSpPr>
        <p:spPr bwMode="auto">
          <a:xfrm>
            <a:off x="197136" y="215055"/>
            <a:ext cx="9064335" cy="57282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200" b="0" dirty="0" err="1">
                <a:solidFill>
                  <a:schemeClr val="tx2"/>
                </a:solidFill>
                <a:latin typeface="+mj-lt"/>
                <a:cs typeface="Arial" panose="020B0604020202020204" pitchFamily="34" charset="0"/>
              </a:rPr>
              <a:t>Lithostratigraphy</a:t>
            </a:r>
            <a:r>
              <a:rPr lang="en-US" sz="3200" b="0" dirty="0">
                <a:solidFill>
                  <a:schemeClr val="tx2"/>
                </a:solidFill>
                <a:latin typeface="+mj-lt"/>
                <a:cs typeface="Arial" panose="020B0604020202020204" pitchFamily="34" charset="0"/>
              </a:rPr>
              <a:t>  &amp;  </a:t>
            </a:r>
            <a:r>
              <a:rPr lang="en-US" sz="3200" b="0" dirty="0" err="1">
                <a:solidFill>
                  <a:schemeClr val="tx2"/>
                </a:solidFill>
                <a:latin typeface="+mj-lt"/>
                <a:cs typeface="Arial" panose="020B0604020202020204" pitchFamily="34" charset="0"/>
              </a:rPr>
              <a:t>Allostratigraphy</a:t>
            </a:r>
            <a:endParaRPr lang="en-US" sz="3200" b="0" dirty="0">
              <a:solidFill>
                <a:schemeClr val="tx2"/>
              </a:solidFill>
              <a:latin typeface="+mj-lt"/>
              <a:cs typeface="Arial" panose="020B0604020202020204" pitchFamily="34" charset="0"/>
            </a:endParaRPr>
          </a:p>
        </p:txBody>
      </p:sp>
      <p:pic>
        <p:nvPicPr>
          <p:cNvPr id="8195" name="Picture 7" descr="CatskillsFor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288465"/>
            <a:ext cx="8458200" cy="49482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0840" name="AutoShape 8"/>
          <p:cNvSpPr>
            <a:spLocks noChangeArrowheads="1"/>
          </p:cNvSpPr>
          <p:nvPr/>
        </p:nvSpPr>
        <p:spPr bwMode="auto">
          <a:xfrm rot="2161180">
            <a:off x="1449388" y="1349375"/>
            <a:ext cx="3230562" cy="1066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pPr algn="ctr">
              <a:defRPr/>
            </a:pPr>
            <a:r>
              <a:rPr lang="en-US" sz="2400" dirty="0" err="1">
                <a:solidFill>
                  <a:schemeClr val="tx2"/>
                </a:solidFill>
                <a:latin typeface="+mj-lt"/>
              </a:rPr>
              <a:t>Lithostratigraphy</a:t>
            </a:r>
            <a:endParaRPr lang="en-US" sz="2400" dirty="0">
              <a:solidFill>
                <a:schemeClr val="tx2"/>
              </a:solidFill>
              <a:latin typeface="+mj-lt"/>
            </a:endParaRPr>
          </a:p>
        </p:txBody>
      </p:sp>
      <p:sp>
        <p:nvSpPr>
          <p:cNvPr id="2040842" name="Rectangle 10"/>
          <p:cNvSpPr>
            <a:spLocks noChangeArrowheads="1"/>
          </p:cNvSpPr>
          <p:nvPr/>
        </p:nvSpPr>
        <p:spPr bwMode="auto">
          <a:xfrm>
            <a:off x="7086600" y="1219200"/>
            <a:ext cx="2133600" cy="1219200"/>
          </a:xfrm>
          <a:prstGeom prst="rect">
            <a:avLst/>
          </a:prstGeom>
          <a:solidFill>
            <a:schemeClr val="bg2"/>
          </a:solidFill>
          <a:ln w="9525">
            <a:solidFill>
              <a:schemeClr val="tx1"/>
            </a:solidFill>
            <a:miter lim="800000"/>
            <a:headEnd/>
            <a:tailEnd/>
          </a:ln>
          <a:effectLst/>
        </p:spPr>
        <p:txBody>
          <a:bodyPr wrap="none" anchor="ctr"/>
          <a:lstStyle/>
          <a:p>
            <a:pPr algn="ctr">
              <a:defRPr/>
            </a:pPr>
            <a:r>
              <a:rPr lang="en-US" sz="2400" dirty="0">
                <a:solidFill>
                  <a:schemeClr val="tx2"/>
                </a:solidFill>
                <a:latin typeface="+mj-lt"/>
              </a:rPr>
              <a:t>Based on</a:t>
            </a:r>
          </a:p>
          <a:p>
            <a:pPr algn="ctr">
              <a:defRPr/>
            </a:pPr>
            <a:r>
              <a:rPr lang="en-US" sz="2400" dirty="0">
                <a:solidFill>
                  <a:schemeClr val="tx2"/>
                </a:solidFill>
                <a:latin typeface="+mj-lt"/>
              </a:rPr>
              <a:t>Gross </a:t>
            </a:r>
          </a:p>
          <a:p>
            <a:pPr algn="ctr">
              <a:defRPr/>
            </a:pPr>
            <a:r>
              <a:rPr lang="en-US" sz="2400" dirty="0">
                <a:solidFill>
                  <a:schemeClr val="tx2"/>
                </a:solidFill>
                <a:latin typeface="+mj-lt"/>
              </a:rPr>
              <a:t>Lithology</a:t>
            </a:r>
          </a:p>
        </p:txBody>
      </p:sp>
      <p:sp>
        <p:nvSpPr>
          <p:cNvPr id="2040844" name="AutoShape 12"/>
          <p:cNvSpPr>
            <a:spLocks noChangeArrowheads="1"/>
          </p:cNvSpPr>
          <p:nvPr/>
        </p:nvSpPr>
        <p:spPr bwMode="auto">
          <a:xfrm rot="2161180">
            <a:off x="1068389" y="3659188"/>
            <a:ext cx="3146425" cy="1066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pPr algn="ctr">
              <a:defRPr/>
            </a:pPr>
            <a:r>
              <a:rPr lang="en-US" sz="2400" dirty="0" err="1">
                <a:solidFill>
                  <a:schemeClr val="tx2"/>
                </a:solidFill>
                <a:latin typeface="+mj-lt"/>
              </a:rPr>
              <a:t>Allostratigraphy</a:t>
            </a:r>
            <a:endParaRPr lang="en-US" sz="2400" dirty="0">
              <a:solidFill>
                <a:schemeClr val="tx2"/>
              </a:solidFill>
              <a:latin typeface="+mj-lt"/>
            </a:endParaRPr>
          </a:p>
        </p:txBody>
      </p:sp>
      <p:sp>
        <p:nvSpPr>
          <p:cNvPr id="2040845" name="Rectangle 13"/>
          <p:cNvSpPr>
            <a:spLocks noChangeArrowheads="1"/>
          </p:cNvSpPr>
          <p:nvPr/>
        </p:nvSpPr>
        <p:spPr bwMode="auto">
          <a:xfrm>
            <a:off x="7239000" y="5410200"/>
            <a:ext cx="2133600" cy="1219200"/>
          </a:xfrm>
          <a:prstGeom prst="rect">
            <a:avLst/>
          </a:prstGeom>
          <a:solidFill>
            <a:schemeClr val="bg2"/>
          </a:solidFill>
          <a:ln w="9525">
            <a:solidFill>
              <a:schemeClr val="tx1"/>
            </a:solidFill>
            <a:miter lim="800000"/>
            <a:headEnd/>
            <a:tailEnd/>
          </a:ln>
          <a:effectLst/>
        </p:spPr>
        <p:txBody>
          <a:bodyPr wrap="none" anchor="ctr"/>
          <a:lstStyle/>
          <a:p>
            <a:pPr algn="ctr">
              <a:defRPr/>
            </a:pPr>
            <a:r>
              <a:rPr lang="en-US" sz="2400" dirty="0">
                <a:solidFill>
                  <a:schemeClr val="tx2"/>
                </a:solidFill>
                <a:latin typeface="+mj-lt"/>
              </a:rPr>
              <a:t>Based on</a:t>
            </a:r>
          </a:p>
          <a:p>
            <a:pPr algn="ctr">
              <a:defRPr/>
            </a:pPr>
            <a:r>
              <a:rPr lang="en-US" sz="2400" dirty="0">
                <a:solidFill>
                  <a:schemeClr val="tx2"/>
                </a:solidFill>
                <a:latin typeface="+mj-lt"/>
              </a:rPr>
              <a:t>Lithology </a:t>
            </a:r>
          </a:p>
          <a:p>
            <a:pPr algn="ctr">
              <a:defRPr/>
            </a:pPr>
            <a:r>
              <a:rPr lang="en-US" sz="2400" dirty="0">
                <a:solidFill>
                  <a:schemeClr val="tx2"/>
                </a:solidFill>
                <a:latin typeface="+mj-lt"/>
              </a:rPr>
              <a:t>&amp; Surfaces</a:t>
            </a:r>
          </a:p>
        </p:txBody>
      </p:sp>
    </p:spTree>
    <p:extLst>
      <p:ext uri="{BB962C8B-B14F-4D97-AF65-F5344CB8AC3E}">
        <p14:creationId xmlns:p14="http://schemas.microsoft.com/office/powerpoint/2010/main" val="7758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08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08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08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0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0840" grpId="0" animBg="1" autoUpdateAnimBg="0"/>
      <p:bldP spid="2040842" grpId="0" animBg="1" autoUpdateAnimBg="0"/>
      <p:bldP spid="2040844" grpId="0" animBg="1" autoUpdateAnimBg="0"/>
      <p:bldP spid="2040845"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Major-recurrence-of-ev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65" y="1039525"/>
            <a:ext cx="6410235"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146252" y="90152"/>
            <a:ext cx="9144000" cy="72736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200" b="0" dirty="0" smtClean="0">
                <a:solidFill>
                  <a:schemeClr val="tx2"/>
                </a:solidFill>
                <a:latin typeface="+mj-lt"/>
                <a:cs typeface="Arial" panose="020B0604020202020204" pitchFamily="34" charset="0"/>
              </a:rPr>
              <a:t>Event Stratigraphy  -  Quasi-Periodic &amp;  more</a:t>
            </a:r>
            <a:endParaRPr lang="en-US" sz="3200" b="0" dirty="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3235072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9" descr="eV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787" y="1020588"/>
            <a:ext cx="4576639"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bwMode="auto">
          <a:xfrm flipH="1">
            <a:off x="282575" y="250171"/>
            <a:ext cx="8080951" cy="677108"/>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spAutoFit/>
          </a:bodyPr>
          <a:lstStyle/>
          <a:p>
            <a:r>
              <a:rPr lang="en-US" sz="3200" b="0" dirty="0" err="1" smtClean="0">
                <a:solidFill>
                  <a:schemeClr val="tx2"/>
                </a:solidFill>
                <a:latin typeface="+mj-lt"/>
                <a:cs typeface="Arial" panose="020B0604020202020204" pitchFamily="34" charset="0"/>
              </a:rPr>
              <a:t>Allostratigraphic</a:t>
            </a:r>
            <a:r>
              <a:rPr lang="en-US" sz="3200" b="0" dirty="0" smtClean="0">
                <a:solidFill>
                  <a:schemeClr val="tx2"/>
                </a:solidFill>
                <a:latin typeface="+mj-lt"/>
                <a:cs typeface="Arial" panose="020B0604020202020204" pitchFamily="34" charset="0"/>
              </a:rPr>
              <a:t> Events </a:t>
            </a:r>
            <a:r>
              <a:rPr lang="en-US" sz="3200" b="0" dirty="0">
                <a:solidFill>
                  <a:schemeClr val="tx2"/>
                </a:solidFill>
                <a:latin typeface="+mj-lt"/>
                <a:cs typeface="Arial" panose="020B0604020202020204" pitchFamily="34" charset="0"/>
              </a:rPr>
              <a:t>&amp; Surfaces</a:t>
            </a:r>
          </a:p>
          <a:p>
            <a:endParaRPr lang="en-US" b="0" dirty="0">
              <a:solidFill>
                <a:srgbClr val="060000"/>
              </a:solidFill>
              <a:latin typeface="+mj-lt"/>
              <a:cs typeface="Arial" panose="020B0604020202020204" pitchFamily="34" charset="0"/>
            </a:endParaRPr>
          </a:p>
        </p:txBody>
      </p:sp>
    </p:spTree>
    <p:extLst>
      <p:ext uri="{BB962C8B-B14F-4D97-AF65-F5344CB8AC3E}">
        <p14:creationId xmlns:p14="http://schemas.microsoft.com/office/powerpoint/2010/main" val="1705557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llostratigraphy-versus-L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9" y="990600"/>
            <a:ext cx="42005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1858" name="Rectangle 2"/>
          <p:cNvSpPr>
            <a:spLocks noChangeArrowheads="1"/>
          </p:cNvSpPr>
          <p:nvPr/>
        </p:nvSpPr>
        <p:spPr bwMode="auto">
          <a:xfrm>
            <a:off x="177084" y="104319"/>
            <a:ext cx="9144000" cy="70028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200" b="0" dirty="0" err="1">
                <a:solidFill>
                  <a:schemeClr val="tx2"/>
                </a:solidFill>
                <a:latin typeface="+mj-lt"/>
              </a:rPr>
              <a:t>Lithostratigraphy</a:t>
            </a:r>
            <a:r>
              <a:rPr lang="en-US" sz="3200" b="0" dirty="0">
                <a:solidFill>
                  <a:schemeClr val="tx2"/>
                </a:solidFill>
                <a:latin typeface="+mj-lt"/>
              </a:rPr>
              <a:t>  &amp;  </a:t>
            </a:r>
            <a:r>
              <a:rPr lang="en-US" sz="3200" b="0" dirty="0" err="1">
                <a:solidFill>
                  <a:schemeClr val="tx2"/>
                </a:solidFill>
                <a:latin typeface="+mj-lt"/>
              </a:rPr>
              <a:t>Allostratigraphy</a:t>
            </a:r>
            <a:endParaRPr lang="en-US" sz="3200" b="0" dirty="0">
              <a:solidFill>
                <a:schemeClr val="tx2"/>
              </a:solidFill>
              <a:latin typeface="+mj-lt"/>
            </a:endParaRPr>
          </a:p>
        </p:txBody>
      </p:sp>
      <p:sp>
        <p:nvSpPr>
          <p:cNvPr id="11268" name="Text Box 7"/>
          <p:cNvSpPr txBox="1">
            <a:spLocks noChangeArrowheads="1"/>
          </p:cNvSpPr>
          <p:nvPr/>
        </p:nvSpPr>
        <p:spPr bwMode="auto">
          <a:xfrm>
            <a:off x="1127125" y="3089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solidFill>
                <a:schemeClr val="tx2"/>
              </a:solidFill>
              <a:latin typeface="Arial" charset="0"/>
            </a:endParaRPr>
          </a:p>
        </p:txBody>
      </p:sp>
      <p:sp>
        <p:nvSpPr>
          <p:cNvPr id="11269" name="Text Box 10"/>
          <p:cNvSpPr txBox="1">
            <a:spLocks noChangeArrowheads="1"/>
          </p:cNvSpPr>
          <p:nvPr/>
        </p:nvSpPr>
        <p:spPr bwMode="auto">
          <a:xfrm>
            <a:off x="457200" y="2163713"/>
            <a:ext cx="4343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0" dirty="0">
                <a:solidFill>
                  <a:schemeClr val="tx2"/>
                </a:solidFill>
                <a:latin typeface="Arial" charset="0"/>
              </a:rPr>
              <a:t>Sequence Stratigraphic is a high level </a:t>
            </a:r>
            <a:r>
              <a:rPr lang="en-US" b="0" dirty="0" err="1">
                <a:solidFill>
                  <a:schemeClr val="tx2"/>
                </a:solidFill>
                <a:latin typeface="Arial" charset="0"/>
              </a:rPr>
              <a:t>allostratigraphic</a:t>
            </a:r>
            <a:r>
              <a:rPr lang="en-US" b="0" dirty="0">
                <a:solidFill>
                  <a:schemeClr val="tx2"/>
                </a:solidFill>
                <a:latin typeface="Arial" charset="0"/>
              </a:rPr>
              <a:t> model that uses </a:t>
            </a:r>
            <a:r>
              <a:rPr lang="en-US" b="0" dirty="0" smtClean="0">
                <a:solidFill>
                  <a:schemeClr val="tx2"/>
                </a:solidFill>
                <a:latin typeface="Arial" charset="0"/>
              </a:rPr>
              <a:t>"relative </a:t>
            </a:r>
            <a:r>
              <a:rPr lang="en-US" b="0" dirty="0">
                <a:solidFill>
                  <a:schemeClr val="tx2"/>
                </a:solidFill>
                <a:latin typeface="Arial" charset="0"/>
              </a:rPr>
              <a:t>sea level change” </a:t>
            </a:r>
            <a:r>
              <a:rPr lang="en-US" b="0" dirty="0" smtClean="0">
                <a:solidFill>
                  <a:schemeClr val="tx2"/>
                </a:solidFill>
                <a:latin typeface="Arial" charset="0"/>
              </a:rPr>
              <a:t>to interpret  the </a:t>
            </a:r>
            <a:r>
              <a:rPr lang="en-US" b="0" dirty="0">
                <a:solidFill>
                  <a:schemeClr val="tx2"/>
                </a:solidFill>
                <a:latin typeface="Arial" charset="0"/>
              </a:rPr>
              <a:t>sedimentary strata</a:t>
            </a:r>
          </a:p>
        </p:txBody>
      </p:sp>
    </p:spTree>
    <p:extLst>
      <p:ext uri="{BB962C8B-B14F-4D97-AF65-F5344CB8AC3E}">
        <p14:creationId xmlns:p14="http://schemas.microsoft.com/office/powerpoint/2010/main" val="15318539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70902" y="155851"/>
            <a:ext cx="8818418" cy="66501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r>
              <a:rPr lang="en-US" sz="3200" b="0" dirty="0" err="1">
                <a:solidFill>
                  <a:schemeClr val="tx2"/>
                </a:solidFill>
                <a:latin typeface="+mj-lt"/>
              </a:rPr>
              <a:t>Lithostratigraphy</a:t>
            </a:r>
            <a:r>
              <a:rPr lang="en-US" sz="3200" b="0" dirty="0">
                <a:solidFill>
                  <a:schemeClr val="tx2"/>
                </a:solidFill>
                <a:latin typeface="+mj-lt"/>
              </a:rPr>
              <a:t> and </a:t>
            </a:r>
            <a:r>
              <a:rPr lang="en-US" sz="3200" b="0" dirty="0" err="1">
                <a:solidFill>
                  <a:schemeClr val="tx2"/>
                </a:solidFill>
                <a:latin typeface="+mj-lt"/>
              </a:rPr>
              <a:t>Allostratigraphy</a:t>
            </a:r>
            <a:endParaRPr lang="en-US" sz="3200" b="0" dirty="0">
              <a:solidFill>
                <a:schemeClr val="tx2"/>
              </a:solidFill>
              <a:latin typeface="+mj-lt"/>
            </a:endParaRPr>
          </a:p>
        </p:txBody>
      </p:sp>
      <p:sp>
        <p:nvSpPr>
          <p:cNvPr id="2054151" name="Text Box 7"/>
          <p:cNvSpPr txBox="1">
            <a:spLocks noChangeArrowheads="1"/>
          </p:cNvSpPr>
          <p:nvPr/>
        </p:nvSpPr>
        <p:spPr bwMode="auto">
          <a:xfrm>
            <a:off x="981075" y="3352800"/>
            <a:ext cx="79438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0" dirty="0">
                <a:solidFill>
                  <a:schemeClr val="tx2"/>
                </a:solidFill>
                <a:latin typeface="+mj-lt"/>
              </a:rPr>
              <a:t>Sequence Stratigraphy:</a:t>
            </a:r>
          </a:p>
          <a:p>
            <a:pPr>
              <a:defRPr/>
            </a:pPr>
            <a:r>
              <a:rPr lang="en-US" sz="2400" b="0" dirty="0">
                <a:solidFill>
                  <a:schemeClr val="tx2"/>
                </a:solidFill>
                <a:latin typeface="+mj-lt"/>
              </a:rPr>
              <a:t>Higher level </a:t>
            </a:r>
            <a:r>
              <a:rPr lang="en-US" sz="2400" b="0" dirty="0" err="1">
                <a:solidFill>
                  <a:schemeClr val="tx2"/>
                </a:solidFill>
                <a:latin typeface="+mj-lt"/>
              </a:rPr>
              <a:t>allostratigraphic</a:t>
            </a:r>
            <a:r>
              <a:rPr lang="en-US" sz="2400" b="0" dirty="0">
                <a:solidFill>
                  <a:schemeClr val="tx2"/>
                </a:solidFill>
                <a:latin typeface="+mj-lt"/>
              </a:rPr>
              <a:t> model that interprets  sedimentary strata in terms of bounding surfaces that are the products of "relative sea level change"</a:t>
            </a:r>
          </a:p>
        </p:txBody>
      </p:sp>
      <p:pic>
        <p:nvPicPr>
          <p:cNvPr id="12292" name="Picture 8" descr="SeaSlugComple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187451"/>
            <a:ext cx="69723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59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262021" name="Rectangle 5"/>
          <p:cNvSpPr>
            <a:spLocks noChangeArrowheads="1"/>
          </p:cNvSpPr>
          <p:nvPr/>
        </p:nvSpPr>
        <p:spPr bwMode="auto">
          <a:xfrm>
            <a:off x="533400" y="2895600"/>
            <a:ext cx="8839200" cy="2895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62023" name="Picture 7" descr="Figure%201_15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971800"/>
            <a:ext cx="8458200" cy="2705100"/>
          </a:xfrm>
          <a:prstGeom prst="rect">
            <a:avLst/>
          </a:prstGeom>
          <a:noFill/>
          <a:ln w="9525">
            <a:solidFill>
              <a:srgbClr val="FC0202"/>
            </a:solidFill>
            <a:miter lim="800000"/>
            <a:headEnd/>
            <a:tailEnd/>
          </a:ln>
          <a:extLst>
            <a:ext uri="{909E8E84-426E-40DD-AFC4-6F175D3DCCD1}">
              <a14:hiddenFill xmlns:a14="http://schemas.microsoft.com/office/drawing/2010/main">
                <a:solidFill>
                  <a:srgbClr val="FFFFFF"/>
                </a:solidFill>
              </a14:hiddenFill>
            </a:ext>
          </a:extLst>
        </p:spPr>
      </p:pic>
      <p:sp>
        <p:nvSpPr>
          <p:cNvPr id="2262024" name="Freeform 8"/>
          <p:cNvSpPr>
            <a:spLocks/>
          </p:cNvSpPr>
          <p:nvPr/>
        </p:nvSpPr>
        <p:spPr bwMode="auto">
          <a:xfrm>
            <a:off x="685800" y="4648200"/>
            <a:ext cx="5943600" cy="228600"/>
          </a:xfrm>
          <a:custGeom>
            <a:avLst/>
            <a:gdLst>
              <a:gd name="T0" fmla="*/ 0 w 3744"/>
              <a:gd name="T1" fmla="*/ 0 h 144"/>
              <a:gd name="T2" fmla="*/ 3744 w 3744"/>
              <a:gd name="T3" fmla="*/ 144 h 144"/>
            </a:gdLst>
            <a:ahLst/>
            <a:cxnLst>
              <a:cxn ang="0">
                <a:pos x="T0" y="T1"/>
              </a:cxn>
              <a:cxn ang="0">
                <a:pos x="T2" y="T3"/>
              </a:cxn>
            </a:cxnLst>
            <a:rect l="0" t="0" r="r" b="b"/>
            <a:pathLst>
              <a:path w="3744" h="144">
                <a:moveTo>
                  <a:pt x="0" y="0"/>
                </a:moveTo>
                <a:cubicBezTo>
                  <a:pt x="1560" y="60"/>
                  <a:pt x="3120" y="120"/>
                  <a:pt x="3744" y="144"/>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62025" name="Freeform 9"/>
          <p:cNvSpPr>
            <a:spLocks/>
          </p:cNvSpPr>
          <p:nvPr/>
        </p:nvSpPr>
        <p:spPr bwMode="auto">
          <a:xfrm>
            <a:off x="685801" y="4419601"/>
            <a:ext cx="3948113" cy="180975"/>
          </a:xfrm>
          <a:custGeom>
            <a:avLst/>
            <a:gdLst>
              <a:gd name="T0" fmla="*/ 0 w 2487"/>
              <a:gd name="T1" fmla="*/ 0 h 114"/>
              <a:gd name="T2" fmla="*/ 2487 w 2487"/>
              <a:gd name="T3" fmla="*/ 114 h 114"/>
            </a:gdLst>
            <a:ahLst/>
            <a:cxnLst>
              <a:cxn ang="0">
                <a:pos x="T0" y="T1"/>
              </a:cxn>
              <a:cxn ang="0">
                <a:pos x="T2" y="T3"/>
              </a:cxn>
            </a:cxnLst>
            <a:rect l="0" t="0" r="r" b="b"/>
            <a:pathLst>
              <a:path w="2487" h="114">
                <a:moveTo>
                  <a:pt x="0" y="0"/>
                </a:moveTo>
                <a:cubicBezTo>
                  <a:pt x="414" y="19"/>
                  <a:pt x="1969" y="90"/>
                  <a:pt x="2487" y="114"/>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62026" name="Freeform 10"/>
          <p:cNvSpPr>
            <a:spLocks/>
          </p:cNvSpPr>
          <p:nvPr/>
        </p:nvSpPr>
        <p:spPr bwMode="auto">
          <a:xfrm>
            <a:off x="685801" y="3736975"/>
            <a:ext cx="8215313" cy="1270000"/>
          </a:xfrm>
          <a:custGeom>
            <a:avLst/>
            <a:gdLst>
              <a:gd name="T0" fmla="*/ 0 w 5175"/>
              <a:gd name="T1" fmla="*/ 0 h 800"/>
              <a:gd name="T2" fmla="*/ 914 w 5175"/>
              <a:gd name="T3" fmla="*/ 32 h 800"/>
              <a:gd name="T4" fmla="*/ 3008 w 5175"/>
              <a:gd name="T5" fmla="*/ 608 h 800"/>
              <a:gd name="T6" fmla="*/ 5175 w 5175"/>
              <a:gd name="T7" fmla="*/ 800 h 800"/>
            </a:gdLst>
            <a:ahLst/>
            <a:cxnLst>
              <a:cxn ang="0">
                <a:pos x="T0" y="T1"/>
              </a:cxn>
              <a:cxn ang="0">
                <a:pos x="T2" y="T3"/>
              </a:cxn>
              <a:cxn ang="0">
                <a:pos x="T4" y="T5"/>
              </a:cxn>
              <a:cxn ang="0">
                <a:pos x="T6" y="T7"/>
              </a:cxn>
            </a:cxnLst>
            <a:rect l="0" t="0" r="r" b="b"/>
            <a:pathLst>
              <a:path w="5175" h="800">
                <a:moveTo>
                  <a:pt x="0" y="0"/>
                </a:moveTo>
                <a:cubicBezTo>
                  <a:pt x="152" y="5"/>
                  <a:pt x="393" y="5"/>
                  <a:pt x="914" y="32"/>
                </a:cubicBezTo>
                <a:cubicBezTo>
                  <a:pt x="1609" y="334"/>
                  <a:pt x="2298" y="480"/>
                  <a:pt x="3008" y="608"/>
                </a:cubicBezTo>
                <a:cubicBezTo>
                  <a:pt x="3718" y="736"/>
                  <a:pt x="4724" y="760"/>
                  <a:pt x="5175" y="800"/>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62027" name="Freeform 11"/>
          <p:cNvSpPr>
            <a:spLocks/>
          </p:cNvSpPr>
          <p:nvPr/>
        </p:nvSpPr>
        <p:spPr bwMode="auto">
          <a:xfrm>
            <a:off x="685801" y="3581400"/>
            <a:ext cx="8215313" cy="1270000"/>
          </a:xfrm>
          <a:custGeom>
            <a:avLst/>
            <a:gdLst>
              <a:gd name="T0" fmla="*/ 0 w 5175"/>
              <a:gd name="T1" fmla="*/ 0 h 800"/>
              <a:gd name="T2" fmla="*/ 2249 w 5175"/>
              <a:gd name="T3" fmla="*/ 94 h 800"/>
              <a:gd name="T4" fmla="*/ 3639 w 5175"/>
              <a:gd name="T5" fmla="*/ 542 h 800"/>
              <a:gd name="T6" fmla="*/ 5175 w 5175"/>
              <a:gd name="T7" fmla="*/ 800 h 800"/>
            </a:gdLst>
            <a:ahLst/>
            <a:cxnLst>
              <a:cxn ang="0">
                <a:pos x="T0" y="T1"/>
              </a:cxn>
              <a:cxn ang="0">
                <a:pos x="T2" y="T3"/>
              </a:cxn>
              <a:cxn ang="0">
                <a:pos x="T4" y="T5"/>
              </a:cxn>
              <a:cxn ang="0">
                <a:pos x="T6" y="T7"/>
              </a:cxn>
            </a:cxnLst>
            <a:rect l="0" t="0" r="r" b="b"/>
            <a:pathLst>
              <a:path w="5175" h="800">
                <a:moveTo>
                  <a:pt x="0" y="0"/>
                </a:moveTo>
                <a:cubicBezTo>
                  <a:pt x="375" y="16"/>
                  <a:pt x="1637" y="57"/>
                  <a:pt x="2249" y="94"/>
                </a:cubicBezTo>
                <a:cubicBezTo>
                  <a:pt x="2944" y="396"/>
                  <a:pt x="3151" y="424"/>
                  <a:pt x="3639" y="542"/>
                </a:cubicBezTo>
                <a:cubicBezTo>
                  <a:pt x="4127" y="660"/>
                  <a:pt x="4855" y="746"/>
                  <a:pt x="5175" y="800"/>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62028" name="Freeform 12"/>
          <p:cNvSpPr>
            <a:spLocks/>
          </p:cNvSpPr>
          <p:nvPr/>
        </p:nvSpPr>
        <p:spPr bwMode="auto">
          <a:xfrm>
            <a:off x="685801" y="3429000"/>
            <a:ext cx="8201025" cy="1055688"/>
          </a:xfrm>
          <a:custGeom>
            <a:avLst/>
            <a:gdLst>
              <a:gd name="T0" fmla="*/ 0 w 5166"/>
              <a:gd name="T1" fmla="*/ 0 h 665"/>
              <a:gd name="T2" fmla="*/ 3593 w 5166"/>
              <a:gd name="T3" fmla="*/ 171 h 665"/>
              <a:gd name="T4" fmla="*/ 5166 w 5166"/>
              <a:gd name="T5" fmla="*/ 665 h 665"/>
            </a:gdLst>
            <a:ahLst/>
            <a:cxnLst>
              <a:cxn ang="0">
                <a:pos x="T0" y="T1"/>
              </a:cxn>
              <a:cxn ang="0">
                <a:pos x="T2" y="T3"/>
              </a:cxn>
              <a:cxn ang="0">
                <a:pos x="T4" y="T5"/>
              </a:cxn>
            </a:cxnLst>
            <a:rect l="0" t="0" r="r" b="b"/>
            <a:pathLst>
              <a:path w="5166" h="665">
                <a:moveTo>
                  <a:pt x="0" y="0"/>
                </a:moveTo>
                <a:cubicBezTo>
                  <a:pt x="599" y="28"/>
                  <a:pt x="2615" y="135"/>
                  <a:pt x="3593" y="171"/>
                </a:cubicBezTo>
                <a:cubicBezTo>
                  <a:pt x="4434" y="501"/>
                  <a:pt x="4838" y="562"/>
                  <a:pt x="5166" y="665"/>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62029" name="Freeform 13"/>
          <p:cNvSpPr>
            <a:spLocks/>
          </p:cNvSpPr>
          <p:nvPr/>
        </p:nvSpPr>
        <p:spPr bwMode="auto">
          <a:xfrm>
            <a:off x="671514" y="3367088"/>
            <a:ext cx="8258175" cy="349250"/>
          </a:xfrm>
          <a:custGeom>
            <a:avLst/>
            <a:gdLst>
              <a:gd name="T0" fmla="*/ 0 w 5202"/>
              <a:gd name="T1" fmla="*/ 0 h 220"/>
              <a:gd name="T2" fmla="*/ 5202 w 5202"/>
              <a:gd name="T3" fmla="*/ 220 h 220"/>
            </a:gdLst>
            <a:ahLst/>
            <a:cxnLst>
              <a:cxn ang="0">
                <a:pos x="T0" y="T1"/>
              </a:cxn>
              <a:cxn ang="0">
                <a:pos x="T2" y="T3"/>
              </a:cxn>
            </a:cxnLst>
            <a:rect l="0" t="0" r="r" b="b"/>
            <a:pathLst>
              <a:path w="5202" h="220">
                <a:moveTo>
                  <a:pt x="0" y="0"/>
                </a:moveTo>
                <a:cubicBezTo>
                  <a:pt x="867" y="37"/>
                  <a:pt x="4118" y="174"/>
                  <a:pt x="5202" y="220"/>
                </a:cubicBezTo>
              </a:path>
            </a:pathLst>
          </a:custGeom>
          <a:noFill/>
          <a:ln w="38100">
            <a:solidFill>
              <a:srgbClr val="FC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Text Box 4"/>
          <p:cNvSpPr txBox="1">
            <a:spLocks noChangeArrowheads="1"/>
          </p:cNvSpPr>
          <p:nvPr/>
        </p:nvSpPr>
        <p:spPr bwMode="auto">
          <a:xfrm>
            <a:off x="381000" y="1183541"/>
            <a:ext cx="91059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0" dirty="0">
                <a:solidFill>
                  <a:schemeClr val="tx2"/>
                </a:solidFill>
                <a:latin typeface="+mn-lt"/>
              </a:rPr>
              <a:t>Use </a:t>
            </a:r>
            <a:r>
              <a:rPr lang="en-US" altLang="en-US" sz="3200" b="0" dirty="0" smtClean="0">
                <a:solidFill>
                  <a:schemeClr val="tx2"/>
                </a:solidFill>
                <a:latin typeface="+mn-lt"/>
              </a:rPr>
              <a:t>framework </a:t>
            </a:r>
            <a:r>
              <a:rPr lang="en-US" altLang="en-US" sz="3200" b="0" dirty="0">
                <a:solidFill>
                  <a:schemeClr val="tx2"/>
                </a:solidFill>
                <a:latin typeface="+mn-lt"/>
              </a:rPr>
              <a:t>of genetically related stratigraphic facies geometries and their bounding surfaces to determine their depositional setting</a:t>
            </a:r>
          </a:p>
        </p:txBody>
      </p:sp>
      <p:sp>
        <p:nvSpPr>
          <p:cNvPr id="16" name="Rectangle 3"/>
          <p:cNvSpPr>
            <a:spLocks noChangeArrowheads="1"/>
          </p:cNvSpPr>
          <p:nvPr/>
        </p:nvSpPr>
        <p:spPr bwMode="auto">
          <a:xfrm>
            <a:off x="228600" y="152400"/>
            <a:ext cx="79991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0" dirty="0">
                <a:latin typeface="+mj-lt"/>
              </a:rPr>
              <a:t>Book Cliffs – Prograding Cretaceous Shoreline</a:t>
            </a:r>
          </a:p>
        </p:txBody>
      </p:sp>
    </p:spTree>
    <p:extLst>
      <p:ext uri="{BB962C8B-B14F-4D97-AF65-F5344CB8AC3E}">
        <p14:creationId xmlns:p14="http://schemas.microsoft.com/office/powerpoint/2010/main" val="39244942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20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20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20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20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20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2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2024" grpId="0" animBg="1"/>
      <p:bldP spid="2262025" grpId="0" animBg="1"/>
      <p:bldP spid="2262026" grpId="0" animBg="1"/>
      <p:bldP spid="2262027" grpId="0" animBg="1"/>
      <p:bldP spid="2262028" grpId="0" animBg="1"/>
      <p:bldP spid="2262029"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3" name="Rectangle 3"/>
          <p:cNvSpPr>
            <a:spLocks noGrp="1" noChangeArrowheads="1"/>
          </p:cNvSpPr>
          <p:nvPr>
            <p:ph type="body" idx="1"/>
          </p:nvPr>
        </p:nvSpPr>
        <p:spPr>
          <a:xfrm>
            <a:off x="1065503" y="1491961"/>
            <a:ext cx="8466137" cy="4432300"/>
          </a:xfrm>
        </p:spPr>
        <p:txBody>
          <a:bodyPr>
            <a:normAutofit/>
          </a:bodyPr>
          <a:lstStyle/>
          <a:p>
            <a:pPr marL="0" indent="0">
              <a:buNone/>
              <a:defRPr/>
            </a:pPr>
            <a:r>
              <a:rPr lang="en-US" dirty="0">
                <a:solidFill>
                  <a:schemeClr val="tx2"/>
                </a:solidFill>
              </a:rPr>
              <a:t>These surfaces subdivide sedimentary </a:t>
            </a:r>
            <a:r>
              <a:rPr lang="en-US" dirty="0" smtClean="0">
                <a:solidFill>
                  <a:schemeClr val="tx2"/>
                </a:solidFill>
              </a:rPr>
              <a:t>rock, providing:-</a:t>
            </a:r>
            <a:endParaRPr lang="en-US" dirty="0">
              <a:solidFill>
                <a:schemeClr val="tx2"/>
              </a:solidFill>
            </a:endParaRPr>
          </a:p>
          <a:p>
            <a:pPr>
              <a:buFont typeface="Arial" panose="020B0604020202020204" pitchFamily="34" charset="0"/>
              <a:buChar char="•"/>
              <a:defRPr/>
            </a:pPr>
            <a:r>
              <a:rPr lang="en-US" dirty="0" smtClean="0">
                <a:solidFill>
                  <a:schemeClr val="tx2"/>
                </a:solidFill>
              </a:rPr>
              <a:t>Relative </a:t>
            </a:r>
            <a:r>
              <a:rPr lang="en-US" dirty="0">
                <a:solidFill>
                  <a:schemeClr val="tx2"/>
                </a:solidFill>
              </a:rPr>
              <a:t>time framework for sedimentary succession</a:t>
            </a:r>
          </a:p>
          <a:p>
            <a:pPr>
              <a:buFont typeface="Arial" panose="020B0604020202020204" pitchFamily="34" charset="0"/>
              <a:buChar char="•"/>
              <a:defRPr/>
            </a:pPr>
            <a:r>
              <a:rPr lang="en-US" dirty="0">
                <a:solidFill>
                  <a:schemeClr val="tx2"/>
                </a:solidFill>
              </a:rPr>
              <a:t>Better understanding of inter-relationship of depositional settings </a:t>
            </a:r>
            <a:r>
              <a:rPr lang="en-US" dirty="0" smtClean="0">
                <a:solidFill>
                  <a:schemeClr val="tx2"/>
                </a:solidFill>
              </a:rPr>
              <a:t>and lateral correlation</a:t>
            </a:r>
          </a:p>
          <a:p>
            <a:pPr marL="0" indent="0">
              <a:buNone/>
              <a:defRPr/>
            </a:pPr>
            <a:r>
              <a:rPr lang="en-US" dirty="0">
                <a:solidFill>
                  <a:schemeClr val="tx2"/>
                </a:solidFill>
              </a:rPr>
              <a:t>Conceptual models follow that link the processes that formed the sediments and enable the prediction of their gross geometries </a:t>
            </a:r>
          </a:p>
          <a:p>
            <a:pPr>
              <a:defRPr/>
            </a:pPr>
            <a:endParaRPr lang="en-US" dirty="0">
              <a:solidFill>
                <a:schemeClr val="tx2"/>
              </a:solidFill>
            </a:endParaRPr>
          </a:p>
        </p:txBody>
      </p:sp>
      <p:sp>
        <p:nvSpPr>
          <p:cNvPr id="6" name="Rectangle 2"/>
          <p:cNvSpPr>
            <a:spLocks noGrp="1" noChangeArrowheads="1"/>
          </p:cNvSpPr>
          <p:nvPr>
            <p:ph type="title"/>
          </p:nvPr>
        </p:nvSpPr>
        <p:spPr>
          <a:xfrm>
            <a:off x="218180" y="218648"/>
            <a:ext cx="7772400" cy="644236"/>
          </a:xfrm>
        </p:spPr>
        <p:txBody>
          <a:bodyPr rtlCol="0">
            <a:normAutofit/>
          </a:bodyPr>
          <a:lstStyle/>
          <a:p>
            <a:pPr>
              <a:defRPr/>
            </a:pPr>
            <a:r>
              <a:rPr lang="en-US" dirty="0" smtClean="0">
                <a:solidFill>
                  <a:schemeClr val="tx2"/>
                </a:solidFill>
              </a:rPr>
              <a:t>Sequence Stratigraphic Surfaces</a:t>
            </a:r>
          </a:p>
        </p:txBody>
      </p:sp>
    </p:spTree>
    <p:extLst>
      <p:ext uri="{BB962C8B-B14F-4D97-AF65-F5344CB8AC3E}">
        <p14:creationId xmlns:p14="http://schemas.microsoft.com/office/powerpoint/2010/main" val="20974988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6" name="Rectangle 2"/>
          <p:cNvSpPr>
            <a:spLocks noGrp="1" noChangeArrowheads="1"/>
          </p:cNvSpPr>
          <p:nvPr>
            <p:ph type="title"/>
          </p:nvPr>
        </p:nvSpPr>
        <p:spPr>
          <a:xfrm>
            <a:off x="200694" y="136552"/>
            <a:ext cx="7772400" cy="810491"/>
          </a:xfrm>
        </p:spPr>
        <p:txBody>
          <a:bodyPr rtlCol="0">
            <a:normAutofit/>
          </a:bodyPr>
          <a:lstStyle/>
          <a:p>
            <a:pPr>
              <a:defRPr/>
            </a:pPr>
            <a:r>
              <a:rPr lang="en-US" dirty="0" smtClean="0">
                <a:solidFill>
                  <a:schemeClr val="tx2"/>
                </a:solidFill>
              </a:rPr>
              <a:t>Sequence Stratigraphic Surfaces</a:t>
            </a:r>
          </a:p>
        </p:txBody>
      </p:sp>
      <p:sp>
        <p:nvSpPr>
          <p:cNvPr id="2079747" name="Rectangle 3"/>
          <p:cNvSpPr>
            <a:spLocks noGrp="1" noChangeArrowheads="1"/>
          </p:cNvSpPr>
          <p:nvPr>
            <p:ph idx="1"/>
          </p:nvPr>
        </p:nvSpPr>
        <p:spPr>
          <a:xfrm>
            <a:off x="838200" y="1371600"/>
            <a:ext cx="8001000" cy="4495800"/>
          </a:xfrm>
        </p:spPr>
        <p:txBody>
          <a:bodyPr rtlCol="0">
            <a:normAutofit/>
          </a:bodyPr>
          <a:lstStyle/>
          <a:p>
            <a:pPr marL="0" indent="0">
              <a:lnSpc>
                <a:spcPct val="90000"/>
              </a:lnSpc>
              <a:buNone/>
              <a:defRPr/>
            </a:pPr>
            <a:r>
              <a:rPr lang="en-US" dirty="0" smtClean="0">
                <a:solidFill>
                  <a:schemeClr val="tx2"/>
                </a:solidFill>
              </a:rPr>
              <a:t>Sequence stratigraphy is based on the following surfaces that systematically subdivide the sedimentary section:</a:t>
            </a:r>
          </a:p>
          <a:p>
            <a:pPr marL="0" indent="0">
              <a:lnSpc>
                <a:spcPct val="90000"/>
              </a:lnSpc>
              <a:buNone/>
              <a:defRPr/>
            </a:pPr>
            <a:endParaRPr lang="en-US" dirty="0" smtClean="0">
              <a:solidFill>
                <a:schemeClr val="tx2"/>
              </a:solidFill>
            </a:endParaRPr>
          </a:p>
          <a:p>
            <a:pPr>
              <a:lnSpc>
                <a:spcPct val="90000"/>
              </a:lnSpc>
              <a:buFont typeface="Arial" panose="020B0604020202020204" pitchFamily="34" charset="0"/>
              <a:buChar char="•"/>
              <a:defRPr/>
            </a:pPr>
            <a:r>
              <a:rPr lang="en-US" dirty="0" smtClean="0">
                <a:solidFill>
                  <a:schemeClr val="tx2"/>
                </a:solidFill>
              </a:rPr>
              <a:t>SB</a:t>
            </a:r>
          </a:p>
          <a:p>
            <a:pPr>
              <a:lnSpc>
                <a:spcPct val="90000"/>
              </a:lnSpc>
              <a:buFont typeface="Arial" panose="020B0604020202020204" pitchFamily="34" charset="0"/>
              <a:buChar char="•"/>
              <a:defRPr/>
            </a:pPr>
            <a:r>
              <a:rPr lang="en-US" dirty="0" smtClean="0">
                <a:solidFill>
                  <a:schemeClr val="tx2"/>
                </a:solidFill>
              </a:rPr>
              <a:t>TS</a:t>
            </a:r>
          </a:p>
          <a:p>
            <a:pPr>
              <a:lnSpc>
                <a:spcPct val="90000"/>
              </a:lnSpc>
              <a:buFont typeface="Arial" panose="020B0604020202020204" pitchFamily="34" charset="0"/>
              <a:buChar char="•"/>
              <a:defRPr/>
            </a:pPr>
            <a:r>
              <a:rPr lang="en-US" dirty="0" err="1" smtClean="0">
                <a:solidFill>
                  <a:schemeClr val="tx2"/>
                </a:solidFill>
              </a:rPr>
              <a:t>mfs</a:t>
            </a:r>
            <a:endParaRPr lang="en-US" dirty="0" smtClean="0">
              <a:solidFill>
                <a:schemeClr val="tx2"/>
              </a:solidFill>
            </a:endParaRPr>
          </a:p>
        </p:txBody>
      </p:sp>
      <p:sp>
        <p:nvSpPr>
          <p:cNvPr id="6" name="AutoShape 4"/>
          <p:cNvSpPr>
            <a:spLocks noChangeArrowheads="1"/>
          </p:cNvSpPr>
          <p:nvPr/>
        </p:nvSpPr>
        <p:spPr bwMode="auto">
          <a:xfrm flipH="1">
            <a:off x="2351468" y="3049007"/>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64159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2422" y="167426"/>
            <a:ext cx="7772400" cy="751950"/>
          </a:xfrm>
        </p:spPr>
        <p:txBody>
          <a:bodyPr/>
          <a:lstStyle/>
          <a:p>
            <a:pPr eaLnBrk="1" hangingPunct="1"/>
            <a:r>
              <a:rPr lang="en-US" dirty="0" smtClean="0">
                <a:solidFill>
                  <a:schemeClr val="tx2"/>
                </a:solidFill>
                <a:cs typeface="Arial" charset="0"/>
              </a:rPr>
              <a:t>Sequence Boundary (SB)</a:t>
            </a:r>
          </a:p>
        </p:txBody>
      </p:sp>
      <p:sp>
        <p:nvSpPr>
          <p:cNvPr id="2081795" name="Rectangle 3"/>
          <p:cNvSpPr>
            <a:spLocks noGrp="1" noChangeArrowheads="1"/>
          </p:cNvSpPr>
          <p:nvPr>
            <p:ph idx="1"/>
          </p:nvPr>
        </p:nvSpPr>
        <p:spPr>
          <a:xfrm>
            <a:off x="1066800" y="1143000"/>
            <a:ext cx="7772400" cy="4724400"/>
          </a:xfrm>
        </p:spPr>
        <p:txBody>
          <a:bodyPr rtlCol="0">
            <a:normAutofit fontScale="92500" lnSpcReduction="10000"/>
          </a:bodyPr>
          <a:lstStyle/>
          <a:p>
            <a:pPr>
              <a:lnSpc>
                <a:spcPct val="90000"/>
              </a:lnSpc>
              <a:buFont typeface="Arial" pitchFamily="34" charset="0"/>
              <a:buChar char="•"/>
              <a:defRPr/>
            </a:pPr>
            <a:r>
              <a:rPr lang="en-US" dirty="0">
                <a:solidFill>
                  <a:schemeClr val="tx2"/>
                </a:solidFill>
              </a:rPr>
              <a:t>Envelope Sequence</a:t>
            </a:r>
          </a:p>
          <a:p>
            <a:pPr>
              <a:lnSpc>
                <a:spcPct val="90000"/>
              </a:lnSpc>
              <a:buFont typeface="Arial" pitchFamily="34" charset="0"/>
              <a:buChar char="•"/>
              <a:defRPr/>
            </a:pPr>
            <a:r>
              <a:rPr lang="en-US" dirty="0">
                <a:solidFill>
                  <a:schemeClr val="tx2"/>
                </a:solidFill>
              </a:rPr>
              <a:t>Significant erosional unconformity &amp; correlative disconformity formed by drop in base level (relative sea level?)</a:t>
            </a:r>
          </a:p>
          <a:p>
            <a:pPr>
              <a:lnSpc>
                <a:spcPct val="90000"/>
              </a:lnSpc>
              <a:buFont typeface="Arial" pitchFamily="34" charset="0"/>
              <a:buChar char="•"/>
              <a:defRPr/>
            </a:pPr>
            <a:r>
              <a:rPr lang="en-US" dirty="0">
                <a:solidFill>
                  <a:schemeClr val="tx2"/>
                </a:solidFill>
              </a:rPr>
              <a:t>Erodes </a:t>
            </a:r>
            <a:r>
              <a:rPr lang="en-US" dirty="0" err="1">
                <a:solidFill>
                  <a:schemeClr val="tx2"/>
                </a:solidFill>
              </a:rPr>
              <a:t>subaerial</a:t>
            </a:r>
            <a:r>
              <a:rPr lang="en-US" dirty="0">
                <a:solidFill>
                  <a:schemeClr val="tx2"/>
                </a:solidFill>
              </a:rPr>
              <a:t> exposed sediment surface of earlier sequence or sequences </a:t>
            </a:r>
          </a:p>
          <a:p>
            <a:pPr>
              <a:lnSpc>
                <a:spcPct val="90000"/>
              </a:lnSpc>
              <a:buFont typeface="Arial" pitchFamily="34" charset="0"/>
              <a:buChar char="•"/>
              <a:defRPr/>
            </a:pPr>
            <a:r>
              <a:rPr lang="en-US" dirty="0" err="1">
                <a:solidFill>
                  <a:schemeClr val="tx2"/>
                </a:solidFill>
              </a:rPr>
              <a:t>Diachronous</a:t>
            </a:r>
            <a:r>
              <a:rPr lang="en-US" dirty="0">
                <a:solidFill>
                  <a:schemeClr val="tx2"/>
                </a:solidFill>
              </a:rPr>
              <a:t> boundary between underlying </a:t>
            </a:r>
            <a:r>
              <a:rPr lang="en-US" dirty="0" err="1">
                <a:solidFill>
                  <a:schemeClr val="tx2"/>
                </a:solidFill>
              </a:rPr>
              <a:t>Highstand</a:t>
            </a:r>
            <a:r>
              <a:rPr lang="en-US" dirty="0">
                <a:solidFill>
                  <a:schemeClr val="tx2"/>
                </a:solidFill>
              </a:rPr>
              <a:t> System Tract (HST) and overlying Falling Stage System Tract (FSST) or Early </a:t>
            </a:r>
            <a:r>
              <a:rPr lang="en-US" dirty="0" err="1">
                <a:solidFill>
                  <a:schemeClr val="tx2"/>
                </a:solidFill>
              </a:rPr>
              <a:t>Lowstand</a:t>
            </a:r>
            <a:r>
              <a:rPr lang="en-US" dirty="0">
                <a:solidFill>
                  <a:schemeClr val="tx2"/>
                </a:solidFill>
              </a:rPr>
              <a:t> System Tract (ELST) </a:t>
            </a:r>
          </a:p>
          <a:p>
            <a:pPr>
              <a:lnSpc>
                <a:spcPct val="90000"/>
              </a:lnSpc>
              <a:buFont typeface="Arial" pitchFamily="34" charset="0"/>
              <a:buChar char="•"/>
              <a:defRPr/>
            </a:pPr>
            <a:r>
              <a:rPr lang="en-US" dirty="0">
                <a:solidFill>
                  <a:schemeClr val="tx2"/>
                </a:solidFill>
              </a:rPr>
              <a:t>Eroded surface of </a:t>
            </a:r>
            <a:r>
              <a:rPr lang="en-US" dirty="0" err="1">
                <a:solidFill>
                  <a:schemeClr val="tx2"/>
                </a:solidFill>
              </a:rPr>
              <a:t>downstepping</a:t>
            </a:r>
            <a:r>
              <a:rPr lang="en-US" dirty="0">
                <a:solidFill>
                  <a:schemeClr val="tx2"/>
                </a:solidFill>
              </a:rPr>
              <a:t> sediments deposited during accompanying forced regression associated with sea level fall </a:t>
            </a:r>
          </a:p>
          <a:p>
            <a:pPr>
              <a:lnSpc>
                <a:spcPct val="90000"/>
              </a:lnSpc>
              <a:buFont typeface="Arial" pitchFamily="34" charset="0"/>
              <a:buChar char="•"/>
              <a:defRPr/>
            </a:pPr>
            <a:endParaRPr lang="en-US" dirty="0">
              <a:solidFill>
                <a:schemeClr val="tx2"/>
              </a:solidFill>
            </a:endParaRPr>
          </a:p>
        </p:txBody>
      </p:sp>
    </p:spTree>
    <p:extLst>
      <p:ext uri="{BB962C8B-B14F-4D97-AF65-F5344CB8AC3E}">
        <p14:creationId xmlns:p14="http://schemas.microsoft.com/office/powerpoint/2010/main" val="28231651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8" descr="FF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9951"/>
            <a:ext cx="86868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92422" y="167426"/>
            <a:ext cx="7772400" cy="751950"/>
          </a:xfrm>
        </p:spPr>
        <p:txBody>
          <a:bodyPr/>
          <a:lstStyle/>
          <a:p>
            <a:pPr eaLnBrk="1" hangingPunct="1"/>
            <a:r>
              <a:rPr lang="en-US" dirty="0" smtClean="0">
                <a:solidFill>
                  <a:schemeClr val="tx2"/>
                </a:solidFill>
                <a:cs typeface="Arial" charset="0"/>
              </a:rPr>
              <a:t>Sequence Boundary (SB)</a:t>
            </a:r>
          </a:p>
        </p:txBody>
      </p:sp>
    </p:spTree>
    <p:extLst>
      <p:ext uri="{BB962C8B-B14F-4D97-AF65-F5344CB8AC3E}">
        <p14:creationId xmlns:p14="http://schemas.microsoft.com/office/powerpoint/2010/main" val="33747184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2"/>
          <p:cNvSpPr>
            <a:spLocks noGrp="1"/>
          </p:cNvSpPr>
          <p:nvPr>
            <p:ph type="ftr" sz="quarter" idx="4294967295"/>
          </p:nvPr>
        </p:nvSpPr>
        <p:spPr bwMode="auto">
          <a:xfrm>
            <a:off x="3505200" y="6356351"/>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chemeClr val="tx2"/>
                </a:solidFill>
                <a:latin typeface="Arial" charset="0"/>
              </a:rPr>
              <a:t>Sequence Stratigraphy Defined</a:t>
            </a:r>
          </a:p>
        </p:txBody>
      </p:sp>
      <p:pic>
        <p:nvPicPr>
          <p:cNvPr id="52227" name="Picture 5" descr="ExxonSlugSequ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27" y="1052196"/>
            <a:ext cx="8027296"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5492" name="Rectangle 4"/>
          <p:cNvSpPr>
            <a:spLocks noChangeArrowheads="1"/>
          </p:cNvSpPr>
          <p:nvPr/>
        </p:nvSpPr>
        <p:spPr bwMode="auto">
          <a:xfrm>
            <a:off x="90153" y="49368"/>
            <a:ext cx="9144000" cy="762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defRPr/>
            </a:pPr>
            <a:r>
              <a:rPr lang="en-US" sz="3600" b="0" dirty="0">
                <a:solidFill>
                  <a:schemeClr val="tx2"/>
                </a:solidFill>
                <a:latin typeface="+mj-lt"/>
              </a:rPr>
              <a:t> </a:t>
            </a:r>
            <a:r>
              <a:rPr lang="en-US" sz="3200" b="0" dirty="0">
                <a:solidFill>
                  <a:schemeClr val="tx2"/>
                </a:solidFill>
                <a:latin typeface="+mj-lt"/>
              </a:rPr>
              <a:t>'Depositional' sequence Vail et al 1971</a:t>
            </a:r>
          </a:p>
        </p:txBody>
      </p:sp>
    </p:spTree>
    <p:extLst>
      <p:ext uri="{BB962C8B-B14F-4D97-AF65-F5344CB8AC3E}">
        <p14:creationId xmlns:p14="http://schemas.microsoft.com/office/powerpoint/2010/main" val="4149509421"/>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descr="topl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65600"/>
            <a:ext cx="51181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3" name="Group 12"/>
          <p:cNvGrpSpPr>
            <a:grpSpLocks/>
          </p:cNvGrpSpPr>
          <p:nvPr/>
        </p:nvGrpSpPr>
        <p:grpSpPr bwMode="auto">
          <a:xfrm>
            <a:off x="4724400" y="1676400"/>
            <a:ext cx="4114800" cy="2286000"/>
            <a:chOff x="2256" y="1056"/>
            <a:chExt cx="2592" cy="1440"/>
          </a:xfrm>
        </p:grpSpPr>
        <p:sp>
          <p:nvSpPr>
            <p:cNvPr id="53258" name="Rectangle 11"/>
            <p:cNvSpPr>
              <a:spLocks noChangeArrowheads="1"/>
            </p:cNvSpPr>
            <p:nvPr/>
          </p:nvSpPr>
          <p:spPr bwMode="auto">
            <a:xfrm>
              <a:off x="2256" y="1056"/>
              <a:ext cx="2592" cy="14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3259" name="Picture 8" descr="trunc-uncon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 y="1192"/>
              <a:ext cx="2432"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4" name="Group 16"/>
          <p:cNvGrpSpPr>
            <a:grpSpLocks/>
          </p:cNvGrpSpPr>
          <p:nvPr/>
        </p:nvGrpSpPr>
        <p:grpSpPr bwMode="auto">
          <a:xfrm>
            <a:off x="6096000" y="4267200"/>
            <a:ext cx="2743200" cy="1447800"/>
            <a:chOff x="3600" y="2688"/>
            <a:chExt cx="1728" cy="912"/>
          </a:xfrm>
        </p:grpSpPr>
        <p:sp>
          <p:nvSpPr>
            <p:cNvPr id="53256" name="Rectangle 15"/>
            <p:cNvSpPr>
              <a:spLocks noChangeArrowheads="1"/>
            </p:cNvSpPr>
            <p:nvPr/>
          </p:nvSpPr>
          <p:spPr bwMode="auto">
            <a:xfrm>
              <a:off x="3600" y="2688"/>
              <a:ext cx="1728" cy="9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3257" name="Picture 14" descr="onl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 y="2770"/>
              <a:ext cx="972"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5" name="Picture 18" descr="down-cut-eros-tr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676400"/>
            <a:ext cx="241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192422" y="167426"/>
            <a:ext cx="7772400" cy="751950"/>
          </a:xfrm>
        </p:spPr>
        <p:txBody>
          <a:bodyPr/>
          <a:lstStyle/>
          <a:p>
            <a:pPr eaLnBrk="1" hangingPunct="1"/>
            <a:r>
              <a:rPr lang="en-US" dirty="0" smtClean="0">
                <a:solidFill>
                  <a:schemeClr val="tx2"/>
                </a:solidFill>
                <a:cs typeface="Arial" charset="0"/>
              </a:rPr>
              <a:t>Sequence Boundary (SB) from Seismic</a:t>
            </a:r>
          </a:p>
        </p:txBody>
      </p:sp>
    </p:spTree>
    <p:extLst>
      <p:ext uri="{BB962C8B-B14F-4D97-AF65-F5344CB8AC3E}">
        <p14:creationId xmlns:p14="http://schemas.microsoft.com/office/powerpoint/2010/main" val="28944235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893" name="Rectangle 1029"/>
          <p:cNvSpPr>
            <a:spLocks noChangeArrowheads="1"/>
          </p:cNvSpPr>
          <p:nvPr/>
        </p:nvSpPr>
        <p:spPr bwMode="auto">
          <a:xfrm>
            <a:off x="609600" y="1879600"/>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90000"/>
              </a:lnSpc>
              <a:spcBef>
                <a:spcPct val="20000"/>
              </a:spcBef>
              <a:buClr>
                <a:schemeClr val="accent1"/>
              </a:buClr>
              <a:buSzPct val="80000"/>
              <a:buFont typeface="Arial" pitchFamily="34" charset="0"/>
              <a:buChar char="•"/>
              <a:defRPr/>
            </a:pPr>
            <a:r>
              <a:rPr lang="en-US" sz="2800" b="0" dirty="0">
                <a:solidFill>
                  <a:schemeClr val="tx2"/>
                </a:solidFill>
                <a:latin typeface="+mj-lt"/>
                <a:cs typeface="Times New Roman" pitchFamily="18" charset="0"/>
              </a:rPr>
              <a:t>Erosion or incision of underlying flooding surfaces (</a:t>
            </a:r>
            <a:r>
              <a:rPr lang="en-US" sz="2800" b="0" dirty="0" err="1">
                <a:solidFill>
                  <a:schemeClr val="tx2"/>
                </a:solidFill>
                <a:latin typeface="+mj-lt"/>
                <a:cs typeface="Times New Roman" pitchFamily="18" charset="0"/>
              </a:rPr>
              <a:t>mfs</a:t>
            </a:r>
            <a:r>
              <a:rPr lang="en-US" sz="2800" b="0" dirty="0">
                <a:solidFill>
                  <a:schemeClr val="tx2"/>
                </a:solidFill>
                <a:latin typeface="+mj-lt"/>
                <a:cs typeface="Times New Roman" pitchFamily="18" charset="0"/>
              </a:rPr>
              <a:t> and TS)</a:t>
            </a:r>
          </a:p>
          <a:p>
            <a:pPr marL="457200" indent="-457200">
              <a:lnSpc>
                <a:spcPct val="90000"/>
              </a:lnSpc>
              <a:spcBef>
                <a:spcPct val="20000"/>
              </a:spcBef>
              <a:buClr>
                <a:schemeClr val="accent1"/>
              </a:buClr>
              <a:buSzPct val="80000"/>
              <a:buFont typeface="Arial" pitchFamily="34" charset="0"/>
              <a:buChar char="•"/>
              <a:defRPr/>
            </a:pPr>
            <a:r>
              <a:rPr lang="en-US" sz="2800" b="0" dirty="0">
                <a:solidFill>
                  <a:schemeClr val="tx2"/>
                </a:solidFill>
                <a:latin typeface="+mj-lt"/>
                <a:cs typeface="Times New Roman" pitchFamily="18" charset="0"/>
              </a:rPr>
              <a:t>Inferred from interruption in the lateral continuity of these surfaces </a:t>
            </a:r>
          </a:p>
        </p:txBody>
      </p:sp>
      <p:pic>
        <p:nvPicPr>
          <p:cNvPr id="54277" name="Picture 1031" descr="incision-kend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881439"/>
            <a:ext cx="498316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179543" y="162450"/>
            <a:ext cx="9013825" cy="751950"/>
          </a:xfrm>
        </p:spPr>
        <p:txBody>
          <a:bodyPr>
            <a:normAutofit fontScale="90000"/>
          </a:bodyPr>
          <a:lstStyle/>
          <a:p>
            <a:pPr eaLnBrk="1" hangingPunct="1"/>
            <a:r>
              <a:rPr lang="en-US" dirty="0" smtClean="0">
                <a:solidFill>
                  <a:schemeClr val="tx2"/>
                </a:solidFill>
                <a:cs typeface="Arial" charset="0"/>
              </a:rPr>
              <a:t>Sequence Boundary (SB) from Outcrop, Seismic &amp; Wells</a:t>
            </a:r>
          </a:p>
        </p:txBody>
      </p:sp>
    </p:spTree>
    <p:extLst>
      <p:ext uri="{BB962C8B-B14F-4D97-AF65-F5344CB8AC3E}">
        <p14:creationId xmlns:p14="http://schemas.microsoft.com/office/powerpoint/2010/main" val="30810436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1066800" y="1600200"/>
            <a:ext cx="7772400" cy="4114800"/>
          </a:xfrm>
        </p:spPr>
        <p:txBody>
          <a:bodyPr/>
          <a:lstStyle/>
          <a:p>
            <a:pPr eaLnBrk="1" hangingPunct="1">
              <a:buFont typeface="Wingdings" pitchFamily="2" charset="2"/>
              <a:buNone/>
            </a:pPr>
            <a:endParaRPr lang="en-US" smtClean="0">
              <a:latin typeface="+mj-lt"/>
              <a:cs typeface="Times New Roman" pitchFamily="18" charset="0"/>
            </a:endParaRPr>
          </a:p>
          <a:p>
            <a:pPr eaLnBrk="1" hangingPunct="1"/>
            <a:endParaRPr lang="en-US" smtClean="0">
              <a:latin typeface="+mj-lt"/>
              <a:cs typeface="Times New Roman" pitchFamily="18" charset="0"/>
            </a:endParaRPr>
          </a:p>
          <a:p>
            <a:pPr eaLnBrk="1" hangingPunct="1"/>
            <a:endParaRPr lang="en-US" smtClean="0">
              <a:latin typeface="+mj-lt"/>
              <a:cs typeface="Arial" charset="0"/>
            </a:endParaRPr>
          </a:p>
        </p:txBody>
      </p:sp>
      <p:pic>
        <p:nvPicPr>
          <p:cNvPr id="55299" name="Picture 6" descr="InterpOvalLogVanW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408363"/>
            <a:ext cx="8001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
          <p:cNvSpPr>
            <a:spLocks noGrp="1" noChangeArrowheads="1"/>
          </p:cNvSpPr>
          <p:nvPr>
            <p:ph type="title"/>
          </p:nvPr>
        </p:nvSpPr>
        <p:spPr>
          <a:xfrm>
            <a:off x="282575" y="118629"/>
            <a:ext cx="9144000" cy="639762"/>
          </a:xfrm>
        </p:spPr>
        <p:txBody>
          <a:bodyPr rtlCol="0">
            <a:normAutofit fontScale="90000"/>
          </a:bodyPr>
          <a:lstStyle/>
          <a:p>
            <a:pPr>
              <a:defRPr/>
            </a:pPr>
            <a:r>
              <a:rPr lang="en-US" dirty="0" smtClean="0">
                <a:solidFill>
                  <a:schemeClr val="tx2"/>
                </a:solidFill>
                <a:cs typeface="Times New Roman" pitchFamily="18" charset="0"/>
              </a:rPr>
              <a:t>Sequence Boundary (SB) from well logs, core and outcrop</a:t>
            </a:r>
          </a:p>
        </p:txBody>
      </p:sp>
      <p:sp>
        <p:nvSpPr>
          <p:cNvPr id="55301" name="Footer Placeholder 4"/>
          <p:cNvSpPr>
            <a:spLocks noGrp="1"/>
          </p:cNvSpPr>
          <p:nvPr>
            <p:ph type="ftr" sz="quarter" idx="4294967295"/>
          </p:nvPr>
        </p:nvSpPr>
        <p:spPr bwMode="auto">
          <a:xfrm>
            <a:off x="3505200" y="6356351"/>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0" dirty="0">
                <a:solidFill>
                  <a:schemeClr val="tx2"/>
                </a:solidFill>
                <a:latin typeface="+mj-lt"/>
              </a:rPr>
              <a:t>“Sequence Stratigraphy – Surfaces”</a:t>
            </a:r>
          </a:p>
          <a:p>
            <a:pPr algn="ctr" eaLnBrk="1" hangingPunct="1"/>
            <a:r>
              <a:rPr lang="en-US" sz="1200" b="0" dirty="0">
                <a:solidFill>
                  <a:schemeClr val="tx2"/>
                </a:solidFill>
                <a:latin typeface="+mj-lt"/>
              </a:rPr>
              <a:t>C. G. St. C. Kendall</a:t>
            </a:r>
          </a:p>
        </p:txBody>
      </p:sp>
      <p:sp>
        <p:nvSpPr>
          <p:cNvPr id="10" name="Rectangle 1029"/>
          <p:cNvSpPr>
            <a:spLocks noChangeArrowheads="1"/>
          </p:cNvSpPr>
          <p:nvPr/>
        </p:nvSpPr>
        <p:spPr bwMode="auto">
          <a:xfrm>
            <a:off x="609600" y="1643063"/>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Erosion or incision of underlying flooding surfaces (</a:t>
            </a:r>
            <a:r>
              <a:rPr lang="en-US" sz="2800" b="0" dirty="0" err="1">
                <a:latin typeface="+mj-lt"/>
                <a:cs typeface="Times New Roman" pitchFamily="18" charset="0"/>
              </a:rPr>
              <a:t>mfs</a:t>
            </a:r>
            <a:r>
              <a:rPr lang="en-US" sz="2800" b="0" dirty="0">
                <a:latin typeface="+mj-lt"/>
                <a:cs typeface="Times New Roman" pitchFamily="18" charset="0"/>
              </a:rPr>
              <a:t> and TS)</a:t>
            </a:r>
          </a:p>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Inferred from interruption in the lateral continuity of these surfaces </a:t>
            </a:r>
          </a:p>
        </p:txBody>
      </p:sp>
      <p:sp>
        <p:nvSpPr>
          <p:cNvPr id="7" name="Footer Placeholder 3"/>
          <p:cNvSpPr txBox="1">
            <a:spLocks/>
          </p:cNvSpPr>
          <p:nvPr/>
        </p:nvSpPr>
        <p:spPr>
          <a:xfrm>
            <a:off x="3386448" y="6356350"/>
            <a:ext cx="3152920" cy="365125"/>
          </a:xfrm>
          <a:prstGeom prst="rect">
            <a:avLst/>
          </a:prstGeom>
        </p:spPr>
        <p:txBody>
          <a:bodyPr/>
          <a:lstStyle>
            <a:defPPr>
              <a:defRPr lang="en-US"/>
            </a:defPPr>
            <a:lvl1pPr algn="l" rtl="0" fontAlgn="base">
              <a:spcBef>
                <a:spcPct val="0"/>
              </a:spcBef>
              <a:spcAft>
                <a:spcPct val="0"/>
              </a:spcAft>
              <a:defRPr kumimoji="1" sz="1200" b="1" kern="1200">
                <a:solidFill>
                  <a:schemeClr val="tx1"/>
                </a:solidFill>
                <a:latin typeface="Tahoma" pitchFamily="34" charset="0"/>
                <a:ea typeface="+mn-ea"/>
                <a:cs typeface="Arial" charset="0"/>
              </a:defRPr>
            </a:lvl1pPr>
            <a:lvl2pPr marL="457200" algn="l" rtl="0" fontAlgn="base">
              <a:spcBef>
                <a:spcPct val="0"/>
              </a:spcBef>
              <a:spcAft>
                <a:spcPct val="0"/>
              </a:spcAft>
              <a:defRPr kumimoji="1" sz="1200" b="1" kern="1200">
                <a:solidFill>
                  <a:schemeClr val="tx1"/>
                </a:solidFill>
                <a:latin typeface="Tahoma" pitchFamily="34" charset="0"/>
                <a:ea typeface="+mn-ea"/>
                <a:cs typeface="Arial" charset="0"/>
              </a:defRPr>
            </a:lvl2pPr>
            <a:lvl3pPr marL="914400" algn="l" rtl="0" fontAlgn="base">
              <a:spcBef>
                <a:spcPct val="0"/>
              </a:spcBef>
              <a:spcAft>
                <a:spcPct val="0"/>
              </a:spcAft>
              <a:defRPr kumimoji="1" sz="1200" b="1" kern="1200">
                <a:solidFill>
                  <a:schemeClr val="tx1"/>
                </a:solidFill>
                <a:latin typeface="Tahoma" pitchFamily="34" charset="0"/>
                <a:ea typeface="+mn-ea"/>
                <a:cs typeface="Arial" charset="0"/>
              </a:defRPr>
            </a:lvl3pPr>
            <a:lvl4pPr marL="1371600" algn="l" rtl="0" fontAlgn="base">
              <a:spcBef>
                <a:spcPct val="0"/>
              </a:spcBef>
              <a:spcAft>
                <a:spcPct val="0"/>
              </a:spcAft>
              <a:defRPr kumimoji="1" sz="1200" b="1" kern="1200">
                <a:solidFill>
                  <a:schemeClr val="tx1"/>
                </a:solidFill>
                <a:latin typeface="Tahoma" pitchFamily="34" charset="0"/>
                <a:ea typeface="+mn-ea"/>
                <a:cs typeface="Arial" charset="0"/>
              </a:defRPr>
            </a:lvl4pPr>
            <a:lvl5pPr marL="1828800" algn="l" rtl="0" fontAlgn="base">
              <a:spcBef>
                <a:spcPct val="0"/>
              </a:spcBef>
              <a:spcAft>
                <a:spcPct val="0"/>
              </a:spcAft>
              <a:defRPr kumimoji="1" sz="1200" b="1" kern="1200">
                <a:solidFill>
                  <a:schemeClr val="tx1"/>
                </a:solidFill>
                <a:latin typeface="Tahoma" pitchFamily="34" charset="0"/>
                <a:ea typeface="+mn-ea"/>
                <a:cs typeface="Arial" charset="0"/>
              </a:defRPr>
            </a:lvl5pPr>
            <a:lvl6pPr marL="2286000" algn="l" defTabSz="914400" rtl="0" eaLnBrk="1" latinLnBrk="0" hangingPunct="1">
              <a:defRPr kumimoji="1" sz="1200" b="1" kern="1200">
                <a:solidFill>
                  <a:schemeClr val="tx1"/>
                </a:solidFill>
                <a:latin typeface="Tahoma" pitchFamily="34" charset="0"/>
                <a:ea typeface="+mn-ea"/>
                <a:cs typeface="Arial" charset="0"/>
              </a:defRPr>
            </a:lvl6pPr>
            <a:lvl7pPr marL="2743200" algn="l" defTabSz="914400" rtl="0" eaLnBrk="1" latinLnBrk="0" hangingPunct="1">
              <a:defRPr kumimoji="1" sz="1200" b="1" kern="1200">
                <a:solidFill>
                  <a:schemeClr val="tx1"/>
                </a:solidFill>
                <a:latin typeface="Tahoma" pitchFamily="34" charset="0"/>
                <a:ea typeface="+mn-ea"/>
                <a:cs typeface="Arial" charset="0"/>
              </a:defRPr>
            </a:lvl7pPr>
            <a:lvl8pPr marL="3200400" algn="l" defTabSz="914400" rtl="0" eaLnBrk="1" latinLnBrk="0" hangingPunct="1">
              <a:defRPr kumimoji="1" sz="1200" b="1" kern="1200">
                <a:solidFill>
                  <a:schemeClr val="tx1"/>
                </a:solidFill>
                <a:latin typeface="Tahoma" pitchFamily="34" charset="0"/>
                <a:ea typeface="+mn-ea"/>
                <a:cs typeface="Arial" charset="0"/>
              </a:defRPr>
            </a:lvl8pPr>
            <a:lvl9pPr marL="3657600" algn="l" defTabSz="914400" rtl="0" eaLnBrk="1" latinLnBrk="0" hangingPunct="1">
              <a:defRPr kumimoji="1" sz="1200" b="1" kern="1200">
                <a:solidFill>
                  <a:schemeClr val="tx1"/>
                </a:solidFill>
                <a:latin typeface="Tahoma" pitchFamily="34" charset="0"/>
                <a:ea typeface="+mn-ea"/>
                <a:cs typeface="Arial" charset="0"/>
              </a:defRPr>
            </a:lvl9pPr>
          </a:lstStyle>
          <a:p>
            <a:pPr>
              <a:defRPr/>
            </a:pPr>
            <a:r>
              <a:rPr lang="en-US" smtClean="0"/>
              <a:t>“Sequence Stratigraphy – Basics”</a:t>
            </a:r>
          </a:p>
          <a:p>
            <a:pPr>
              <a:defRPr/>
            </a:pPr>
            <a:r>
              <a:rPr lang="en-US" smtClean="0"/>
              <a:t>C. G. St. C. Kendall</a:t>
            </a:r>
            <a:endParaRPr lang="en-US"/>
          </a:p>
        </p:txBody>
      </p:sp>
      <p:pic>
        <p:nvPicPr>
          <p:cNvPr id="9" name="Picture 2" descr="279-Stony-Gap-Miss-Pound-G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7" y="0"/>
            <a:ext cx="9956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C0202"/>
                </a:solidFill>
                <a:miter lim="800000"/>
                <a:headEnd/>
                <a:tailEnd/>
              </a14:hiddenLine>
            </a:ext>
          </a:extLst>
        </p:spPr>
      </p:pic>
      <p:sp>
        <p:nvSpPr>
          <p:cNvPr id="11" name="Freeform 3"/>
          <p:cNvSpPr>
            <a:spLocks/>
          </p:cNvSpPr>
          <p:nvPr/>
        </p:nvSpPr>
        <p:spPr bwMode="auto">
          <a:xfrm>
            <a:off x="1602559" y="1333500"/>
            <a:ext cx="4796795" cy="1962150"/>
          </a:xfrm>
          <a:custGeom>
            <a:avLst/>
            <a:gdLst>
              <a:gd name="T0" fmla="*/ 0 w 2775"/>
              <a:gd name="T1" fmla="*/ 2147483647 h 1236"/>
              <a:gd name="T2" fmla="*/ 2147483647 w 2775"/>
              <a:gd name="T3" fmla="*/ 2147483647 h 1236"/>
              <a:gd name="T4" fmla="*/ 2147483647 w 2775"/>
              <a:gd name="T5" fmla="*/ 2147483647 h 1236"/>
              <a:gd name="T6" fmla="*/ 2147483647 w 2775"/>
              <a:gd name="T7" fmla="*/ 2147483647 h 1236"/>
              <a:gd name="T8" fmla="*/ 2147483647 w 2775"/>
              <a:gd name="T9" fmla="*/ 2147483647 h 1236"/>
              <a:gd name="T10" fmla="*/ 2147483647 w 2775"/>
              <a:gd name="T11" fmla="*/ 2147483647 h 1236"/>
              <a:gd name="T12" fmla="*/ 2147483647 w 2775"/>
              <a:gd name="T13" fmla="*/ 2147483647 h 1236"/>
              <a:gd name="T14" fmla="*/ 2147483647 w 2775"/>
              <a:gd name="T15" fmla="*/ 2147483647 h 1236"/>
              <a:gd name="T16" fmla="*/ 2147483647 w 2775"/>
              <a:gd name="T17" fmla="*/ 2147483647 h 1236"/>
              <a:gd name="T18" fmla="*/ 2147483647 w 2775"/>
              <a:gd name="T19" fmla="*/ 2147483647 h 1236"/>
              <a:gd name="T20" fmla="*/ 2147483647 w 2775"/>
              <a:gd name="T21" fmla="*/ 2147483647 h 1236"/>
              <a:gd name="T22" fmla="*/ 2147483647 w 2775"/>
              <a:gd name="T23" fmla="*/ 2147483647 h 1236"/>
              <a:gd name="T24" fmla="*/ 2147483647 w 2775"/>
              <a:gd name="T25" fmla="*/ 2147483647 h 1236"/>
              <a:gd name="T26" fmla="*/ 2147483647 w 2775"/>
              <a:gd name="T27" fmla="*/ 2147483647 h 1236"/>
              <a:gd name="T28" fmla="*/ 2147483647 w 2775"/>
              <a:gd name="T29" fmla="*/ 2147483647 h 1236"/>
              <a:gd name="T30" fmla="*/ 2147483647 w 2775"/>
              <a:gd name="T31" fmla="*/ 2147483647 h 1236"/>
              <a:gd name="T32" fmla="*/ 2147483647 w 2775"/>
              <a:gd name="T33" fmla="*/ 0 h 1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75" h="1236">
                <a:moveTo>
                  <a:pt x="0" y="1236"/>
                </a:moveTo>
                <a:cubicBezTo>
                  <a:pt x="25" y="1220"/>
                  <a:pt x="86" y="1170"/>
                  <a:pt x="153" y="1134"/>
                </a:cubicBezTo>
                <a:cubicBezTo>
                  <a:pt x="212" y="1138"/>
                  <a:pt x="315" y="1065"/>
                  <a:pt x="399" y="1017"/>
                </a:cubicBezTo>
                <a:cubicBezTo>
                  <a:pt x="444" y="972"/>
                  <a:pt x="451" y="914"/>
                  <a:pt x="477" y="906"/>
                </a:cubicBezTo>
                <a:cubicBezTo>
                  <a:pt x="515" y="880"/>
                  <a:pt x="525" y="841"/>
                  <a:pt x="555" y="828"/>
                </a:cubicBezTo>
                <a:cubicBezTo>
                  <a:pt x="603" y="803"/>
                  <a:pt x="582" y="723"/>
                  <a:pt x="663" y="699"/>
                </a:cubicBezTo>
                <a:cubicBezTo>
                  <a:pt x="717" y="672"/>
                  <a:pt x="746" y="646"/>
                  <a:pt x="804" y="627"/>
                </a:cubicBezTo>
                <a:cubicBezTo>
                  <a:pt x="848" y="608"/>
                  <a:pt x="939" y="564"/>
                  <a:pt x="978" y="549"/>
                </a:cubicBezTo>
                <a:cubicBezTo>
                  <a:pt x="1021" y="526"/>
                  <a:pt x="1169" y="452"/>
                  <a:pt x="1212" y="429"/>
                </a:cubicBezTo>
                <a:cubicBezTo>
                  <a:pt x="1229" y="412"/>
                  <a:pt x="1300" y="459"/>
                  <a:pt x="1326" y="459"/>
                </a:cubicBezTo>
                <a:cubicBezTo>
                  <a:pt x="1500" y="408"/>
                  <a:pt x="1638" y="360"/>
                  <a:pt x="1803" y="357"/>
                </a:cubicBezTo>
                <a:cubicBezTo>
                  <a:pt x="1933" y="307"/>
                  <a:pt x="2025" y="245"/>
                  <a:pt x="2100" y="231"/>
                </a:cubicBezTo>
                <a:cubicBezTo>
                  <a:pt x="2150" y="198"/>
                  <a:pt x="2225" y="146"/>
                  <a:pt x="2289" y="141"/>
                </a:cubicBezTo>
                <a:cubicBezTo>
                  <a:pt x="2345" y="137"/>
                  <a:pt x="2371" y="129"/>
                  <a:pt x="2427" y="126"/>
                </a:cubicBezTo>
                <a:cubicBezTo>
                  <a:pt x="2481" y="108"/>
                  <a:pt x="2514" y="105"/>
                  <a:pt x="2559" y="66"/>
                </a:cubicBezTo>
                <a:cubicBezTo>
                  <a:pt x="2573" y="53"/>
                  <a:pt x="2655" y="72"/>
                  <a:pt x="2655" y="72"/>
                </a:cubicBezTo>
                <a:cubicBezTo>
                  <a:pt x="2687" y="24"/>
                  <a:pt x="2724" y="15"/>
                  <a:pt x="277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Freeform 4"/>
          <p:cNvSpPr>
            <a:spLocks/>
          </p:cNvSpPr>
          <p:nvPr/>
        </p:nvSpPr>
        <p:spPr bwMode="auto">
          <a:xfrm>
            <a:off x="-25758" y="1752600"/>
            <a:ext cx="9173545" cy="4229100"/>
          </a:xfrm>
          <a:custGeom>
            <a:avLst/>
            <a:gdLst>
              <a:gd name="T0" fmla="*/ 0 w 5307"/>
              <a:gd name="T1" fmla="*/ 2147483647 h 2664"/>
              <a:gd name="T2" fmla="*/ 2147483647 w 5307"/>
              <a:gd name="T3" fmla="*/ 2147483647 h 2664"/>
              <a:gd name="T4" fmla="*/ 2147483647 w 5307"/>
              <a:gd name="T5" fmla="*/ 2147483647 h 2664"/>
              <a:gd name="T6" fmla="*/ 2147483647 w 5307"/>
              <a:gd name="T7" fmla="*/ 2147483647 h 2664"/>
              <a:gd name="T8" fmla="*/ 2147483647 w 5307"/>
              <a:gd name="T9" fmla="*/ 2147483647 h 2664"/>
              <a:gd name="T10" fmla="*/ 2147483647 w 5307"/>
              <a:gd name="T11" fmla="*/ 2147483647 h 2664"/>
              <a:gd name="T12" fmla="*/ 2147483647 w 5307"/>
              <a:gd name="T13" fmla="*/ 2147483647 h 2664"/>
              <a:gd name="T14" fmla="*/ 2147483647 w 5307"/>
              <a:gd name="T15" fmla="*/ 2147483647 h 2664"/>
              <a:gd name="T16" fmla="*/ 2147483647 w 5307"/>
              <a:gd name="T17" fmla="*/ 2147483647 h 2664"/>
              <a:gd name="T18" fmla="*/ 2147483647 w 5307"/>
              <a:gd name="T19" fmla="*/ 2147483647 h 2664"/>
              <a:gd name="T20" fmla="*/ 2147483647 w 5307"/>
              <a:gd name="T21" fmla="*/ 2147483647 h 2664"/>
              <a:gd name="T22" fmla="*/ 2147483647 w 5307"/>
              <a:gd name="T23" fmla="*/ 2147483647 h 2664"/>
              <a:gd name="T24" fmla="*/ 2147483647 w 5307"/>
              <a:gd name="T25" fmla="*/ 2147483647 h 2664"/>
              <a:gd name="T26" fmla="*/ 2147483647 w 5307"/>
              <a:gd name="T27" fmla="*/ 2147483647 h 2664"/>
              <a:gd name="T28" fmla="*/ 2147483647 w 5307"/>
              <a:gd name="T29" fmla="*/ 2147483647 h 2664"/>
              <a:gd name="T30" fmla="*/ 2147483647 w 5307"/>
              <a:gd name="T31" fmla="*/ 2147483647 h 2664"/>
              <a:gd name="T32" fmla="*/ 2147483647 w 5307"/>
              <a:gd name="T33" fmla="*/ 2147483647 h 2664"/>
              <a:gd name="T34" fmla="*/ 2147483647 w 5307"/>
              <a:gd name="T35" fmla="*/ 2147483647 h 2664"/>
              <a:gd name="T36" fmla="*/ 2147483647 w 5307"/>
              <a:gd name="T37" fmla="*/ 0 h 2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07" h="2664">
                <a:moveTo>
                  <a:pt x="0" y="2664"/>
                </a:moveTo>
                <a:cubicBezTo>
                  <a:pt x="0" y="2664"/>
                  <a:pt x="571" y="2347"/>
                  <a:pt x="624" y="2340"/>
                </a:cubicBezTo>
                <a:cubicBezTo>
                  <a:pt x="671" y="2324"/>
                  <a:pt x="1382" y="1820"/>
                  <a:pt x="1440" y="1812"/>
                </a:cubicBezTo>
                <a:cubicBezTo>
                  <a:pt x="1473" y="1791"/>
                  <a:pt x="1598" y="1699"/>
                  <a:pt x="1653" y="1671"/>
                </a:cubicBezTo>
                <a:cubicBezTo>
                  <a:pt x="1690" y="1647"/>
                  <a:pt x="1740" y="1621"/>
                  <a:pt x="1773" y="1605"/>
                </a:cubicBezTo>
                <a:cubicBezTo>
                  <a:pt x="1804" y="1596"/>
                  <a:pt x="1779" y="1618"/>
                  <a:pt x="1842" y="1614"/>
                </a:cubicBezTo>
                <a:cubicBezTo>
                  <a:pt x="1905" y="1610"/>
                  <a:pt x="2048" y="1605"/>
                  <a:pt x="2154" y="1578"/>
                </a:cubicBezTo>
                <a:cubicBezTo>
                  <a:pt x="2258" y="1548"/>
                  <a:pt x="2399" y="1485"/>
                  <a:pt x="2478" y="1452"/>
                </a:cubicBezTo>
                <a:cubicBezTo>
                  <a:pt x="2557" y="1419"/>
                  <a:pt x="2583" y="1397"/>
                  <a:pt x="2631" y="1377"/>
                </a:cubicBezTo>
                <a:cubicBezTo>
                  <a:pt x="2675" y="1358"/>
                  <a:pt x="2727" y="1347"/>
                  <a:pt x="2766" y="1332"/>
                </a:cubicBezTo>
                <a:cubicBezTo>
                  <a:pt x="2809" y="1309"/>
                  <a:pt x="3068" y="1268"/>
                  <a:pt x="3111" y="1245"/>
                </a:cubicBezTo>
                <a:cubicBezTo>
                  <a:pt x="3128" y="1228"/>
                  <a:pt x="3352" y="1152"/>
                  <a:pt x="3378" y="1152"/>
                </a:cubicBezTo>
                <a:cubicBezTo>
                  <a:pt x="3552" y="1101"/>
                  <a:pt x="3516" y="999"/>
                  <a:pt x="3687" y="885"/>
                </a:cubicBezTo>
                <a:cubicBezTo>
                  <a:pt x="3817" y="835"/>
                  <a:pt x="3885" y="644"/>
                  <a:pt x="3960" y="630"/>
                </a:cubicBezTo>
                <a:cubicBezTo>
                  <a:pt x="4010" y="597"/>
                  <a:pt x="4112" y="599"/>
                  <a:pt x="4176" y="594"/>
                </a:cubicBezTo>
                <a:cubicBezTo>
                  <a:pt x="4232" y="590"/>
                  <a:pt x="4315" y="381"/>
                  <a:pt x="4371" y="378"/>
                </a:cubicBezTo>
                <a:cubicBezTo>
                  <a:pt x="4425" y="360"/>
                  <a:pt x="4452" y="357"/>
                  <a:pt x="4497" y="318"/>
                </a:cubicBezTo>
                <a:cubicBezTo>
                  <a:pt x="4511" y="305"/>
                  <a:pt x="4845" y="219"/>
                  <a:pt x="4980" y="204"/>
                </a:cubicBezTo>
                <a:cubicBezTo>
                  <a:pt x="5088" y="141"/>
                  <a:pt x="5256" y="15"/>
                  <a:pt x="5307"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Freeform 5"/>
          <p:cNvSpPr>
            <a:spLocks/>
          </p:cNvSpPr>
          <p:nvPr/>
        </p:nvSpPr>
        <p:spPr bwMode="auto">
          <a:xfrm>
            <a:off x="399471" y="1295400"/>
            <a:ext cx="7648942" cy="2647950"/>
          </a:xfrm>
          <a:custGeom>
            <a:avLst/>
            <a:gdLst>
              <a:gd name="T0" fmla="*/ 0 w 4425"/>
              <a:gd name="T1" fmla="*/ 2147483647 h 1668"/>
              <a:gd name="T2" fmla="*/ 2147483647 w 4425"/>
              <a:gd name="T3" fmla="*/ 2147483647 h 1668"/>
              <a:gd name="T4" fmla="*/ 2147483647 w 4425"/>
              <a:gd name="T5" fmla="*/ 2147483647 h 1668"/>
              <a:gd name="T6" fmla="*/ 2147483647 w 4425"/>
              <a:gd name="T7" fmla="*/ 2147483647 h 1668"/>
              <a:gd name="T8" fmla="*/ 2147483647 w 4425"/>
              <a:gd name="T9" fmla="*/ 2147483647 h 1668"/>
              <a:gd name="T10" fmla="*/ 2147483647 w 4425"/>
              <a:gd name="T11" fmla="*/ 2147483647 h 1668"/>
              <a:gd name="T12" fmla="*/ 2147483647 w 4425"/>
              <a:gd name="T13" fmla="*/ 2147483647 h 1668"/>
              <a:gd name="T14" fmla="*/ 2147483647 w 4425"/>
              <a:gd name="T15" fmla="*/ 2147483647 h 1668"/>
              <a:gd name="T16" fmla="*/ 2147483647 w 4425"/>
              <a:gd name="T17" fmla="*/ 2147483647 h 1668"/>
              <a:gd name="T18" fmla="*/ 2147483647 w 4425"/>
              <a:gd name="T19" fmla="*/ 2147483647 h 1668"/>
              <a:gd name="T20" fmla="*/ 2147483647 w 4425"/>
              <a:gd name="T21" fmla="*/ 2147483647 h 1668"/>
              <a:gd name="T22" fmla="*/ 2147483647 w 4425"/>
              <a:gd name="T23" fmla="*/ 2147483647 h 1668"/>
              <a:gd name="T24" fmla="*/ 2147483647 w 4425"/>
              <a:gd name="T25" fmla="*/ 2147483647 h 1668"/>
              <a:gd name="T26" fmla="*/ 2147483647 w 4425"/>
              <a:gd name="T27" fmla="*/ 2147483647 h 1668"/>
              <a:gd name="T28" fmla="*/ 2147483647 w 4425"/>
              <a:gd name="T29" fmla="*/ 2147483647 h 1668"/>
              <a:gd name="T30" fmla="*/ 2147483647 w 4425"/>
              <a:gd name="T31" fmla="*/ 2147483647 h 1668"/>
              <a:gd name="T32" fmla="*/ 2147483647 w 4425"/>
              <a:gd name="T33" fmla="*/ 2147483647 h 1668"/>
              <a:gd name="T34" fmla="*/ 2147483647 w 4425"/>
              <a:gd name="T35" fmla="*/ 2147483647 h 1668"/>
              <a:gd name="T36" fmla="*/ 2147483647 w 4425"/>
              <a:gd name="T37" fmla="*/ 2147483647 h 1668"/>
              <a:gd name="T38" fmla="*/ 2147483647 w 4425"/>
              <a:gd name="T39" fmla="*/ 2147483647 h 1668"/>
              <a:gd name="T40" fmla="*/ 2147483647 w 4425"/>
              <a:gd name="T41" fmla="*/ 0 h 16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25" h="1668">
                <a:moveTo>
                  <a:pt x="0" y="1668"/>
                </a:moveTo>
                <a:cubicBezTo>
                  <a:pt x="45" y="1638"/>
                  <a:pt x="400" y="1474"/>
                  <a:pt x="453" y="1467"/>
                </a:cubicBezTo>
                <a:cubicBezTo>
                  <a:pt x="500" y="1451"/>
                  <a:pt x="683" y="1292"/>
                  <a:pt x="741" y="1284"/>
                </a:cubicBezTo>
                <a:cubicBezTo>
                  <a:pt x="774" y="1263"/>
                  <a:pt x="776" y="1294"/>
                  <a:pt x="831" y="1266"/>
                </a:cubicBezTo>
                <a:cubicBezTo>
                  <a:pt x="877" y="1258"/>
                  <a:pt x="994" y="1232"/>
                  <a:pt x="1101" y="1188"/>
                </a:cubicBezTo>
                <a:cubicBezTo>
                  <a:pt x="1208" y="1144"/>
                  <a:pt x="1363" y="1044"/>
                  <a:pt x="1473" y="1002"/>
                </a:cubicBezTo>
                <a:cubicBezTo>
                  <a:pt x="1532" y="1006"/>
                  <a:pt x="1680" y="984"/>
                  <a:pt x="1764" y="936"/>
                </a:cubicBezTo>
                <a:cubicBezTo>
                  <a:pt x="1809" y="891"/>
                  <a:pt x="1921" y="842"/>
                  <a:pt x="1947" y="834"/>
                </a:cubicBezTo>
                <a:cubicBezTo>
                  <a:pt x="1985" y="808"/>
                  <a:pt x="2091" y="763"/>
                  <a:pt x="2121" y="750"/>
                </a:cubicBezTo>
                <a:cubicBezTo>
                  <a:pt x="2169" y="725"/>
                  <a:pt x="2238" y="675"/>
                  <a:pt x="2319" y="651"/>
                </a:cubicBezTo>
                <a:cubicBezTo>
                  <a:pt x="2373" y="624"/>
                  <a:pt x="2339" y="640"/>
                  <a:pt x="2397" y="621"/>
                </a:cubicBezTo>
                <a:cubicBezTo>
                  <a:pt x="2441" y="602"/>
                  <a:pt x="2568" y="570"/>
                  <a:pt x="2607" y="555"/>
                </a:cubicBezTo>
                <a:cubicBezTo>
                  <a:pt x="2650" y="532"/>
                  <a:pt x="2723" y="491"/>
                  <a:pt x="2766" y="468"/>
                </a:cubicBezTo>
                <a:cubicBezTo>
                  <a:pt x="2783" y="451"/>
                  <a:pt x="2860" y="429"/>
                  <a:pt x="2886" y="429"/>
                </a:cubicBezTo>
                <a:cubicBezTo>
                  <a:pt x="3060" y="378"/>
                  <a:pt x="3126" y="315"/>
                  <a:pt x="3291" y="312"/>
                </a:cubicBezTo>
                <a:cubicBezTo>
                  <a:pt x="3421" y="262"/>
                  <a:pt x="3438" y="218"/>
                  <a:pt x="3513" y="204"/>
                </a:cubicBezTo>
                <a:cubicBezTo>
                  <a:pt x="3563" y="171"/>
                  <a:pt x="3710" y="146"/>
                  <a:pt x="3774" y="141"/>
                </a:cubicBezTo>
                <a:cubicBezTo>
                  <a:pt x="3830" y="137"/>
                  <a:pt x="3832" y="126"/>
                  <a:pt x="3888" y="123"/>
                </a:cubicBezTo>
                <a:cubicBezTo>
                  <a:pt x="3942" y="105"/>
                  <a:pt x="4041" y="123"/>
                  <a:pt x="4086" y="84"/>
                </a:cubicBezTo>
                <a:cubicBezTo>
                  <a:pt x="4100" y="71"/>
                  <a:pt x="4200" y="66"/>
                  <a:pt x="4200" y="66"/>
                </a:cubicBezTo>
                <a:cubicBezTo>
                  <a:pt x="4232" y="18"/>
                  <a:pt x="4374" y="15"/>
                  <a:pt x="442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Freeform 6"/>
          <p:cNvSpPr>
            <a:spLocks/>
          </p:cNvSpPr>
          <p:nvPr/>
        </p:nvSpPr>
        <p:spPr bwMode="auto">
          <a:xfrm>
            <a:off x="36471" y="1219200"/>
            <a:ext cx="6072482" cy="2628900"/>
          </a:xfrm>
          <a:custGeom>
            <a:avLst/>
            <a:gdLst>
              <a:gd name="T0" fmla="*/ 0 w 3513"/>
              <a:gd name="T1" fmla="*/ 2147483647 h 1656"/>
              <a:gd name="T2" fmla="*/ 2147483647 w 3513"/>
              <a:gd name="T3" fmla="*/ 2147483647 h 1656"/>
              <a:gd name="T4" fmla="*/ 2147483647 w 3513"/>
              <a:gd name="T5" fmla="*/ 2147483647 h 1656"/>
              <a:gd name="T6" fmla="*/ 2147483647 w 3513"/>
              <a:gd name="T7" fmla="*/ 2147483647 h 1656"/>
              <a:gd name="T8" fmla="*/ 2147483647 w 3513"/>
              <a:gd name="T9" fmla="*/ 2147483647 h 1656"/>
              <a:gd name="T10" fmla="*/ 2147483647 w 3513"/>
              <a:gd name="T11" fmla="*/ 2147483647 h 1656"/>
              <a:gd name="T12" fmla="*/ 2147483647 w 3513"/>
              <a:gd name="T13" fmla="*/ 2147483647 h 1656"/>
              <a:gd name="T14" fmla="*/ 2147483647 w 3513"/>
              <a:gd name="T15" fmla="*/ 2147483647 h 1656"/>
              <a:gd name="T16" fmla="*/ 2147483647 w 3513"/>
              <a:gd name="T17" fmla="*/ 2147483647 h 1656"/>
              <a:gd name="T18" fmla="*/ 2147483647 w 3513"/>
              <a:gd name="T19" fmla="*/ 2147483647 h 1656"/>
              <a:gd name="T20" fmla="*/ 2147483647 w 3513"/>
              <a:gd name="T21" fmla="*/ 2147483647 h 1656"/>
              <a:gd name="T22" fmla="*/ 2147483647 w 3513"/>
              <a:gd name="T23" fmla="*/ 2147483647 h 1656"/>
              <a:gd name="T24" fmla="*/ 2147483647 w 3513"/>
              <a:gd name="T25" fmla="*/ 2147483647 h 1656"/>
              <a:gd name="T26" fmla="*/ 2147483647 w 3513"/>
              <a:gd name="T27" fmla="*/ 2147483647 h 1656"/>
              <a:gd name="T28" fmla="*/ 2147483647 w 3513"/>
              <a:gd name="T29" fmla="*/ 2147483647 h 1656"/>
              <a:gd name="T30" fmla="*/ 2147483647 w 3513"/>
              <a:gd name="T31" fmla="*/ 2147483647 h 1656"/>
              <a:gd name="T32" fmla="*/ 2147483647 w 3513"/>
              <a:gd name="T33" fmla="*/ 0 h 16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13" h="1656">
                <a:moveTo>
                  <a:pt x="0" y="1656"/>
                </a:moveTo>
                <a:cubicBezTo>
                  <a:pt x="122" y="1600"/>
                  <a:pt x="543" y="1426"/>
                  <a:pt x="732" y="1320"/>
                </a:cubicBezTo>
                <a:cubicBezTo>
                  <a:pt x="791" y="1324"/>
                  <a:pt x="1053" y="1065"/>
                  <a:pt x="1137" y="1017"/>
                </a:cubicBezTo>
                <a:cubicBezTo>
                  <a:pt x="1182" y="972"/>
                  <a:pt x="1234" y="920"/>
                  <a:pt x="1260" y="912"/>
                </a:cubicBezTo>
                <a:cubicBezTo>
                  <a:pt x="1298" y="886"/>
                  <a:pt x="1263" y="841"/>
                  <a:pt x="1293" y="828"/>
                </a:cubicBezTo>
                <a:cubicBezTo>
                  <a:pt x="1341" y="803"/>
                  <a:pt x="1320" y="723"/>
                  <a:pt x="1401" y="699"/>
                </a:cubicBezTo>
                <a:cubicBezTo>
                  <a:pt x="1455" y="672"/>
                  <a:pt x="1484" y="646"/>
                  <a:pt x="1542" y="627"/>
                </a:cubicBezTo>
                <a:cubicBezTo>
                  <a:pt x="1586" y="608"/>
                  <a:pt x="1647" y="621"/>
                  <a:pt x="1686" y="606"/>
                </a:cubicBezTo>
                <a:cubicBezTo>
                  <a:pt x="1729" y="583"/>
                  <a:pt x="1847" y="551"/>
                  <a:pt x="1890" y="528"/>
                </a:cubicBezTo>
                <a:cubicBezTo>
                  <a:pt x="1907" y="511"/>
                  <a:pt x="2134" y="414"/>
                  <a:pt x="2160" y="414"/>
                </a:cubicBezTo>
                <a:cubicBezTo>
                  <a:pt x="2334" y="363"/>
                  <a:pt x="2376" y="360"/>
                  <a:pt x="2541" y="357"/>
                </a:cubicBezTo>
                <a:cubicBezTo>
                  <a:pt x="2671" y="307"/>
                  <a:pt x="2619" y="296"/>
                  <a:pt x="2694" y="282"/>
                </a:cubicBezTo>
                <a:cubicBezTo>
                  <a:pt x="2744" y="249"/>
                  <a:pt x="2828" y="173"/>
                  <a:pt x="2892" y="168"/>
                </a:cubicBezTo>
                <a:cubicBezTo>
                  <a:pt x="2948" y="164"/>
                  <a:pt x="3109" y="129"/>
                  <a:pt x="3165" y="126"/>
                </a:cubicBezTo>
                <a:cubicBezTo>
                  <a:pt x="3219" y="108"/>
                  <a:pt x="3252" y="105"/>
                  <a:pt x="3297" y="66"/>
                </a:cubicBezTo>
                <a:cubicBezTo>
                  <a:pt x="3311" y="53"/>
                  <a:pt x="3393" y="72"/>
                  <a:pt x="3393" y="72"/>
                </a:cubicBezTo>
                <a:cubicBezTo>
                  <a:pt x="3425" y="24"/>
                  <a:pt x="3462" y="15"/>
                  <a:pt x="3513"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Freeform 7"/>
          <p:cNvSpPr>
            <a:spLocks/>
          </p:cNvSpPr>
          <p:nvPr/>
        </p:nvSpPr>
        <p:spPr bwMode="auto">
          <a:xfrm>
            <a:off x="3002704" y="2390775"/>
            <a:ext cx="6907383" cy="4010025"/>
          </a:xfrm>
          <a:custGeom>
            <a:avLst/>
            <a:gdLst>
              <a:gd name="T0" fmla="*/ 0 w 3996"/>
              <a:gd name="T1" fmla="*/ 2147483647 h 2526"/>
              <a:gd name="T2" fmla="*/ 2147483647 w 3996"/>
              <a:gd name="T3" fmla="*/ 2147483647 h 2526"/>
              <a:gd name="T4" fmla="*/ 2147483647 w 3996"/>
              <a:gd name="T5" fmla="*/ 2147483647 h 2526"/>
              <a:gd name="T6" fmla="*/ 2147483647 w 3996"/>
              <a:gd name="T7" fmla="*/ 2147483647 h 2526"/>
              <a:gd name="T8" fmla="*/ 2147483647 w 3996"/>
              <a:gd name="T9" fmla="*/ 2147483647 h 2526"/>
              <a:gd name="T10" fmla="*/ 2147483647 w 3996"/>
              <a:gd name="T11" fmla="*/ 2147483647 h 2526"/>
              <a:gd name="T12" fmla="*/ 2147483647 w 3996"/>
              <a:gd name="T13" fmla="*/ 2147483647 h 2526"/>
              <a:gd name="T14" fmla="*/ 2147483647 w 3996"/>
              <a:gd name="T15" fmla="*/ 2147483647 h 2526"/>
              <a:gd name="T16" fmla="*/ 2147483647 w 3996"/>
              <a:gd name="T17" fmla="*/ 2147483647 h 2526"/>
              <a:gd name="T18" fmla="*/ 2147483647 w 3996"/>
              <a:gd name="T19" fmla="*/ 2147483647 h 2526"/>
              <a:gd name="T20" fmla="*/ 2147483647 w 3996"/>
              <a:gd name="T21" fmla="*/ 0 h 25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96" h="2526">
                <a:moveTo>
                  <a:pt x="0" y="2526"/>
                </a:moveTo>
                <a:cubicBezTo>
                  <a:pt x="159" y="2369"/>
                  <a:pt x="531" y="2242"/>
                  <a:pt x="744" y="2064"/>
                </a:cubicBezTo>
                <a:cubicBezTo>
                  <a:pt x="848" y="2034"/>
                  <a:pt x="939" y="1962"/>
                  <a:pt x="1020" y="1914"/>
                </a:cubicBezTo>
                <a:cubicBezTo>
                  <a:pt x="1101" y="1866"/>
                  <a:pt x="1149" y="1823"/>
                  <a:pt x="1230" y="1776"/>
                </a:cubicBezTo>
                <a:cubicBezTo>
                  <a:pt x="1274" y="1757"/>
                  <a:pt x="1467" y="1647"/>
                  <a:pt x="1506" y="1632"/>
                </a:cubicBezTo>
                <a:cubicBezTo>
                  <a:pt x="1549" y="1609"/>
                  <a:pt x="1763" y="1487"/>
                  <a:pt x="1806" y="1464"/>
                </a:cubicBezTo>
                <a:cubicBezTo>
                  <a:pt x="1823" y="1447"/>
                  <a:pt x="2062" y="1254"/>
                  <a:pt x="2088" y="1254"/>
                </a:cubicBezTo>
                <a:cubicBezTo>
                  <a:pt x="2230" y="1152"/>
                  <a:pt x="2387" y="1047"/>
                  <a:pt x="2520" y="954"/>
                </a:cubicBezTo>
                <a:cubicBezTo>
                  <a:pt x="2685" y="825"/>
                  <a:pt x="2946" y="664"/>
                  <a:pt x="3036" y="612"/>
                </a:cubicBezTo>
                <a:cubicBezTo>
                  <a:pt x="3206" y="541"/>
                  <a:pt x="3522" y="213"/>
                  <a:pt x="3678" y="150"/>
                </a:cubicBezTo>
                <a:cubicBezTo>
                  <a:pt x="3786" y="87"/>
                  <a:pt x="3945" y="15"/>
                  <a:pt x="399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Freeform 8"/>
          <p:cNvSpPr>
            <a:spLocks/>
          </p:cNvSpPr>
          <p:nvPr/>
        </p:nvSpPr>
        <p:spPr bwMode="auto">
          <a:xfrm>
            <a:off x="4672507" y="2971800"/>
            <a:ext cx="5268695" cy="3448050"/>
          </a:xfrm>
          <a:custGeom>
            <a:avLst/>
            <a:gdLst>
              <a:gd name="T0" fmla="*/ 0 w 3048"/>
              <a:gd name="T1" fmla="*/ 2147483647 h 2172"/>
              <a:gd name="T2" fmla="*/ 2147483647 w 3048"/>
              <a:gd name="T3" fmla="*/ 2147483647 h 2172"/>
              <a:gd name="T4" fmla="*/ 2147483647 w 3048"/>
              <a:gd name="T5" fmla="*/ 2147483647 h 2172"/>
              <a:gd name="T6" fmla="*/ 2147483647 w 3048"/>
              <a:gd name="T7" fmla="*/ 2147483647 h 2172"/>
              <a:gd name="T8" fmla="*/ 2147483647 w 3048"/>
              <a:gd name="T9" fmla="*/ 2147483647 h 2172"/>
              <a:gd name="T10" fmla="*/ 2147483647 w 3048"/>
              <a:gd name="T11" fmla="*/ 2147483647 h 2172"/>
              <a:gd name="T12" fmla="*/ 2147483647 w 3048"/>
              <a:gd name="T13" fmla="*/ 2147483647 h 2172"/>
              <a:gd name="T14" fmla="*/ 2147483647 w 3048"/>
              <a:gd name="T15" fmla="*/ 0 h 21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8" h="2172">
                <a:moveTo>
                  <a:pt x="0" y="2172"/>
                </a:moveTo>
                <a:cubicBezTo>
                  <a:pt x="104" y="2142"/>
                  <a:pt x="254" y="2026"/>
                  <a:pt x="396" y="1896"/>
                </a:cubicBezTo>
                <a:cubicBezTo>
                  <a:pt x="567" y="1780"/>
                  <a:pt x="879" y="1568"/>
                  <a:pt x="1026" y="1476"/>
                </a:cubicBezTo>
                <a:cubicBezTo>
                  <a:pt x="1043" y="1459"/>
                  <a:pt x="1252" y="1344"/>
                  <a:pt x="1278" y="1344"/>
                </a:cubicBezTo>
                <a:cubicBezTo>
                  <a:pt x="1420" y="1242"/>
                  <a:pt x="1503" y="1118"/>
                  <a:pt x="1722" y="1054"/>
                </a:cubicBezTo>
                <a:cubicBezTo>
                  <a:pt x="1905" y="880"/>
                  <a:pt x="2112" y="718"/>
                  <a:pt x="2202" y="666"/>
                </a:cubicBezTo>
                <a:cubicBezTo>
                  <a:pt x="2372" y="595"/>
                  <a:pt x="2538" y="345"/>
                  <a:pt x="2694" y="282"/>
                </a:cubicBezTo>
                <a:cubicBezTo>
                  <a:pt x="2802" y="219"/>
                  <a:pt x="2997" y="15"/>
                  <a:pt x="3048"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Freeform 9"/>
          <p:cNvSpPr>
            <a:spLocks/>
          </p:cNvSpPr>
          <p:nvPr/>
        </p:nvSpPr>
        <p:spPr bwMode="auto">
          <a:xfrm>
            <a:off x="7721712" y="4410075"/>
            <a:ext cx="2188375" cy="1962150"/>
          </a:xfrm>
          <a:custGeom>
            <a:avLst/>
            <a:gdLst>
              <a:gd name="T0" fmla="*/ 0 w 1266"/>
              <a:gd name="T1" fmla="*/ 2147483647 h 1236"/>
              <a:gd name="T2" fmla="*/ 2147483647 w 1266"/>
              <a:gd name="T3" fmla="*/ 2147483647 h 1236"/>
              <a:gd name="T4" fmla="*/ 2147483647 w 1266"/>
              <a:gd name="T5" fmla="*/ 2147483647 h 1236"/>
              <a:gd name="T6" fmla="*/ 2147483647 w 1266"/>
              <a:gd name="T7" fmla="*/ 0 h 1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6" h="1236">
                <a:moveTo>
                  <a:pt x="0" y="1236"/>
                </a:moveTo>
                <a:cubicBezTo>
                  <a:pt x="17" y="1219"/>
                  <a:pt x="558" y="840"/>
                  <a:pt x="534" y="774"/>
                </a:cubicBezTo>
                <a:cubicBezTo>
                  <a:pt x="676" y="672"/>
                  <a:pt x="515" y="627"/>
                  <a:pt x="648" y="534"/>
                </a:cubicBezTo>
                <a:cubicBezTo>
                  <a:pt x="813" y="405"/>
                  <a:pt x="1176" y="52"/>
                  <a:pt x="126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Freeform 10"/>
          <p:cNvSpPr>
            <a:spLocks/>
          </p:cNvSpPr>
          <p:nvPr/>
        </p:nvSpPr>
        <p:spPr bwMode="auto">
          <a:xfrm>
            <a:off x="2639704" y="3876675"/>
            <a:ext cx="4667151" cy="2505075"/>
          </a:xfrm>
          <a:custGeom>
            <a:avLst/>
            <a:gdLst>
              <a:gd name="T0" fmla="*/ 0 w 2700"/>
              <a:gd name="T1" fmla="*/ 2147483647 h 1578"/>
              <a:gd name="T2" fmla="*/ 2147483647 w 2700"/>
              <a:gd name="T3" fmla="*/ 2147483647 h 1578"/>
              <a:gd name="T4" fmla="*/ 2147483647 w 2700"/>
              <a:gd name="T5" fmla="*/ 2147483647 h 1578"/>
              <a:gd name="T6" fmla="*/ 2147483647 w 2700"/>
              <a:gd name="T7" fmla="*/ 0 h 1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0" h="1578">
                <a:moveTo>
                  <a:pt x="0" y="1578"/>
                </a:moveTo>
                <a:cubicBezTo>
                  <a:pt x="17" y="1561"/>
                  <a:pt x="510" y="1188"/>
                  <a:pt x="816" y="1092"/>
                </a:cubicBezTo>
                <a:cubicBezTo>
                  <a:pt x="958" y="990"/>
                  <a:pt x="1385" y="789"/>
                  <a:pt x="1518" y="696"/>
                </a:cubicBezTo>
                <a:cubicBezTo>
                  <a:pt x="1824" y="570"/>
                  <a:pt x="2610" y="52"/>
                  <a:pt x="2700"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 name="Freeform 11"/>
          <p:cNvSpPr>
            <a:spLocks/>
          </p:cNvSpPr>
          <p:nvPr/>
        </p:nvSpPr>
        <p:spPr bwMode="auto">
          <a:xfrm>
            <a:off x="6736425" y="3886200"/>
            <a:ext cx="3204777" cy="2527300"/>
          </a:xfrm>
          <a:custGeom>
            <a:avLst/>
            <a:gdLst>
              <a:gd name="T0" fmla="*/ 0 w 1854"/>
              <a:gd name="T1" fmla="*/ 2147483647 h 1592"/>
              <a:gd name="T2" fmla="*/ 2147483647 w 1854"/>
              <a:gd name="T3" fmla="*/ 2147483647 h 1592"/>
              <a:gd name="T4" fmla="*/ 2147483647 w 1854"/>
              <a:gd name="T5" fmla="*/ 2147483647 h 1592"/>
              <a:gd name="T6" fmla="*/ 2147483647 w 1854"/>
              <a:gd name="T7" fmla="*/ 0 h 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4" h="1592">
                <a:moveTo>
                  <a:pt x="0" y="1592"/>
                </a:moveTo>
                <a:cubicBezTo>
                  <a:pt x="17" y="1575"/>
                  <a:pt x="768" y="1054"/>
                  <a:pt x="788" y="978"/>
                </a:cubicBezTo>
                <a:cubicBezTo>
                  <a:pt x="924" y="802"/>
                  <a:pt x="1103" y="627"/>
                  <a:pt x="1236" y="534"/>
                </a:cubicBezTo>
                <a:cubicBezTo>
                  <a:pt x="1401" y="405"/>
                  <a:pt x="1764" y="52"/>
                  <a:pt x="185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 name="Freeform 12"/>
          <p:cNvSpPr>
            <a:spLocks/>
          </p:cNvSpPr>
          <p:nvPr/>
        </p:nvSpPr>
        <p:spPr bwMode="auto">
          <a:xfrm>
            <a:off x="6214396" y="3505200"/>
            <a:ext cx="3726806" cy="2882900"/>
          </a:xfrm>
          <a:custGeom>
            <a:avLst/>
            <a:gdLst>
              <a:gd name="T0" fmla="*/ 0 w 2156"/>
              <a:gd name="T1" fmla="*/ 2147483647 h 1816"/>
              <a:gd name="T2" fmla="*/ 2147483647 w 2156"/>
              <a:gd name="T3" fmla="*/ 2147483647 h 1816"/>
              <a:gd name="T4" fmla="*/ 2147483647 w 2156"/>
              <a:gd name="T5" fmla="*/ 2147483647 h 1816"/>
              <a:gd name="T6" fmla="*/ 2147483647 w 2156"/>
              <a:gd name="T7" fmla="*/ 2147483647 h 1816"/>
              <a:gd name="T8" fmla="*/ 2147483647 w 2156"/>
              <a:gd name="T9" fmla="*/ 0 h 1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6" h="1816">
                <a:moveTo>
                  <a:pt x="0" y="1816"/>
                </a:moveTo>
                <a:cubicBezTo>
                  <a:pt x="17" y="1799"/>
                  <a:pt x="876" y="1224"/>
                  <a:pt x="896" y="1148"/>
                </a:cubicBezTo>
                <a:cubicBezTo>
                  <a:pt x="1032" y="972"/>
                  <a:pt x="1552" y="616"/>
                  <a:pt x="1700" y="436"/>
                </a:cubicBezTo>
                <a:cubicBezTo>
                  <a:pt x="1783" y="362"/>
                  <a:pt x="1856" y="221"/>
                  <a:pt x="1932" y="148"/>
                </a:cubicBezTo>
                <a:cubicBezTo>
                  <a:pt x="2008" y="75"/>
                  <a:pt x="2109" y="31"/>
                  <a:pt x="2156"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1" name="Freeform 13"/>
          <p:cNvSpPr>
            <a:spLocks/>
          </p:cNvSpPr>
          <p:nvPr/>
        </p:nvSpPr>
        <p:spPr bwMode="auto">
          <a:xfrm>
            <a:off x="5640509" y="3314700"/>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Freeform 14"/>
          <p:cNvSpPr>
            <a:spLocks/>
          </p:cNvSpPr>
          <p:nvPr/>
        </p:nvSpPr>
        <p:spPr bwMode="auto">
          <a:xfrm>
            <a:off x="5467651" y="3200400"/>
            <a:ext cx="4473551" cy="3225800"/>
          </a:xfrm>
          <a:custGeom>
            <a:avLst/>
            <a:gdLst>
              <a:gd name="T0" fmla="*/ 0 w 2588"/>
              <a:gd name="T1" fmla="*/ 2147483647 h 2032"/>
              <a:gd name="T2" fmla="*/ 2147483647 w 2588"/>
              <a:gd name="T3" fmla="*/ 2147483647 h 2032"/>
              <a:gd name="T4" fmla="*/ 2147483647 w 2588"/>
              <a:gd name="T5" fmla="*/ 2147483647 h 2032"/>
              <a:gd name="T6" fmla="*/ 2147483647 w 2588"/>
              <a:gd name="T7" fmla="*/ 2147483647 h 2032"/>
              <a:gd name="T8" fmla="*/ 2147483647 w 2588"/>
              <a:gd name="T9" fmla="*/ 2147483647 h 2032"/>
              <a:gd name="T10" fmla="*/ 2147483647 w 2588"/>
              <a:gd name="T11" fmla="*/ 0 h 20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88" h="2032">
                <a:moveTo>
                  <a:pt x="0" y="2032"/>
                </a:moveTo>
                <a:cubicBezTo>
                  <a:pt x="17" y="2015"/>
                  <a:pt x="1128" y="1220"/>
                  <a:pt x="1228" y="1140"/>
                </a:cubicBezTo>
                <a:cubicBezTo>
                  <a:pt x="1472" y="946"/>
                  <a:pt x="1636" y="822"/>
                  <a:pt x="1768" y="704"/>
                </a:cubicBezTo>
                <a:cubicBezTo>
                  <a:pt x="1900" y="586"/>
                  <a:pt x="1921" y="525"/>
                  <a:pt x="2020" y="432"/>
                </a:cubicBezTo>
                <a:cubicBezTo>
                  <a:pt x="2103" y="358"/>
                  <a:pt x="2269" y="220"/>
                  <a:pt x="2364" y="148"/>
                </a:cubicBezTo>
                <a:cubicBezTo>
                  <a:pt x="2459" y="76"/>
                  <a:pt x="2541" y="31"/>
                  <a:pt x="2588"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Freeform 15"/>
          <p:cNvSpPr>
            <a:spLocks/>
          </p:cNvSpPr>
          <p:nvPr/>
        </p:nvSpPr>
        <p:spPr bwMode="auto">
          <a:xfrm>
            <a:off x="3932677" y="2667000"/>
            <a:ext cx="6008525" cy="3727450"/>
          </a:xfrm>
          <a:custGeom>
            <a:avLst/>
            <a:gdLst>
              <a:gd name="T0" fmla="*/ 0 w 3476"/>
              <a:gd name="T1" fmla="*/ 2147483647 h 2348"/>
              <a:gd name="T2" fmla="*/ 2147483647 w 3476"/>
              <a:gd name="T3" fmla="*/ 2147483647 h 2348"/>
              <a:gd name="T4" fmla="*/ 2147483647 w 3476"/>
              <a:gd name="T5" fmla="*/ 2147483647 h 2348"/>
              <a:gd name="T6" fmla="*/ 2147483647 w 3476"/>
              <a:gd name="T7" fmla="*/ 0 h 23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6" h="2348">
                <a:moveTo>
                  <a:pt x="0" y="2348"/>
                </a:moveTo>
                <a:cubicBezTo>
                  <a:pt x="17" y="2331"/>
                  <a:pt x="2236" y="960"/>
                  <a:pt x="2256" y="884"/>
                </a:cubicBezTo>
                <a:cubicBezTo>
                  <a:pt x="2484" y="708"/>
                  <a:pt x="2648" y="612"/>
                  <a:pt x="2828" y="464"/>
                </a:cubicBezTo>
                <a:cubicBezTo>
                  <a:pt x="2993" y="335"/>
                  <a:pt x="3386" y="52"/>
                  <a:pt x="3476"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 name="Freeform 16"/>
          <p:cNvSpPr>
            <a:spLocks/>
          </p:cNvSpPr>
          <p:nvPr/>
        </p:nvSpPr>
        <p:spPr bwMode="auto">
          <a:xfrm>
            <a:off x="3697591" y="2590800"/>
            <a:ext cx="6243611" cy="3822700"/>
          </a:xfrm>
          <a:custGeom>
            <a:avLst/>
            <a:gdLst>
              <a:gd name="T0" fmla="*/ 0 w 3612"/>
              <a:gd name="T1" fmla="*/ 2147483647 h 2408"/>
              <a:gd name="T2" fmla="*/ 2147483647 w 3612"/>
              <a:gd name="T3" fmla="*/ 2147483647 h 2408"/>
              <a:gd name="T4" fmla="*/ 2147483647 w 3612"/>
              <a:gd name="T5" fmla="*/ 2147483647 h 2408"/>
              <a:gd name="T6" fmla="*/ 2147483647 w 3612"/>
              <a:gd name="T7" fmla="*/ 2147483647 h 2408"/>
              <a:gd name="T8" fmla="*/ 2147483647 w 3612"/>
              <a:gd name="T9" fmla="*/ 2147483647 h 2408"/>
              <a:gd name="T10" fmla="*/ 2147483647 w 3612"/>
              <a:gd name="T11" fmla="*/ 0 h 2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2" h="2408">
                <a:moveTo>
                  <a:pt x="0" y="2408"/>
                </a:moveTo>
                <a:cubicBezTo>
                  <a:pt x="17" y="2391"/>
                  <a:pt x="1996" y="1160"/>
                  <a:pt x="2096" y="1080"/>
                </a:cubicBezTo>
                <a:cubicBezTo>
                  <a:pt x="2340" y="886"/>
                  <a:pt x="2574" y="744"/>
                  <a:pt x="2732" y="636"/>
                </a:cubicBezTo>
                <a:cubicBezTo>
                  <a:pt x="2888" y="523"/>
                  <a:pt x="2923" y="481"/>
                  <a:pt x="3032" y="400"/>
                </a:cubicBezTo>
                <a:cubicBezTo>
                  <a:pt x="3115" y="326"/>
                  <a:pt x="3291" y="215"/>
                  <a:pt x="3388" y="148"/>
                </a:cubicBezTo>
                <a:cubicBezTo>
                  <a:pt x="3485" y="81"/>
                  <a:pt x="3565" y="31"/>
                  <a:pt x="3612"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Freeform 17"/>
          <p:cNvSpPr>
            <a:spLocks/>
          </p:cNvSpPr>
          <p:nvPr/>
        </p:nvSpPr>
        <p:spPr bwMode="auto">
          <a:xfrm>
            <a:off x="1374387" y="19050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 name="Freeform 18"/>
          <p:cNvSpPr>
            <a:spLocks/>
          </p:cNvSpPr>
          <p:nvPr/>
        </p:nvSpPr>
        <p:spPr bwMode="auto">
          <a:xfrm>
            <a:off x="1395130" y="18288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Freeform 19"/>
          <p:cNvSpPr>
            <a:spLocks/>
          </p:cNvSpPr>
          <p:nvPr/>
        </p:nvSpPr>
        <p:spPr bwMode="auto">
          <a:xfrm>
            <a:off x="5356" y="1295400"/>
            <a:ext cx="8131214" cy="2997200"/>
          </a:xfrm>
          <a:custGeom>
            <a:avLst/>
            <a:gdLst>
              <a:gd name="T0" fmla="*/ 0 w 4704"/>
              <a:gd name="T1" fmla="*/ 2147483647 h 1888"/>
              <a:gd name="T2" fmla="*/ 2147483647 w 4704"/>
              <a:gd name="T3" fmla="*/ 2147483647 h 1888"/>
              <a:gd name="T4" fmla="*/ 2147483647 w 4704"/>
              <a:gd name="T5" fmla="*/ 2147483647 h 1888"/>
              <a:gd name="T6" fmla="*/ 2147483647 w 4704"/>
              <a:gd name="T7" fmla="*/ 2147483647 h 1888"/>
              <a:gd name="T8" fmla="*/ 2147483647 w 4704"/>
              <a:gd name="T9" fmla="*/ 0 h 18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4" h="1888">
                <a:moveTo>
                  <a:pt x="0" y="1888"/>
                </a:moveTo>
                <a:cubicBezTo>
                  <a:pt x="336" y="1735"/>
                  <a:pt x="1129" y="1277"/>
                  <a:pt x="1608" y="1080"/>
                </a:cubicBezTo>
                <a:cubicBezTo>
                  <a:pt x="1982" y="927"/>
                  <a:pt x="1891" y="1093"/>
                  <a:pt x="2244" y="972"/>
                </a:cubicBezTo>
                <a:cubicBezTo>
                  <a:pt x="2528" y="840"/>
                  <a:pt x="3465" y="452"/>
                  <a:pt x="3728" y="352"/>
                </a:cubicBezTo>
                <a:cubicBezTo>
                  <a:pt x="3980" y="288"/>
                  <a:pt x="4611" y="47"/>
                  <a:pt x="470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Freeform 20"/>
          <p:cNvSpPr>
            <a:spLocks/>
          </p:cNvSpPr>
          <p:nvPr/>
        </p:nvSpPr>
        <p:spPr bwMode="auto">
          <a:xfrm>
            <a:off x="19185" y="1219200"/>
            <a:ext cx="8013671" cy="3009900"/>
          </a:xfrm>
          <a:custGeom>
            <a:avLst/>
            <a:gdLst>
              <a:gd name="T0" fmla="*/ 0 w 4636"/>
              <a:gd name="T1" fmla="*/ 2147483647 h 1896"/>
              <a:gd name="T2" fmla="*/ 2147483647 w 4636"/>
              <a:gd name="T3" fmla="*/ 2147483647 h 1896"/>
              <a:gd name="T4" fmla="*/ 2147483647 w 4636"/>
              <a:gd name="T5" fmla="*/ 2147483647 h 1896"/>
              <a:gd name="T6" fmla="*/ 2147483647 w 4636"/>
              <a:gd name="T7" fmla="*/ 2147483647 h 1896"/>
              <a:gd name="T8" fmla="*/ 2147483647 w 4636"/>
              <a:gd name="T9" fmla="*/ 2147483647 h 1896"/>
              <a:gd name="T10" fmla="*/ 2147483647 w 4636"/>
              <a:gd name="T11" fmla="*/ 0 h 1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36" h="1896">
                <a:moveTo>
                  <a:pt x="0" y="1896"/>
                </a:moveTo>
                <a:cubicBezTo>
                  <a:pt x="276" y="1751"/>
                  <a:pt x="1139" y="1307"/>
                  <a:pt x="1504" y="1160"/>
                </a:cubicBezTo>
                <a:cubicBezTo>
                  <a:pt x="1869" y="1013"/>
                  <a:pt x="2013" y="1071"/>
                  <a:pt x="2192" y="1012"/>
                </a:cubicBezTo>
                <a:cubicBezTo>
                  <a:pt x="2371" y="953"/>
                  <a:pt x="2357" y="907"/>
                  <a:pt x="2580" y="808"/>
                </a:cubicBezTo>
                <a:cubicBezTo>
                  <a:pt x="2904" y="672"/>
                  <a:pt x="3265" y="520"/>
                  <a:pt x="3528" y="420"/>
                </a:cubicBezTo>
                <a:cubicBezTo>
                  <a:pt x="3770" y="329"/>
                  <a:pt x="4516" y="128"/>
                  <a:pt x="4636"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 name="AutoShape 21"/>
          <p:cNvSpPr>
            <a:spLocks noChangeArrowheads="1"/>
          </p:cNvSpPr>
          <p:nvPr/>
        </p:nvSpPr>
        <p:spPr bwMode="auto">
          <a:xfrm rot="18807299">
            <a:off x="7970413" y="5117369"/>
            <a:ext cx="228600" cy="912687"/>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22"/>
          <p:cNvSpPr>
            <a:spLocks noChangeArrowheads="1"/>
          </p:cNvSpPr>
          <p:nvPr/>
        </p:nvSpPr>
        <p:spPr bwMode="auto">
          <a:xfrm rot="19278519" flipV="1">
            <a:off x="7605357" y="5091754"/>
            <a:ext cx="248915" cy="22860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23"/>
          <p:cNvSpPr>
            <a:spLocks noChangeArrowheads="1"/>
          </p:cNvSpPr>
          <p:nvPr/>
        </p:nvSpPr>
        <p:spPr bwMode="auto">
          <a:xfrm rot="19457260">
            <a:off x="7452646" y="5029484"/>
            <a:ext cx="248915" cy="105946"/>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24"/>
          <p:cNvSpPr>
            <a:spLocks noChangeArrowheads="1"/>
          </p:cNvSpPr>
          <p:nvPr/>
        </p:nvSpPr>
        <p:spPr bwMode="auto">
          <a:xfrm rot="19527303" flipV="1">
            <a:off x="7306855" y="4752975"/>
            <a:ext cx="248915" cy="319088"/>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25"/>
          <p:cNvSpPr>
            <a:spLocks noChangeArrowheads="1"/>
          </p:cNvSpPr>
          <p:nvPr/>
        </p:nvSpPr>
        <p:spPr bwMode="auto">
          <a:xfrm rot="19457260">
            <a:off x="7087716" y="4442174"/>
            <a:ext cx="248915" cy="351320"/>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26"/>
          <p:cNvSpPr>
            <a:spLocks noChangeArrowheads="1"/>
          </p:cNvSpPr>
          <p:nvPr/>
        </p:nvSpPr>
        <p:spPr bwMode="auto">
          <a:xfrm rot="19527303" flipV="1">
            <a:off x="6862612" y="4184650"/>
            <a:ext cx="248915" cy="258763"/>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utoShape 28"/>
          <p:cNvSpPr>
            <a:spLocks noChangeArrowheads="1"/>
          </p:cNvSpPr>
          <p:nvPr/>
        </p:nvSpPr>
        <p:spPr bwMode="auto">
          <a:xfrm rot="19457260">
            <a:off x="6754561" y="4096833"/>
            <a:ext cx="248915" cy="92075"/>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utoShape 29"/>
          <p:cNvSpPr>
            <a:spLocks noChangeArrowheads="1"/>
          </p:cNvSpPr>
          <p:nvPr/>
        </p:nvSpPr>
        <p:spPr bwMode="auto">
          <a:xfrm rot="19533908">
            <a:off x="6441826" y="3279965"/>
            <a:ext cx="248915" cy="948461"/>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30"/>
          <p:cNvSpPr>
            <a:spLocks noChangeArrowheads="1"/>
          </p:cNvSpPr>
          <p:nvPr/>
        </p:nvSpPr>
        <p:spPr bwMode="auto">
          <a:xfrm rot="19527303" flipV="1">
            <a:off x="6122327" y="3269577"/>
            <a:ext cx="248915" cy="9819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31"/>
          <p:cNvSpPr>
            <a:spLocks noChangeArrowheads="1"/>
          </p:cNvSpPr>
          <p:nvPr/>
        </p:nvSpPr>
        <p:spPr bwMode="auto">
          <a:xfrm rot="19533908">
            <a:off x="5710824" y="2050132"/>
            <a:ext cx="248915" cy="1324002"/>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32"/>
          <p:cNvSpPr>
            <a:spLocks noChangeArrowheads="1"/>
          </p:cNvSpPr>
          <p:nvPr/>
        </p:nvSpPr>
        <p:spPr bwMode="auto">
          <a:xfrm rot="20094626" flipV="1">
            <a:off x="5229108" y="1976438"/>
            <a:ext cx="248915" cy="166687"/>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33"/>
          <p:cNvSpPr>
            <a:spLocks noChangeArrowheads="1"/>
          </p:cNvSpPr>
          <p:nvPr/>
        </p:nvSpPr>
        <p:spPr bwMode="auto">
          <a:xfrm>
            <a:off x="316500" y="152400"/>
            <a:ext cx="1908346" cy="11430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Freeform 34"/>
          <p:cNvSpPr>
            <a:spLocks/>
          </p:cNvSpPr>
          <p:nvPr/>
        </p:nvSpPr>
        <p:spPr bwMode="auto">
          <a:xfrm>
            <a:off x="482443" y="4064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FF0000"/>
            </a:solidFill>
            <a:round/>
            <a:headEnd/>
            <a:tailEnd/>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3" name="Freeform 35"/>
          <p:cNvSpPr>
            <a:spLocks/>
          </p:cNvSpPr>
          <p:nvPr/>
        </p:nvSpPr>
        <p:spPr bwMode="auto">
          <a:xfrm>
            <a:off x="482443" y="7112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33CCCC"/>
            </a:solidFill>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4" name="Text Box 36"/>
          <p:cNvSpPr txBox="1">
            <a:spLocks noChangeArrowheads="1"/>
          </p:cNvSpPr>
          <p:nvPr/>
        </p:nvSpPr>
        <p:spPr bwMode="auto">
          <a:xfrm>
            <a:off x="1229187" y="228600"/>
            <a:ext cx="5462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FF0000"/>
                </a:solidFill>
                <a:effectLst>
                  <a:outerShdw blurRad="38100" dist="38100" dir="2700000" algn="tl">
                    <a:srgbClr val="000000"/>
                  </a:outerShdw>
                </a:effectLst>
                <a:latin typeface="Arial" charset="0"/>
              </a:rPr>
              <a:t>SB</a:t>
            </a:r>
          </a:p>
        </p:txBody>
      </p:sp>
      <p:sp>
        <p:nvSpPr>
          <p:cNvPr id="45" name="Text Box 37"/>
          <p:cNvSpPr txBox="1">
            <a:spLocks noChangeArrowheads="1"/>
          </p:cNvSpPr>
          <p:nvPr/>
        </p:nvSpPr>
        <p:spPr bwMode="auto">
          <a:xfrm>
            <a:off x="1229187" y="533400"/>
            <a:ext cx="6430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33CCCC"/>
                </a:solidFill>
                <a:effectLst>
                  <a:outerShdw blurRad="38100" dist="38100" dir="2700000" algn="tl">
                    <a:srgbClr val="000000"/>
                  </a:outerShdw>
                </a:effectLst>
                <a:latin typeface="Arial" charset="0"/>
              </a:rPr>
              <a:t>mfs</a:t>
            </a:r>
          </a:p>
        </p:txBody>
      </p:sp>
      <p:sp>
        <p:nvSpPr>
          <p:cNvPr id="46" name="Freeform 38"/>
          <p:cNvSpPr>
            <a:spLocks/>
          </p:cNvSpPr>
          <p:nvPr/>
        </p:nvSpPr>
        <p:spPr bwMode="auto">
          <a:xfrm>
            <a:off x="482443" y="1030288"/>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cap="flat">
            <a:solidFill>
              <a:schemeClr val="bg2"/>
            </a:solidFill>
            <a:prstDash val="dash"/>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7" name="Text Box 39"/>
          <p:cNvSpPr txBox="1">
            <a:spLocks noChangeArrowheads="1"/>
          </p:cNvSpPr>
          <p:nvPr/>
        </p:nvSpPr>
        <p:spPr bwMode="auto">
          <a:xfrm>
            <a:off x="1229187" y="852488"/>
            <a:ext cx="518572" cy="366712"/>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TS</a:t>
            </a:r>
          </a:p>
        </p:txBody>
      </p:sp>
      <p:sp>
        <p:nvSpPr>
          <p:cNvPr id="49" name="Rectangle 41"/>
          <p:cNvSpPr>
            <a:spLocks noChangeArrowheads="1"/>
          </p:cNvSpPr>
          <p:nvPr/>
        </p:nvSpPr>
        <p:spPr bwMode="auto">
          <a:xfrm>
            <a:off x="161883" y="3672790"/>
            <a:ext cx="6637726" cy="21336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rgbClr val="FFFFFF"/>
                </a:solidFill>
                <a:latin typeface="+mn-lt"/>
              </a:rPr>
              <a:t>Establish a framework of genetically</a:t>
            </a:r>
          </a:p>
          <a:p>
            <a:pPr algn="ctr">
              <a:defRPr/>
            </a:pPr>
            <a:r>
              <a:rPr lang="en-US" sz="2800" b="0" dirty="0">
                <a:solidFill>
                  <a:srgbClr val="FFFFFF"/>
                </a:solidFill>
                <a:latin typeface="+mn-lt"/>
              </a:rPr>
              <a:t>related stratigraphic </a:t>
            </a:r>
            <a:r>
              <a:rPr lang="en-US" sz="2800" b="0" dirty="0" err="1">
                <a:solidFill>
                  <a:srgbClr val="FFFFFF"/>
                </a:solidFill>
                <a:latin typeface="+mn-lt"/>
              </a:rPr>
              <a:t>facies</a:t>
            </a:r>
            <a:r>
              <a:rPr lang="en-US" sz="2800" b="0" dirty="0">
                <a:solidFill>
                  <a:srgbClr val="FFFFFF"/>
                </a:solidFill>
                <a:latin typeface="+mn-lt"/>
              </a:rPr>
              <a:t> geometries</a:t>
            </a:r>
          </a:p>
          <a:p>
            <a:pPr algn="ctr">
              <a:defRPr/>
            </a:pPr>
            <a:r>
              <a:rPr lang="en-US" sz="2800" b="0" dirty="0">
                <a:solidFill>
                  <a:srgbClr val="FFFFFF"/>
                </a:solidFill>
                <a:latin typeface="+mn-lt"/>
              </a:rPr>
              <a:t>and their bounding surfaces to</a:t>
            </a:r>
          </a:p>
          <a:p>
            <a:pPr algn="ctr">
              <a:defRPr/>
            </a:pPr>
            <a:r>
              <a:rPr lang="en-US" sz="2800" b="0" dirty="0">
                <a:solidFill>
                  <a:srgbClr val="FFFFFF"/>
                </a:solidFill>
                <a:latin typeface="+mn-lt"/>
              </a:rPr>
              <a:t>determine depositional setting</a:t>
            </a:r>
          </a:p>
        </p:txBody>
      </p:sp>
      <p:sp>
        <p:nvSpPr>
          <p:cNvPr id="50" name="Freeform 40"/>
          <p:cNvSpPr>
            <a:spLocks/>
          </p:cNvSpPr>
          <p:nvPr/>
        </p:nvSpPr>
        <p:spPr bwMode="auto">
          <a:xfrm>
            <a:off x="5675080" y="3284538"/>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3209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9" grpId="0" animBg="1"/>
      <p:bldP spid="5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6" name="Rectangle 2"/>
          <p:cNvSpPr>
            <a:spLocks noGrp="1" noChangeArrowheads="1"/>
          </p:cNvSpPr>
          <p:nvPr>
            <p:ph type="title"/>
          </p:nvPr>
        </p:nvSpPr>
        <p:spPr>
          <a:xfrm>
            <a:off x="166665" y="152400"/>
            <a:ext cx="7772400" cy="762000"/>
          </a:xfrm>
        </p:spPr>
        <p:txBody>
          <a:bodyPr rtlCol="0">
            <a:normAutofit/>
          </a:bodyPr>
          <a:lstStyle/>
          <a:p>
            <a:pPr>
              <a:defRPr/>
            </a:pPr>
            <a:r>
              <a:rPr lang="en-US" dirty="0" smtClean="0">
                <a:solidFill>
                  <a:schemeClr val="tx2"/>
                </a:solidFill>
              </a:rPr>
              <a:t>Sequence Stratigraphic Surfaces</a:t>
            </a:r>
          </a:p>
        </p:txBody>
      </p:sp>
      <p:sp>
        <p:nvSpPr>
          <p:cNvPr id="2079747" name="Rectangle 3"/>
          <p:cNvSpPr>
            <a:spLocks noGrp="1" noChangeArrowheads="1"/>
          </p:cNvSpPr>
          <p:nvPr>
            <p:ph idx="1"/>
          </p:nvPr>
        </p:nvSpPr>
        <p:spPr>
          <a:xfrm>
            <a:off x="838200" y="1371600"/>
            <a:ext cx="8001000" cy="4495800"/>
          </a:xfrm>
        </p:spPr>
        <p:txBody>
          <a:bodyPr rtlCol="0">
            <a:normAutofit/>
          </a:bodyPr>
          <a:lstStyle/>
          <a:p>
            <a:pPr marL="0" indent="0">
              <a:lnSpc>
                <a:spcPct val="90000"/>
              </a:lnSpc>
              <a:buNone/>
              <a:defRPr/>
            </a:pPr>
            <a:r>
              <a:rPr lang="en-US" dirty="0" smtClean="0">
                <a:solidFill>
                  <a:schemeClr val="tx2"/>
                </a:solidFill>
              </a:rPr>
              <a:t>Sequence stratigraphy is based on the following surfaces that systematically subdivide the sedimentary section:</a:t>
            </a:r>
          </a:p>
          <a:p>
            <a:pPr marL="0" indent="0">
              <a:lnSpc>
                <a:spcPct val="90000"/>
              </a:lnSpc>
              <a:buNone/>
              <a:defRPr/>
            </a:pPr>
            <a:endParaRPr lang="en-US" dirty="0" smtClean="0">
              <a:solidFill>
                <a:schemeClr val="tx2"/>
              </a:solidFill>
            </a:endParaRPr>
          </a:p>
          <a:p>
            <a:pPr>
              <a:lnSpc>
                <a:spcPct val="90000"/>
              </a:lnSpc>
              <a:buFont typeface="Arial" panose="020B0604020202020204" pitchFamily="34" charset="0"/>
              <a:buChar char="•"/>
              <a:defRPr/>
            </a:pPr>
            <a:r>
              <a:rPr lang="en-US" dirty="0" smtClean="0">
                <a:solidFill>
                  <a:schemeClr val="tx2"/>
                </a:solidFill>
              </a:rPr>
              <a:t>SB</a:t>
            </a:r>
          </a:p>
          <a:p>
            <a:pPr>
              <a:lnSpc>
                <a:spcPct val="90000"/>
              </a:lnSpc>
              <a:buFont typeface="Arial" panose="020B0604020202020204" pitchFamily="34" charset="0"/>
              <a:buChar char="•"/>
              <a:defRPr/>
            </a:pPr>
            <a:r>
              <a:rPr lang="en-US" dirty="0" smtClean="0">
                <a:solidFill>
                  <a:schemeClr val="tx2"/>
                </a:solidFill>
              </a:rPr>
              <a:t>TS</a:t>
            </a:r>
          </a:p>
          <a:p>
            <a:pPr>
              <a:lnSpc>
                <a:spcPct val="90000"/>
              </a:lnSpc>
              <a:buFont typeface="Arial" panose="020B0604020202020204" pitchFamily="34" charset="0"/>
              <a:buChar char="•"/>
              <a:defRPr/>
            </a:pPr>
            <a:r>
              <a:rPr lang="en-US" dirty="0" err="1" smtClean="0">
                <a:solidFill>
                  <a:schemeClr val="tx2"/>
                </a:solidFill>
              </a:rPr>
              <a:t>mfs</a:t>
            </a:r>
            <a:endParaRPr lang="en-US" dirty="0" smtClean="0">
              <a:solidFill>
                <a:schemeClr val="tx2"/>
              </a:solidFill>
            </a:endParaRPr>
          </a:p>
        </p:txBody>
      </p:sp>
      <p:sp>
        <p:nvSpPr>
          <p:cNvPr id="6" name="AutoShape 4"/>
          <p:cNvSpPr>
            <a:spLocks noChangeArrowheads="1"/>
          </p:cNvSpPr>
          <p:nvPr/>
        </p:nvSpPr>
        <p:spPr bwMode="auto">
          <a:xfrm flipH="1">
            <a:off x="2375890" y="3516469"/>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88964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66665" y="240763"/>
            <a:ext cx="7772400" cy="635000"/>
          </a:xfrm>
        </p:spPr>
        <p:txBody>
          <a:bodyPr/>
          <a:lstStyle/>
          <a:p>
            <a:pPr eaLnBrk="1" hangingPunct="1"/>
            <a:r>
              <a:rPr lang="en-US" dirty="0" smtClean="0">
                <a:solidFill>
                  <a:schemeClr val="tx2"/>
                </a:solidFill>
                <a:cs typeface="Times New Roman" pitchFamily="18" charset="0"/>
              </a:rPr>
              <a:t>Transgressive Surface (TS</a:t>
            </a:r>
            <a:r>
              <a:rPr lang="en-US" dirty="0" smtClean="0">
                <a:cs typeface="Times New Roman" pitchFamily="18" charset="0"/>
              </a:rPr>
              <a:t>)</a:t>
            </a:r>
          </a:p>
        </p:txBody>
      </p:sp>
      <p:sp>
        <p:nvSpPr>
          <p:cNvPr id="58371" name="Rectangle 3"/>
          <p:cNvSpPr>
            <a:spLocks noGrp="1" noChangeArrowheads="1"/>
          </p:cNvSpPr>
          <p:nvPr>
            <p:ph idx="1"/>
          </p:nvPr>
        </p:nvSpPr>
        <p:spPr>
          <a:xfrm>
            <a:off x="533400" y="914400"/>
            <a:ext cx="8686800" cy="5562600"/>
          </a:xfrm>
        </p:spPr>
        <p:txBody>
          <a:bodyPr/>
          <a:lstStyle/>
          <a:p>
            <a:pPr eaLnBrk="1" hangingPunct="1">
              <a:buFont typeface="Arial" panose="020B0604020202020204" pitchFamily="34" charset="0"/>
              <a:buChar char="•"/>
            </a:pPr>
            <a:r>
              <a:rPr lang="en-US" dirty="0">
                <a:solidFill>
                  <a:schemeClr val="tx2"/>
                </a:solidFill>
                <a:latin typeface="Arial" charset="0"/>
                <a:cs typeface="Times New Roman" pitchFamily="18" charset="0"/>
              </a:rPr>
              <a:t>Product of rise in base level (relative sea level?)</a:t>
            </a:r>
          </a:p>
          <a:p>
            <a:pPr eaLnBrk="1" hangingPunct="1">
              <a:buFont typeface="Arial" panose="020B0604020202020204" pitchFamily="34" charset="0"/>
              <a:buChar char="•"/>
            </a:pPr>
            <a:r>
              <a:rPr lang="en-US" dirty="0">
                <a:solidFill>
                  <a:schemeClr val="tx2"/>
                </a:solidFill>
                <a:latin typeface="Arial" charset="0"/>
                <a:cs typeface="Times New Roman" pitchFamily="18" charset="0"/>
              </a:rPr>
              <a:t>Boundary between underlying Late </a:t>
            </a:r>
            <a:r>
              <a:rPr lang="en-US" dirty="0" err="1">
                <a:solidFill>
                  <a:schemeClr val="tx2"/>
                </a:solidFill>
                <a:latin typeface="Arial" charset="0"/>
                <a:cs typeface="Times New Roman" pitchFamily="18" charset="0"/>
              </a:rPr>
              <a:t>Lowstand</a:t>
            </a:r>
            <a:r>
              <a:rPr lang="en-US" dirty="0">
                <a:solidFill>
                  <a:schemeClr val="tx2"/>
                </a:solidFill>
                <a:latin typeface="Arial" charset="0"/>
                <a:cs typeface="Times New Roman" pitchFamily="18" charset="0"/>
              </a:rPr>
              <a:t> System Tract (LLST) and overlying Transgressive system tract (TST) </a:t>
            </a:r>
          </a:p>
          <a:p>
            <a:pPr eaLnBrk="1" hangingPunct="1">
              <a:buFont typeface="Arial" panose="020B0604020202020204" pitchFamily="34" charset="0"/>
              <a:buChar char="•"/>
            </a:pPr>
            <a:r>
              <a:rPr lang="en-US" dirty="0">
                <a:solidFill>
                  <a:schemeClr val="tx2"/>
                </a:solidFill>
                <a:latin typeface="Arial" charset="0"/>
                <a:cs typeface="Times New Roman" pitchFamily="18" charset="0"/>
              </a:rPr>
              <a:t>First significant marine-flooding surface of a sequence - often at base of most prominent </a:t>
            </a:r>
            <a:r>
              <a:rPr lang="en-US" dirty="0" err="1">
                <a:solidFill>
                  <a:schemeClr val="tx2"/>
                </a:solidFill>
                <a:latin typeface="Arial" charset="0"/>
                <a:cs typeface="Times New Roman" pitchFamily="18" charset="0"/>
              </a:rPr>
              <a:t>onlap</a:t>
            </a:r>
            <a:endParaRPr lang="en-US" dirty="0">
              <a:solidFill>
                <a:schemeClr val="tx2"/>
              </a:solidFill>
              <a:latin typeface="Arial" charset="0"/>
              <a:cs typeface="Times New Roman" pitchFamily="18" charset="0"/>
            </a:endParaRPr>
          </a:p>
          <a:p>
            <a:pPr eaLnBrk="1" hangingPunct="1">
              <a:buFont typeface="Arial" panose="020B0604020202020204" pitchFamily="34" charset="0"/>
              <a:buChar char="•"/>
            </a:pPr>
            <a:r>
              <a:rPr lang="en-US" dirty="0">
                <a:solidFill>
                  <a:schemeClr val="tx2"/>
                </a:solidFill>
                <a:latin typeface="Arial" charset="0"/>
                <a:cs typeface="Times New Roman" pitchFamily="18" charset="0"/>
              </a:rPr>
              <a:t>Formed when rate of accommodation space develops faster than rate of sediment supply. </a:t>
            </a:r>
          </a:p>
          <a:p>
            <a:pPr eaLnBrk="1" hangingPunct="1">
              <a:buFont typeface="Arial" panose="020B0604020202020204" pitchFamily="34" charset="0"/>
              <a:buChar char="•"/>
            </a:pPr>
            <a:r>
              <a:rPr lang="en-US" dirty="0">
                <a:solidFill>
                  <a:schemeClr val="tx2"/>
                </a:solidFill>
                <a:latin typeface="Arial" charset="0"/>
                <a:cs typeface="Times New Roman" pitchFamily="18" charset="0"/>
              </a:rPr>
              <a:t>TS found when progradational stacking patterns change to </a:t>
            </a:r>
            <a:r>
              <a:rPr lang="en-US" dirty="0" err="1">
                <a:solidFill>
                  <a:schemeClr val="tx2"/>
                </a:solidFill>
                <a:latin typeface="Arial" charset="0"/>
                <a:cs typeface="Times New Roman" pitchFamily="18" charset="0"/>
              </a:rPr>
              <a:t>aggradational</a:t>
            </a:r>
            <a:r>
              <a:rPr lang="en-US" dirty="0">
                <a:solidFill>
                  <a:schemeClr val="tx2"/>
                </a:solidFill>
                <a:latin typeface="Arial" charset="0"/>
                <a:cs typeface="Times New Roman" pitchFamily="18" charset="0"/>
              </a:rPr>
              <a:t> and rate of sediment supply keeps pace with rate of relative sea-level rise</a:t>
            </a:r>
          </a:p>
        </p:txBody>
      </p:sp>
    </p:spTree>
    <p:extLst>
      <p:ext uri="{BB962C8B-B14F-4D97-AF65-F5344CB8AC3E}">
        <p14:creationId xmlns:p14="http://schemas.microsoft.com/office/powerpoint/2010/main" val="1161095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264068" name="Rectangle 4"/>
          <p:cNvSpPr>
            <a:spLocks noChangeArrowheads="1"/>
          </p:cNvSpPr>
          <p:nvPr/>
        </p:nvSpPr>
        <p:spPr bwMode="auto">
          <a:xfrm>
            <a:off x="609600" y="1066800"/>
            <a:ext cx="8763000" cy="5638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64070" name="Picture 6" descr="Figure%201_15_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371600"/>
            <a:ext cx="8077200" cy="5049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28600" y="152400"/>
            <a:ext cx="79991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0" dirty="0">
                <a:latin typeface="+mj-lt"/>
              </a:rPr>
              <a:t>Book Cliffs – Prograding Cretaceous Shoreline</a:t>
            </a:r>
          </a:p>
        </p:txBody>
      </p:sp>
    </p:spTree>
    <p:extLst>
      <p:ext uri="{BB962C8B-B14F-4D97-AF65-F5344CB8AC3E}">
        <p14:creationId xmlns:p14="http://schemas.microsoft.com/office/powerpoint/2010/main" val="245314979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T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106614"/>
            <a:ext cx="89154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66665" y="240763"/>
            <a:ext cx="7772400" cy="635000"/>
          </a:xfrm>
        </p:spPr>
        <p:txBody>
          <a:bodyPr/>
          <a:lstStyle/>
          <a:p>
            <a:pPr eaLnBrk="1" hangingPunct="1"/>
            <a:r>
              <a:rPr lang="en-US" dirty="0" smtClean="0">
                <a:solidFill>
                  <a:schemeClr val="tx2"/>
                </a:solidFill>
                <a:cs typeface="Times New Roman" pitchFamily="18" charset="0"/>
              </a:rPr>
              <a:t>Transgressive Surface (TS</a:t>
            </a:r>
            <a:r>
              <a:rPr lang="en-US" dirty="0" smtClean="0">
                <a:cs typeface="Times New Roman" pitchFamily="18" charset="0"/>
              </a:rPr>
              <a:t>)</a:t>
            </a:r>
          </a:p>
        </p:txBody>
      </p:sp>
    </p:spTree>
    <p:extLst>
      <p:ext uri="{BB962C8B-B14F-4D97-AF65-F5344CB8AC3E}">
        <p14:creationId xmlns:p14="http://schemas.microsoft.com/office/powerpoint/2010/main" val="12447025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1066800" y="1878013"/>
            <a:ext cx="7772400" cy="990600"/>
          </a:xfrm>
        </p:spPr>
        <p:txBody>
          <a:bodyPr>
            <a:normAutofit/>
          </a:bodyPr>
          <a:lstStyle/>
          <a:p>
            <a:pPr eaLnBrk="1" hangingPunct="1">
              <a:lnSpc>
                <a:spcPct val="90000"/>
              </a:lnSpc>
              <a:buFont typeface="Arial" panose="020B0604020202020204" pitchFamily="34" charset="0"/>
              <a:buChar char="•"/>
            </a:pPr>
            <a:r>
              <a:rPr lang="en-US" dirty="0">
                <a:solidFill>
                  <a:schemeClr val="tx2"/>
                </a:solidFill>
                <a:latin typeface="Arial" charset="0"/>
                <a:cs typeface="Times New Roman" pitchFamily="18" charset="0"/>
              </a:rPr>
              <a:t>Defined by onlapping reflectors over and onto a surface (</a:t>
            </a:r>
            <a:r>
              <a:rPr lang="en-US" dirty="0" smtClean="0">
                <a:solidFill>
                  <a:schemeClr val="tx2"/>
                </a:solidFill>
                <a:latin typeface="Arial" charset="0"/>
                <a:cs typeface="Times New Roman" pitchFamily="18" charset="0"/>
              </a:rPr>
              <a:t>SB) </a:t>
            </a:r>
            <a:endParaRPr lang="en-US" dirty="0">
              <a:solidFill>
                <a:schemeClr val="tx2"/>
              </a:solidFill>
              <a:latin typeface="Arial" charset="0"/>
              <a:cs typeface="Times New Roman" pitchFamily="18" charset="0"/>
            </a:endParaRPr>
          </a:p>
          <a:p>
            <a:pPr eaLnBrk="1" hangingPunct="1">
              <a:lnSpc>
                <a:spcPct val="90000"/>
              </a:lnSpc>
            </a:pPr>
            <a:endParaRPr lang="en-US" dirty="0">
              <a:solidFill>
                <a:schemeClr val="tx2"/>
              </a:solidFill>
              <a:latin typeface="Arial" charset="0"/>
              <a:cs typeface="Arial" charset="0"/>
            </a:endParaRPr>
          </a:p>
        </p:txBody>
      </p:sp>
      <p:pic>
        <p:nvPicPr>
          <p:cNvPr id="60420" name="Picture 4" descr="onl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4" y="3373438"/>
            <a:ext cx="32162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166665" y="240763"/>
            <a:ext cx="7772400" cy="635000"/>
          </a:xfrm>
        </p:spPr>
        <p:txBody>
          <a:bodyPr/>
          <a:lstStyle/>
          <a:p>
            <a:pPr eaLnBrk="1" hangingPunct="1"/>
            <a:r>
              <a:rPr lang="en-US" dirty="0" smtClean="0">
                <a:solidFill>
                  <a:schemeClr val="tx2"/>
                </a:solidFill>
                <a:cs typeface="Times New Roman" pitchFamily="18" charset="0"/>
              </a:rPr>
              <a:t>Transgressive Surface (TS</a:t>
            </a:r>
            <a:r>
              <a:rPr lang="en-US" dirty="0" smtClean="0">
                <a:cs typeface="Times New Roman" pitchFamily="18" charset="0"/>
              </a:rPr>
              <a:t>) Seismic</a:t>
            </a:r>
          </a:p>
        </p:txBody>
      </p:sp>
    </p:spTree>
    <p:extLst>
      <p:ext uri="{BB962C8B-B14F-4D97-AF65-F5344CB8AC3E}">
        <p14:creationId xmlns:p14="http://schemas.microsoft.com/office/powerpoint/2010/main" val="3297604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552450" y="2130425"/>
            <a:ext cx="8801100" cy="3467100"/>
          </a:xfrm>
        </p:spPr>
        <p:txBody>
          <a:bodyPr/>
          <a:lstStyle/>
          <a:p>
            <a:pPr eaLnBrk="1" hangingPunct="1">
              <a:lnSpc>
                <a:spcPct val="90000"/>
              </a:lnSpc>
              <a:buFont typeface="Arial" panose="020B0604020202020204" pitchFamily="34" charset="0"/>
              <a:buChar char="•"/>
            </a:pPr>
            <a:r>
              <a:rPr lang="en-US" dirty="0" smtClean="0">
                <a:solidFill>
                  <a:schemeClr val="tx2"/>
                </a:solidFill>
                <a:latin typeface="Arial" charset="0"/>
                <a:cs typeface="Times New Roman" pitchFamily="18" charset="0"/>
              </a:rPr>
              <a:t>Erosion or incision of underlying </a:t>
            </a:r>
            <a:r>
              <a:rPr lang="en-US" dirty="0" err="1" smtClean="0">
                <a:solidFill>
                  <a:schemeClr val="tx2"/>
                </a:solidFill>
                <a:latin typeface="Arial" charset="0"/>
                <a:cs typeface="Times New Roman" pitchFamily="18" charset="0"/>
              </a:rPr>
              <a:t>onlapped</a:t>
            </a:r>
            <a:r>
              <a:rPr lang="en-US" dirty="0" smtClean="0">
                <a:solidFill>
                  <a:schemeClr val="tx2"/>
                </a:solidFill>
                <a:latin typeface="Arial" charset="0"/>
                <a:cs typeface="Times New Roman" pitchFamily="18" charset="0"/>
              </a:rPr>
              <a:t> sediment (</a:t>
            </a:r>
            <a:r>
              <a:rPr lang="en-US" dirty="0" err="1" smtClean="0">
                <a:solidFill>
                  <a:schemeClr val="tx2"/>
                </a:solidFill>
                <a:latin typeface="Arial" charset="0"/>
                <a:cs typeface="Times New Roman" pitchFamily="18" charset="0"/>
              </a:rPr>
              <a:t>Ravinement</a:t>
            </a:r>
            <a:r>
              <a:rPr lang="en-US" dirty="0" smtClean="0">
                <a:solidFill>
                  <a:schemeClr val="tx2"/>
                </a:solidFill>
                <a:latin typeface="Arial" charset="0"/>
                <a:cs typeface="Times New Roman" pitchFamily="18" charset="0"/>
              </a:rPr>
              <a:t>)</a:t>
            </a:r>
          </a:p>
          <a:p>
            <a:pPr eaLnBrk="1" hangingPunct="1">
              <a:lnSpc>
                <a:spcPct val="90000"/>
              </a:lnSpc>
              <a:buFont typeface="Arial" panose="020B0604020202020204" pitchFamily="34" charset="0"/>
              <a:buChar char="•"/>
            </a:pPr>
            <a:r>
              <a:rPr lang="en-US" dirty="0" err="1" smtClean="0">
                <a:solidFill>
                  <a:schemeClr val="tx2"/>
                </a:solidFill>
                <a:latin typeface="Arial" charset="0"/>
                <a:cs typeface="Times New Roman" pitchFamily="18" charset="0"/>
              </a:rPr>
              <a:t>Glossifungites</a:t>
            </a:r>
            <a:r>
              <a:rPr lang="en-US" dirty="0" smtClean="0">
                <a:solidFill>
                  <a:schemeClr val="tx2"/>
                </a:solidFill>
                <a:latin typeface="Arial" charset="0"/>
                <a:cs typeface="Times New Roman" pitchFamily="18" charset="0"/>
              </a:rPr>
              <a:t> in this surface</a:t>
            </a:r>
          </a:p>
          <a:p>
            <a:pPr eaLnBrk="1" hangingPunct="1">
              <a:lnSpc>
                <a:spcPct val="90000"/>
              </a:lnSpc>
              <a:buFont typeface="Arial" panose="020B0604020202020204" pitchFamily="34" charset="0"/>
              <a:buChar char="•"/>
            </a:pPr>
            <a:r>
              <a:rPr lang="en-US" dirty="0" smtClean="0">
                <a:solidFill>
                  <a:schemeClr val="tx2"/>
                </a:solidFill>
                <a:latin typeface="Arial" charset="0"/>
                <a:cs typeface="Times New Roman" pitchFamily="18" charset="0"/>
              </a:rPr>
              <a:t>Nick or neck on resistivity logs caused by presence of carbonate cements probably derived from the carbonate fauna eroded during </a:t>
            </a:r>
            <a:r>
              <a:rPr lang="en-US" dirty="0" err="1" smtClean="0">
                <a:solidFill>
                  <a:schemeClr val="tx2"/>
                </a:solidFill>
                <a:latin typeface="Arial" charset="0"/>
                <a:cs typeface="Times New Roman" pitchFamily="18" charset="0"/>
              </a:rPr>
              <a:t>Ravinement</a:t>
            </a:r>
            <a:r>
              <a:rPr lang="en-US" dirty="0" smtClean="0">
                <a:solidFill>
                  <a:schemeClr val="tx2"/>
                </a:solidFill>
                <a:latin typeface="Arial" charset="0"/>
                <a:cs typeface="Times New Roman" pitchFamily="18" charset="0"/>
              </a:rPr>
              <a:t> </a:t>
            </a:r>
          </a:p>
        </p:txBody>
      </p:sp>
      <p:sp>
        <p:nvSpPr>
          <p:cNvPr id="2091010" name="Rectangle 2"/>
          <p:cNvSpPr>
            <a:spLocks noGrp="1" noChangeArrowheads="1"/>
          </p:cNvSpPr>
          <p:nvPr>
            <p:ph type="title"/>
          </p:nvPr>
        </p:nvSpPr>
        <p:spPr>
          <a:xfrm>
            <a:off x="158034" y="110084"/>
            <a:ext cx="9144000" cy="894469"/>
          </a:xfrm>
        </p:spPr>
        <p:txBody>
          <a:bodyPr rtlCol="0">
            <a:normAutofit fontScale="90000"/>
          </a:bodyPr>
          <a:lstStyle/>
          <a:p>
            <a:pPr>
              <a:defRPr/>
            </a:pPr>
            <a:r>
              <a:rPr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8460395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idx="1"/>
          </p:nvPr>
        </p:nvSpPr>
        <p:spPr>
          <a:xfrm>
            <a:off x="723900" y="1524000"/>
            <a:ext cx="8801100" cy="1257300"/>
          </a:xfrm>
        </p:spPr>
        <p:txBody>
          <a:bodyPr/>
          <a:lstStyle/>
          <a:p>
            <a:pPr eaLnBrk="1" hangingPunct="1">
              <a:buFont typeface="Arial" panose="020B0604020202020204" pitchFamily="34" charset="0"/>
              <a:buChar char="•"/>
            </a:pPr>
            <a:r>
              <a:rPr lang="en-US" dirty="0" smtClean="0">
                <a:solidFill>
                  <a:schemeClr val="tx2"/>
                </a:solidFill>
                <a:latin typeface="Arial" charset="0"/>
                <a:cs typeface="Times New Roman" pitchFamily="18" charset="0"/>
              </a:rPr>
              <a:t>Defined by erosion or incision of underlying </a:t>
            </a:r>
            <a:r>
              <a:rPr lang="en-US" dirty="0" err="1" smtClean="0">
                <a:solidFill>
                  <a:schemeClr val="tx2"/>
                </a:solidFill>
                <a:latin typeface="Arial" charset="0"/>
                <a:cs typeface="Times New Roman" pitchFamily="18" charset="0"/>
              </a:rPr>
              <a:t>onlapped</a:t>
            </a:r>
            <a:r>
              <a:rPr lang="en-US" dirty="0" smtClean="0">
                <a:solidFill>
                  <a:schemeClr val="tx2"/>
                </a:solidFill>
                <a:latin typeface="Arial" charset="0"/>
                <a:cs typeface="Times New Roman" pitchFamily="18" charset="0"/>
              </a:rPr>
              <a:t> sediment (</a:t>
            </a:r>
            <a:r>
              <a:rPr lang="en-US" dirty="0" err="1" smtClean="0">
                <a:solidFill>
                  <a:schemeClr val="tx2"/>
                </a:solidFill>
                <a:latin typeface="Arial" charset="0"/>
                <a:cs typeface="Times New Roman" pitchFamily="18" charset="0"/>
              </a:rPr>
              <a:t>Ravinement</a:t>
            </a:r>
            <a:r>
              <a:rPr lang="en-US" dirty="0" smtClean="0">
                <a:solidFill>
                  <a:schemeClr val="tx2"/>
                </a:solidFill>
                <a:latin typeface="Arial" charset="0"/>
                <a:cs typeface="Times New Roman" pitchFamily="18" charset="0"/>
              </a:rPr>
              <a:t>)</a:t>
            </a:r>
          </a:p>
          <a:p>
            <a:pPr eaLnBrk="1" hangingPunct="1">
              <a:buFont typeface="Wingdings" pitchFamily="2" charset="2"/>
              <a:buNone/>
            </a:pPr>
            <a:endParaRPr lang="en-US" dirty="0" smtClean="0">
              <a:latin typeface="Arial" charset="0"/>
              <a:cs typeface="Times New Roman" pitchFamily="18" charset="0"/>
            </a:endParaRPr>
          </a:p>
        </p:txBody>
      </p:sp>
      <p:pic>
        <p:nvPicPr>
          <p:cNvPr id="62468" name="Picture 4" descr="T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146426"/>
            <a:ext cx="89154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166665" y="240763"/>
            <a:ext cx="7772400" cy="635000"/>
          </a:xfrm>
        </p:spPr>
        <p:txBody>
          <a:bodyPr/>
          <a:lstStyle/>
          <a:p>
            <a:pPr eaLnBrk="1" hangingPunct="1"/>
            <a:r>
              <a:rPr lang="en-US" dirty="0" smtClean="0">
                <a:solidFill>
                  <a:schemeClr val="tx2"/>
                </a:solidFill>
                <a:cs typeface="Times New Roman" pitchFamily="18" charset="0"/>
              </a:rPr>
              <a:t>Transgressive Surface (TS</a:t>
            </a:r>
            <a:r>
              <a:rPr lang="en-US" dirty="0" smtClean="0">
                <a:cs typeface="Times New Roman" pitchFamily="18" charset="0"/>
              </a:rPr>
              <a:t>)</a:t>
            </a:r>
          </a:p>
        </p:txBody>
      </p:sp>
    </p:spTree>
    <p:extLst>
      <p:ext uri="{BB962C8B-B14F-4D97-AF65-F5344CB8AC3E}">
        <p14:creationId xmlns:p14="http://schemas.microsoft.com/office/powerpoint/2010/main" val="26430759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Grp="1" noChangeArrowheads="1"/>
          </p:cNvSpPr>
          <p:nvPr>
            <p:ph type="title"/>
          </p:nvPr>
        </p:nvSpPr>
        <p:spPr>
          <a:xfrm>
            <a:off x="573088" y="1244600"/>
            <a:ext cx="4227512" cy="4495800"/>
          </a:xfrm>
        </p:spPr>
        <p:txBody>
          <a:bodyPr/>
          <a:lstStyle/>
          <a:p>
            <a:pPr algn="ctr"/>
            <a:r>
              <a:rPr lang="en-US" sz="2800" dirty="0">
                <a:solidFill>
                  <a:schemeClr val="tx2"/>
                </a:solidFill>
                <a:latin typeface="Arial" charset="0"/>
                <a:cs typeface="Arial" charset="0"/>
              </a:rPr>
              <a:t>Formation</a:t>
            </a:r>
            <a:br>
              <a:rPr lang="en-US" sz="2800" dirty="0">
                <a:solidFill>
                  <a:schemeClr val="tx2"/>
                </a:solidFill>
                <a:latin typeface="Arial" charset="0"/>
                <a:cs typeface="Arial" charset="0"/>
              </a:rPr>
            </a:br>
            <a:r>
              <a:rPr lang="en-US" sz="2800" dirty="0">
                <a:solidFill>
                  <a:schemeClr val="tx2"/>
                </a:solidFill>
                <a:latin typeface="Arial" charset="0"/>
                <a:cs typeface="Arial" charset="0"/>
              </a:rPr>
              <a:t>of</a:t>
            </a:r>
            <a:br>
              <a:rPr lang="en-US" sz="2800" dirty="0">
                <a:solidFill>
                  <a:schemeClr val="tx2"/>
                </a:solidFill>
                <a:latin typeface="Arial" charset="0"/>
                <a:cs typeface="Arial" charset="0"/>
              </a:rPr>
            </a:br>
            <a:r>
              <a:rPr lang="en-US" sz="2800" dirty="0" err="1">
                <a:solidFill>
                  <a:schemeClr val="tx2"/>
                </a:solidFill>
                <a:latin typeface="Arial" charset="0"/>
                <a:cs typeface="Arial" charset="0"/>
              </a:rPr>
              <a:t>Ravinement</a:t>
            </a:r>
            <a:r>
              <a:rPr lang="en-US" sz="2800" dirty="0">
                <a:solidFill>
                  <a:schemeClr val="tx2"/>
                </a:solidFill>
                <a:latin typeface="Arial" charset="0"/>
                <a:cs typeface="Arial" charset="0"/>
              </a:rPr>
              <a:t/>
            </a:r>
            <a:br>
              <a:rPr lang="en-US" sz="2800" dirty="0">
                <a:solidFill>
                  <a:schemeClr val="tx2"/>
                </a:solidFill>
                <a:latin typeface="Arial" charset="0"/>
                <a:cs typeface="Arial" charset="0"/>
              </a:rPr>
            </a:br>
            <a:r>
              <a:rPr lang="en-US" sz="2800" dirty="0">
                <a:solidFill>
                  <a:schemeClr val="tx2"/>
                </a:solidFill>
                <a:latin typeface="Arial" charset="0"/>
                <a:cs typeface="Arial" charset="0"/>
              </a:rPr>
              <a:t>Surface</a:t>
            </a:r>
            <a:br>
              <a:rPr lang="en-US" sz="2800" dirty="0">
                <a:solidFill>
                  <a:schemeClr val="tx2"/>
                </a:solidFill>
                <a:latin typeface="Arial" charset="0"/>
                <a:cs typeface="Arial" charset="0"/>
              </a:rPr>
            </a:br>
            <a:r>
              <a:rPr lang="en-US" sz="2800" dirty="0">
                <a:solidFill>
                  <a:schemeClr val="tx2"/>
                </a:solidFill>
                <a:latin typeface="Arial" charset="0"/>
                <a:cs typeface="Arial" charset="0"/>
              </a:rPr>
              <a:t>and</a:t>
            </a:r>
            <a:br>
              <a:rPr lang="en-US" sz="2800" dirty="0">
                <a:solidFill>
                  <a:schemeClr val="tx2"/>
                </a:solidFill>
                <a:latin typeface="Arial" charset="0"/>
                <a:cs typeface="Arial" charset="0"/>
              </a:rPr>
            </a:br>
            <a:r>
              <a:rPr lang="en-US" sz="2800" dirty="0" err="1">
                <a:solidFill>
                  <a:schemeClr val="tx2"/>
                </a:solidFill>
                <a:latin typeface="Arial" charset="0"/>
                <a:cs typeface="Arial" charset="0"/>
              </a:rPr>
              <a:t>Glossifungites</a:t>
            </a:r>
            <a:r>
              <a:rPr lang="en-US" sz="2800" dirty="0">
                <a:solidFill>
                  <a:schemeClr val="tx2"/>
                </a:solidFill>
                <a:latin typeface="Arial" charset="0"/>
                <a:cs typeface="Arial" charset="0"/>
              </a:rPr>
              <a:t/>
            </a:r>
            <a:br>
              <a:rPr lang="en-US" sz="2800" dirty="0">
                <a:solidFill>
                  <a:schemeClr val="tx2"/>
                </a:solidFill>
                <a:latin typeface="Arial" charset="0"/>
                <a:cs typeface="Arial" charset="0"/>
              </a:rPr>
            </a:br>
            <a:r>
              <a:rPr lang="en-US" sz="2800" dirty="0" err="1">
                <a:solidFill>
                  <a:schemeClr val="tx2"/>
                </a:solidFill>
                <a:latin typeface="Arial" charset="0"/>
                <a:cs typeface="Arial" charset="0"/>
              </a:rPr>
              <a:t>Ichnofacies</a:t>
            </a:r>
            <a:endParaRPr lang="en-US" sz="2800" dirty="0">
              <a:solidFill>
                <a:schemeClr val="tx2"/>
              </a:solidFill>
              <a:latin typeface="Arial" charset="0"/>
              <a:cs typeface="Arial" charset="0"/>
            </a:endParaRPr>
          </a:p>
        </p:txBody>
      </p:sp>
      <p:pic>
        <p:nvPicPr>
          <p:cNvPr id="63492" name="Picture 7" descr="PosametierAllenRavimentBlo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11032" y="1102995"/>
            <a:ext cx="4234815" cy="521208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323520466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idx="1"/>
          </p:nvPr>
        </p:nvSpPr>
        <p:spPr>
          <a:xfrm>
            <a:off x="723900" y="1409700"/>
            <a:ext cx="8801100" cy="1638300"/>
          </a:xfrm>
        </p:spPr>
        <p:txBody>
          <a:bodyPr/>
          <a:lstStyle/>
          <a:p>
            <a:pPr eaLnBrk="1" hangingPunct="1">
              <a:lnSpc>
                <a:spcPct val="90000"/>
              </a:lnSpc>
              <a:buFont typeface="Wingdings" pitchFamily="2" charset="2"/>
              <a:buNone/>
            </a:pPr>
            <a:endParaRPr lang="en-US" dirty="0" smtClean="0">
              <a:latin typeface="Arial" charset="0"/>
              <a:cs typeface="Times New Roman" pitchFamily="18" charset="0"/>
            </a:endParaRPr>
          </a:p>
          <a:p>
            <a:pPr eaLnBrk="1" hangingPunct="1">
              <a:lnSpc>
                <a:spcPct val="90000"/>
              </a:lnSpc>
              <a:buFont typeface="Arial" panose="020B0604020202020204" pitchFamily="34" charset="0"/>
              <a:buChar char="•"/>
            </a:pPr>
            <a:r>
              <a:rPr lang="en-US" dirty="0" smtClean="0">
                <a:solidFill>
                  <a:schemeClr val="tx2"/>
                </a:solidFill>
                <a:latin typeface="Arial" charset="0"/>
                <a:cs typeface="Times New Roman" pitchFamily="18" charset="0"/>
              </a:rPr>
              <a:t>Inferred from presence of </a:t>
            </a:r>
            <a:r>
              <a:rPr lang="en-US" dirty="0" err="1" smtClean="0">
                <a:solidFill>
                  <a:schemeClr val="tx2"/>
                </a:solidFill>
                <a:latin typeface="Arial" charset="0"/>
                <a:cs typeface="Times New Roman" pitchFamily="18" charset="0"/>
              </a:rPr>
              <a:t>Glossifungites</a:t>
            </a:r>
            <a:r>
              <a:rPr lang="en-US" dirty="0" smtClean="0">
                <a:solidFill>
                  <a:schemeClr val="tx2"/>
                </a:solidFill>
                <a:latin typeface="Arial" charset="0"/>
                <a:cs typeface="Times New Roman" pitchFamily="18" charset="0"/>
              </a:rPr>
              <a:t> in this surface)</a:t>
            </a:r>
          </a:p>
          <a:p>
            <a:pPr eaLnBrk="1" hangingPunct="1">
              <a:lnSpc>
                <a:spcPct val="90000"/>
              </a:lnSpc>
              <a:buFont typeface="Wingdings" pitchFamily="2" charset="2"/>
              <a:buNone/>
            </a:pPr>
            <a:endParaRPr lang="en-US" dirty="0" smtClean="0">
              <a:latin typeface="Arial" charset="0"/>
              <a:cs typeface="Times New Roman" pitchFamily="18" charset="0"/>
            </a:endParaRPr>
          </a:p>
        </p:txBody>
      </p:sp>
      <p:pic>
        <p:nvPicPr>
          <p:cNvPr id="64516" name="Picture 4" descr="glossifung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200401"/>
            <a:ext cx="5486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17546236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3" name="Rectangle 3"/>
          <p:cNvSpPr>
            <a:spLocks noGrp="1" noChangeArrowheads="1"/>
          </p:cNvSpPr>
          <p:nvPr>
            <p:ph idx="1"/>
          </p:nvPr>
        </p:nvSpPr>
        <p:spPr>
          <a:xfrm>
            <a:off x="723900" y="1409700"/>
            <a:ext cx="8801100" cy="2781300"/>
          </a:xfrm>
        </p:spPr>
        <p:txBody>
          <a:bodyPr rtlCol="0">
            <a:normAutofit/>
          </a:bodyPr>
          <a:lstStyle/>
          <a:p>
            <a:pPr>
              <a:buNone/>
              <a:defRPr/>
            </a:pPr>
            <a:endParaRPr lang="en-US" dirty="0" smtClean="0">
              <a:cs typeface="Times New Roman" pitchFamily="18" charset="0"/>
            </a:endParaRPr>
          </a:p>
          <a:p>
            <a:pPr>
              <a:buFont typeface="Arial" pitchFamily="34" charset="0"/>
              <a:buChar char="•"/>
              <a:defRPr/>
            </a:pPr>
            <a:r>
              <a:rPr lang="en-US" dirty="0" smtClean="0">
                <a:solidFill>
                  <a:schemeClr val="tx2"/>
                </a:solidFill>
                <a:cs typeface="Times New Roman" pitchFamily="18" charset="0"/>
              </a:rPr>
              <a:t>Inferred from presence of nick or neck on resistivity logs caused by presence of carbonate cements probably derived from the carbonate fauna eroded during the </a:t>
            </a:r>
            <a:r>
              <a:rPr lang="en-US" dirty="0" err="1" smtClean="0">
                <a:solidFill>
                  <a:schemeClr val="tx2"/>
                </a:solidFill>
                <a:cs typeface="Times New Roman" pitchFamily="18" charset="0"/>
              </a:rPr>
              <a:t>Ravinement</a:t>
            </a:r>
            <a:endParaRPr lang="en-US" dirty="0" smtClean="0">
              <a:solidFill>
                <a:schemeClr val="tx2"/>
              </a:solidFill>
              <a:cs typeface="Times New Roman" pitchFamily="18" charset="0"/>
            </a:endParaRPr>
          </a:p>
        </p:txBody>
      </p:sp>
      <p:pic>
        <p:nvPicPr>
          <p:cNvPr id="65540" name="Picture 4" descr="W-3"/>
          <p:cNvPicPr>
            <a:picLocks noChangeAspect="1" noChangeArrowheads="1"/>
          </p:cNvPicPr>
          <p:nvPr/>
        </p:nvPicPr>
        <p:blipFill>
          <a:blip r:embed="rId3">
            <a:extLst>
              <a:ext uri="{28A0092B-C50C-407E-A947-70E740481C1C}">
                <a14:useLocalDpi xmlns:a14="http://schemas.microsoft.com/office/drawing/2010/main" val="0"/>
              </a:ext>
            </a:extLst>
          </a:blip>
          <a:srcRect t="65218"/>
          <a:stretch>
            <a:fillRect/>
          </a:stretch>
        </p:blipFill>
        <p:spPr bwMode="auto">
          <a:xfrm>
            <a:off x="2590800" y="4419600"/>
            <a:ext cx="3911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4085" name="AutoShape 5"/>
          <p:cNvSpPr>
            <a:spLocks noChangeArrowheads="1"/>
          </p:cNvSpPr>
          <p:nvPr/>
        </p:nvSpPr>
        <p:spPr bwMode="auto">
          <a:xfrm rot="9388321">
            <a:off x="5181600" y="4114800"/>
            <a:ext cx="2895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2094086" name="AutoShape 6"/>
          <p:cNvSpPr>
            <a:spLocks noChangeArrowheads="1"/>
          </p:cNvSpPr>
          <p:nvPr/>
        </p:nvSpPr>
        <p:spPr bwMode="auto">
          <a:xfrm rot="10777976">
            <a:off x="5410200" y="5410200"/>
            <a:ext cx="28956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10"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381015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4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4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4085" grpId="0" animBg="1"/>
      <p:bldP spid="209408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50" y="1676401"/>
            <a:ext cx="85471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029"/>
          <p:cNvSpPr>
            <a:spLocks noChangeArrowheads="1"/>
          </p:cNvSpPr>
          <p:nvPr/>
        </p:nvSpPr>
        <p:spPr bwMode="auto">
          <a:xfrm>
            <a:off x="4956175" y="3352800"/>
            <a:ext cx="1981200" cy="762000"/>
          </a:xfrm>
          <a:prstGeom prst="leftArrow">
            <a:avLst>
              <a:gd name="adj1" fmla="val 50000"/>
              <a:gd name="adj2" fmla="val 65000"/>
            </a:avLst>
          </a:prstGeom>
          <a:solidFill>
            <a:schemeClr val="bg2"/>
          </a:solidFill>
          <a:ln w="9525">
            <a:solidFill>
              <a:schemeClr val="tx1"/>
            </a:solidFill>
            <a:miter lim="800000"/>
            <a:headEnd/>
            <a:tailEnd/>
          </a:ln>
        </p:spPr>
        <p:txBody>
          <a:bodyPr wrap="none" anchor="ctr"/>
          <a:lstStyle/>
          <a:p>
            <a:pPr algn="ctr"/>
            <a:r>
              <a:rPr lang="en-US">
                <a:solidFill>
                  <a:srgbClr val="FC0202"/>
                </a:solidFill>
              </a:rPr>
              <a:t>TS</a:t>
            </a:r>
          </a:p>
        </p:txBody>
      </p:sp>
      <p:sp>
        <p:nvSpPr>
          <p:cNvPr id="9" name="AutoShape 1029"/>
          <p:cNvSpPr>
            <a:spLocks noChangeArrowheads="1"/>
          </p:cNvSpPr>
          <p:nvPr/>
        </p:nvSpPr>
        <p:spPr bwMode="auto">
          <a:xfrm>
            <a:off x="5486400" y="4495800"/>
            <a:ext cx="1981200" cy="762000"/>
          </a:xfrm>
          <a:prstGeom prst="leftArrow">
            <a:avLst>
              <a:gd name="adj1" fmla="val 50000"/>
              <a:gd name="adj2" fmla="val 65000"/>
            </a:avLst>
          </a:prstGeom>
          <a:solidFill>
            <a:schemeClr val="bg2"/>
          </a:solidFill>
          <a:ln w="9525">
            <a:solidFill>
              <a:schemeClr val="tx1"/>
            </a:solidFill>
            <a:miter lim="800000"/>
            <a:headEnd/>
            <a:tailEnd/>
          </a:ln>
        </p:spPr>
        <p:txBody>
          <a:bodyPr wrap="none" anchor="ctr"/>
          <a:lstStyle/>
          <a:p>
            <a:pPr algn="ctr"/>
            <a:r>
              <a:rPr lang="en-US">
                <a:solidFill>
                  <a:srgbClr val="FC0202"/>
                </a:solidFill>
              </a:rPr>
              <a:t>TS</a:t>
            </a:r>
          </a:p>
        </p:txBody>
      </p:sp>
      <p:sp>
        <p:nvSpPr>
          <p:cNvPr id="11"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694199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PennineBasin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066800"/>
            <a:ext cx="80010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278" name="AutoShape 6"/>
          <p:cNvSpPr>
            <a:spLocks noChangeArrowheads="1"/>
          </p:cNvSpPr>
          <p:nvPr/>
        </p:nvSpPr>
        <p:spPr bwMode="auto">
          <a:xfrm>
            <a:off x="5638800" y="5029200"/>
            <a:ext cx="1981200" cy="762000"/>
          </a:xfrm>
          <a:prstGeom prst="leftArrow">
            <a:avLst>
              <a:gd name="adj1" fmla="val 50000"/>
              <a:gd name="adj2" fmla="val 65000"/>
            </a:avLst>
          </a:prstGeom>
          <a:solidFill>
            <a:schemeClr val="bg2"/>
          </a:solidFill>
          <a:ln w="9525">
            <a:solidFill>
              <a:schemeClr val="tx1"/>
            </a:solidFill>
            <a:miter lim="800000"/>
            <a:headEnd/>
            <a:tailEnd/>
          </a:ln>
        </p:spPr>
        <p:txBody>
          <a:bodyPr wrap="none" anchor="ctr"/>
          <a:lstStyle/>
          <a:p>
            <a:pPr algn="ctr"/>
            <a:r>
              <a:rPr lang="en-US">
                <a:solidFill>
                  <a:srgbClr val="FC0202"/>
                </a:solidFill>
              </a:rPr>
              <a:t>Section</a:t>
            </a:r>
          </a:p>
        </p:txBody>
      </p:sp>
      <p:sp>
        <p:nvSpPr>
          <p:cNvPr id="8"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13954291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2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2278"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1030" descr="XSection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930400"/>
            <a:ext cx="84963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3301" name="AutoShape 1029"/>
          <p:cNvSpPr>
            <a:spLocks noChangeArrowheads="1"/>
          </p:cNvSpPr>
          <p:nvPr/>
        </p:nvSpPr>
        <p:spPr bwMode="auto">
          <a:xfrm>
            <a:off x="4724400" y="2667000"/>
            <a:ext cx="1981200" cy="762000"/>
          </a:xfrm>
          <a:prstGeom prst="leftArrow">
            <a:avLst>
              <a:gd name="adj1" fmla="val 50000"/>
              <a:gd name="adj2" fmla="val 65000"/>
            </a:avLst>
          </a:prstGeom>
          <a:solidFill>
            <a:schemeClr val="bg2"/>
          </a:solidFill>
          <a:ln w="9525">
            <a:solidFill>
              <a:schemeClr val="tx1"/>
            </a:solidFill>
            <a:miter lim="800000"/>
            <a:headEnd/>
            <a:tailEnd/>
          </a:ln>
        </p:spPr>
        <p:txBody>
          <a:bodyPr wrap="none" anchor="ctr"/>
          <a:lstStyle/>
          <a:p>
            <a:pPr algn="ctr"/>
            <a:r>
              <a:rPr lang="en-US">
                <a:solidFill>
                  <a:srgbClr val="FC0202"/>
                </a:solidFill>
              </a:rPr>
              <a:t>TS</a:t>
            </a:r>
          </a:p>
        </p:txBody>
      </p:sp>
      <p:sp>
        <p:nvSpPr>
          <p:cNvPr id="8" name="Rectangle 2"/>
          <p:cNvSpPr txBox="1">
            <a:spLocks noChangeArrowheads="1"/>
          </p:cNvSpPr>
          <p:nvPr/>
        </p:nvSpPr>
        <p:spPr>
          <a:xfrm>
            <a:off x="190788" y="186784"/>
            <a:ext cx="9144000" cy="7533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0" kern="1200" baseline="0">
                <a:solidFill>
                  <a:schemeClr val="tx1"/>
                </a:solidFill>
                <a:latin typeface="+mj-lt"/>
                <a:ea typeface="+mj-ea"/>
                <a:cs typeface="Arial" pitchFamily="34" charset="0"/>
              </a:defRPr>
            </a:lvl1pPr>
          </a:lstStyle>
          <a:p>
            <a:pPr fontAlgn="auto">
              <a:spcAft>
                <a:spcPts val="0"/>
              </a:spcAft>
              <a:defRPr/>
            </a:pPr>
            <a:r>
              <a:rPr kumimoji="0" lang="en-US" dirty="0" smtClean="0">
                <a:solidFill>
                  <a:schemeClr val="tx2"/>
                </a:solidFill>
                <a:cs typeface="Times New Roman" pitchFamily="18" charset="0"/>
              </a:rPr>
              <a:t>Transgressive Surface (TS) -  well logs, core &amp; outcrop</a:t>
            </a:r>
          </a:p>
        </p:txBody>
      </p:sp>
    </p:spTree>
    <p:extLst>
      <p:ext uri="{BB962C8B-B14F-4D97-AF65-F5344CB8AC3E}">
        <p14:creationId xmlns:p14="http://schemas.microsoft.com/office/powerpoint/2010/main" val="22876779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3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3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1066800" y="1600200"/>
            <a:ext cx="7772400" cy="4114800"/>
          </a:xfrm>
        </p:spPr>
        <p:txBody>
          <a:bodyPr/>
          <a:lstStyle/>
          <a:p>
            <a:pPr eaLnBrk="1" hangingPunct="1">
              <a:buFont typeface="Wingdings" pitchFamily="2" charset="2"/>
              <a:buNone/>
            </a:pPr>
            <a:endParaRPr lang="en-US" smtClean="0">
              <a:latin typeface="+mj-lt"/>
              <a:cs typeface="Times New Roman" pitchFamily="18" charset="0"/>
            </a:endParaRPr>
          </a:p>
          <a:p>
            <a:pPr eaLnBrk="1" hangingPunct="1"/>
            <a:endParaRPr lang="en-US" smtClean="0">
              <a:latin typeface="+mj-lt"/>
              <a:cs typeface="Times New Roman" pitchFamily="18" charset="0"/>
            </a:endParaRPr>
          </a:p>
          <a:p>
            <a:pPr eaLnBrk="1" hangingPunct="1"/>
            <a:endParaRPr lang="en-US" smtClean="0">
              <a:latin typeface="+mj-lt"/>
              <a:cs typeface="Arial" charset="0"/>
            </a:endParaRPr>
          </a:p>
        </p:txBody>
      </p:sp>
      <p:pic>
        <p:nvPicPr>
          <p:cNvPr id="55299" name="Picture 6" descr="InterpOvalLogVanW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408363"/>
            <a:ext cx="8001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
          <p:cNvSpPr>
            <a:spLocks noGrp="1" noChangeArrowheads="1"/>
          </p:cNvSpPr>
          <p:nvPr>
            <p:ph type="title"/>
          </p:nvPr>
        </p:nvSpPr>
        <p:spPr>
          <a:xfrm>
            <a:off x="282575" y="118629"/>
            <a:ext cx="9144000" cy="639762"/>
          </a:xfrm>
        </p:spPr>
        <p:txBody>
          <a:bodyPr rtlCol="0">
            <a:normAutofit fontScale="90000"/>
          </a:bodyPr>
          <a:lstStyle/>
          <a:p>
            <a:pPr>
              <a:defRPr/>
            </a:pPr>
            <a:r>
              <a:rPr lang="en-US" dirty="0" smtClean="0">
                <a:solidFill>
                  <a:schemeClr val="tx2"/>
                </a:solidFill>
                <a:cs typeface="Times New Roman" pitchFamily="18" charset="0"/>
              </a:rPr>
              <a:t>Sequence Boundary (SB) from well logs, core and outcrop</a:t>
            </a:r>
          </a:p>
        </p:txBody>
      </p:sp>
      <p:sp>
        <p:nvSpPr>
          <p:cNvPr id="55301" name="Footer Placeholder 4"/>
          <p:cNvSpPr>
            <a:spLocks noGrp="1"/>
          </p:cNvSpPr>
          <p:nvPr>
            <p:ph type="ftr" sz="quarter" idx="4294967295"/>
          </p:nvPr>
        </p:nvSpPr>
        <p:spPr bwMode="auto">
          <a:xfrm>
            <a:off x="3505200" y="6356351"/>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0" dirty="0">
                <a:solidFill>
                  <a:schemeClr val="tx2"/>
                </a:solidFill>
                <a:latin typeface="+mj-lt"/>
              </a:rPr>
              <a:t>“Sequence Stratigraphy – Surfaces”</a:t>
            </a:r>
          </a:p>
          <a:p>
            <a:pPr algn="ctr" eaLnBrk="1" hangingPunct="1"/>
            <a:r>
              <a:rPr lang="en-US" sz="1200" b="0" dirty="0">
                <a:solidFill>
                  <a:schemeClr val="tx2"/>
                </a:solidFill>
                <a:latin typeface="+mj-lt"/>
              </a:rPr>
              <a:t>C. G. St. C. Kendall</a:t>
            </a:r>
          </a:p>
        </p:txBody>
      </p:sp>
      <p:sp>
        <p:nvSpPr>
          <p:cNvPr id="10" name="Rectangle 1029"/>
          <p:cNvSpPr>
            <a:spLocks noChangeArrowheads="1"/>
          </p:cNvSpPr>
          <p:nvPr/>
        </p:nvSpPr>
        <p:spPr bwMode="auto">
          <a:xfrm>
            <a:off x="609600" y="1643063"/>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Erosion or incision of underlying flooding surfaces (</a:t>
            </a:r>
            <a:r>
              <a:rPr lang="en-US" sz="2800" b="0" dirty="0" err="1">
                <a:latin typeface="+mj-lt"/>
                <a:cs typeface="Times New Roman" pitchFamily="18" charset="0"/>
              </a:rPr>
              <a:t>mfs</a:t>
            </a:r>
            <a:r>
              <a:rPr lang="en-US" sz="2800" b="0" dirty="0">
                <a:latin typeface="+mj-lt"/>
                <a:cs typeface="Times New Roman" pitchFamily="18" charset="0"/>
              </a:rPr>
              <a:t> and TS)</a:t>
            </a:r>
          </a:p>
          <a:p>
            <a:pPr marL="457200" indent="-457200">
              <a:lnSpc>
                <a:spcPct val="90000"/>
              </a:lnSpc>
              <a:spcBef>
                <a:spcPct val="20000"/>
              </a:spcBef>
              <a:buClr>
                <a:schemeClr val="accent1"/>
              </a:buClr>
              <a:buSzPct val="80000"/>
              <a:buFont typeface="Arial" pitchFamily="34" charset="0"/>
              <a:buChar char="•"/>
              <a:defRPr/>
            </a:pPr>
            <a:r>
              <a:rPr lang="en-US" sz="2800" b="0" dirty="0">
                <a:latin typeface="+mj-lt"/>
                <a:cs typeface="Times New Roman" pitchFamily="18" charset="0"/>
              </a:rPr>
              <a:t>Inferred from interruption in the lateral continuity of these surfaces </a:t>
            </a:r>
          </a:p>
        </p:txBody>
      </p:sp>
      <p:sp>
        <p:nvSpPr>
          <p:cNvPr id="7" name="Footer Placeholder 3"/>
          <p:cNvSpPr txBox="1">
            <a:spLocks/>
          </p:cNvSpPr>
          <p:nvPr/>
        </p:nvSpPr>
        <p:spPr>
          <a:xfrm>
            <a:off x="3386448" y="6356350"/>
            <a:ext cx="3152920" cy="365125"/>
          </a:xfrm>
          <a:prstGeom prst="rect">
            <a:avLst/>
          </a:prstGeom>
        </p:spPr>
        <p:txBody>
          <a:bodyPr/>
          <a:lstStyle>
            <a:defPPr>
              <a:defRPr lang="en-US"/>
            </a:defPPr>
            <a:lvl1pPr algn="l" rtl="0" fontAlgn="base">
              <a:spcBef>
                <a:spcPct val="0"/>
              </a:spcBef>
              <a:spcAft>
                <a:spcPct val="0"/>
              </a:spcAft>
              <a:defRPr kumimoji="1" sz="1200" b="1" kern="1200">
                <a:solidFill>
                  <a:schemeClr val="tx1"/>
                </a:solidFill>
                <a:latin typeface="Tahoma" pitchFamily="34" charset="0"/>
                <a:ea typeface="+mn-ea"/>
                <a:cs typeface="Arial" charset="0"/>
              </a:defRPr>
            </a:lvl1pPr>
            <a:lvl2pPr marL="457200" algn="l" rtl="0" fontAlgn="base">
              <a:spcBef>
                <a:spcPct val="0"/>
              </a:spcBef>
              <a:spcAft>
                <a:spcPct val="0"/>
              </a:spcAft>
              <a:defRPr kumimoji="1" sz="1200" b="1" kern="1200">
                <a:solidFill>
                  <a:schemeClr val="tx1"/>
                </a:solidFill>
                <a:latin typeface="Tahoma" pitchFamily="34" charset="0"/>
                <a:ea typeface="+mn-ea"/>
                <a:cs typeface="Arial" charset="0"/>
              </a:defRPr>
            </a:lvl2pPr>
            <a:lvl3pPr marL="914400" algn="l" rtl="0" fontAlgn="base">
              <a:spcBef>
                <a:spcPct val="0"/>
              </a:spcBef>
              <a:spcAft>
                <a:spcPct val="0"/>
              </a:spcAft>
              <a:defRPr kumimoji="1" sz="1200" b="1" kern="1200">
                <a:solidFill>
                  <a:schemeClr val="tx1"/>
                </a:solidFill>
                <a:latin typeface="Tahoma" pitchFamily="34" charset="0"/>
                <a:ea typeface="+mn-ea"/>
                <a:cs typeface="Arial" charset="0"/>
              </a:defRPr>
            </a:lvl3pPr>
            <a:lvl4pPr marL="1371600" algn="l" rtl="0" fontAlgn="base">
              <a:spcBef>
                <a:spcPct val="0"/>
              </a:spcBef>
              <a:spcAft>
                <a:spcPct val="0"/>
              </a:spcAft>
              <a:defRPr kumimoji="1" sz="1200" b="1" kern="1200">
                <a:solidFill>
                  <a:schemeClr val="tx1"/>
                </a:solidFill>
                <a:latin typeface="Tahoma" pitchFamily="34" charset="0"/>
                <a:ea typeface="+mn-ea"/>
                <a:cs typeface="Arial" charset="0"/>
              </a:defRPr>
            </a:lvl4pPr>
            <a:lvl5pPr marL="1828800" algn="l" rtl="0" fontAlgn="base">
              <a:spcBef>
                <a:spcPct val="0"/>
              </a:spcBef>
              <a:spcAft>
                <a:spcPct val="0"/>
              </a:spcAft>
              <a:defRPr kumimoji="1" sz="1200" b="1" kern="1200">
                <a:solidFill>
                  <a:schemeClr val="tx1"/>
                </a:solidFill>
                <a:latin typeface="Tahoma" pitchFamily="34" charset="0"/>
                <a:ea typeface="+mn-ea"/>
                <a:cs typeface="Arial" charset="0"/>
              </a:defRPr>
            </a:lvl5pPr>
            <a:lvl6pPr marL="2286000" algn="l" defTabSz="914400" rtl="0" eaLnBrk="1" latinLnBrk="0" hangingPunct="1">
              <a:defRPr kumimoji="1" sz="1200" b="1" kern="1200">
                <a:solidFill>
                  <a:schemeClr val="tx1"/>
                </a:solidFill>
                <a:latin typeface="Tahoma" pitchFamily="34" charset="0"/>
                <a:ea typeface="+mn-ea"/>
                <a:cs typeface="Arial" charset="0"/>
              </a:defRPr>
            </a:lvl6pPr>
            <a:lvl7pPr marL="2743200" algn="l" defTabSz="914400" rtl="0" eaLnBrk="1" latinLnBrk="0" hangingPunct="1">
              <a:defRPr kumimoji="1" sz="1200" b="1" kern="1200">
                <a:solidFill>
                  <a:schemeClr val="tx1"/>
                </a:solidFill>
                <a:latin typeface="Tahoma" pitchFamily="34" charset="0"/>
                <a:ea typeface="+mn-ea"/>
                <a:cs typeface="Arial" charset="0"/>
              </a:defRPr>
            </a:lvl7pPr>
            <a:lvl8pPr marL="3200400" algn="l" defTabSz="914400" rtl="0" eaLnBrk="1" latinLnBrk="0" hangingPunct="1">
              <a:defRPr kumimoji="1" sz="1200" b="1" kern="1200">
                <a:solidFill>
                  <a:schemeClr val="tx1"/>
                </a:solidFill>
                <a:latin typeface="Tahoma" pitchFamily="34" charset="0"/>
                <a:ea typeface="+mn-ea"/>
                <a:cs typeface="Arial" charset="0"/>
              </a:defRPr>
            </a:lvl8pPr>
            <a:lvl9pPr marL="3657600" algn="l" defTabSz="914400" rtl="0" eaLnBrk="1" latinLnBrk="0" hangingPunct="1">
              <a:defRPr kumimoji="1" sz="1200" b="1" kern="1200">
                <a:solidFill>
                  <a:schemeClr val="tx1"/>
                </a:solidFill>
                <a:latin typeface="Tahoma" pitchFamily="34" charset="0"/>
                <a:ea typeface="+mn-ea"/>
                <a:cs typeface="Arial" charset="0"/>
              </a:defRPr>
            </a:lvl9pPr>
          </a:lstStyle>
          <a:p>
            <a:pPr>
              <a:defRPr/>
            </a:pPr>
            <a:r>
              <a:rPr lang="en-US" smtClean="0"/>
              <a:t>“Sequence Stratigraphy – Basics”</a:t>
            </a:r>
          </a:p>
          <a:p>
            <a:pPr>
              <a:defRPr/>
            </a:pPr>
            <a:r>
              <a:rPr lang="en-US" smtClean="0"/>
              <a:t>C. G. St. C. Kendall</a:t>
            </a:r>
            <a:endParaRPr lang="en-US"/>
          </a:p>
        </p:txBody>
      </p:sp>
      <p:pic>
        <p:nvPicPr>
          <p:cNvPr id="9" name="Picture 2" descr="279-Stony-Gap-Miss-Pound-G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7" y="0"/>
            <a:ext cx="9956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C0202"/>
                </a:solidFill>
                <a:miter lim="800000"/>
                <a:headEnd/>
                <a:tailEnd/>
              </a14:hiddenLine>
            </a:ext>
          </a:extLst>
        </p:spPr>
      </p:pic>
      <p:sp>
        <p:nvSpPr>
          <p:cNvPr id="11" name="Freeform 3"/>
          <p:cNvSpPr>
            <a:spLocks/>
          </p:cNvSpPr>
          <p:nvPr/>
        </p:nvSpPr>
        <p:spPr bwMode="auto">
          <a:xfrm>
            <a:off x="1602559" y="1333500"/>
            <a:ext cx="4796795" cy="1962150"/>
          </a:xfrm>
          <a:custGeom>
            <a:avLst/>
            <a:gdLst>
              <a:gd name="T0" fmla="*/ 0 w 2775"/>
              <a:gd name="T1" fmla="*/ 2147483647 h 1236"/>
              <a:gd name="T2" fmla="*/ 2147483647 w 2775"/>
              <a:gd name="T3" fmla="*/ 2147483647 h 1236"/>
              <a:gd name="T4" fmla="*/ 2147483647 w 2775"/>
              <a:gd name="T5" fmla="*/ 2147483647 h 1236"/>
              <a:gd name="T6" fmla="*/ 2147483647 w 2775"/>
              <a:gd name="T7" fmla="*/ 2147483647 h 1236"/>
              <a:gd name="T8" fmla="*/ 2147483647 w 2775"/>
              <a:gd name="T9" fmla="*/ 2147483647 h 1236"/>
              <a:gd name="T10" fmla="*/ 2147483647 w 2775"/>
              <a:gd name="T11" fmla="*/ 2147483647 h 1236"/>
              <a:gd name="T12" fmla="*/ 2147483647 w 2775"/>
              <a:gd name="T13" fmla="*/ 2147483647 h 1236"/>
              <a:gd name="T14" fmla="*/ 2147483647 w 2775"/>
              <a:gd name="T15" fmla="*/ 2147483647 h 1236"/>
              <a:gd name="T16" fmla="*/ 2147483647 w 2775"/>
              <a:gd name="T17" fmla="*/ 2147483647 h 1236"/>
              <a:gd name="T18" fmla="*/ 2147483647 w 2775"/>
              <a:gd name="T19" fmla="*/ 2147483647 h 1236"/>
              <a:gd name="T20" fmla="*/ 2147483647 w 2775"/>
              <a:gd name="T21" fmla="*/ 2147483647 h 1236"/>
              <a:gd name="T22" fmla="*/ 2147483647 w 2775"/>
              <a:gd name="T23" fmla="*/ 2147483647 h 1236"/>
              <a:gd name="T24" fmla="*/ 2147483647 w 2775"/>
              <a:gd name="T25" fmla="*/ 2147483647 h 1236"/>
              <a:gd name="T26" fmla="*/ 2147483647 w 2775"/>
              <a:gd name="T27" fmla="*/ 2147483647 h 1236"/>
              <a:gd name="T28" fmla="*/ 2147483647 w 2775"/>
              <a:gd name="T29" fmla="*/ 2147483647 h 1236"/>
              <a:gd name="T30" fmla="*/ 2147483647 w 2775"/>
              <a:gd name="T31" fmla="*/ 2147483647 h 1236"/>
              <a:gd name="T32" fmla="*/ 2147483647 w 2775"/>
              <a:gd name="T33" fmla="*/ 0 h 1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75" h="1236">
                <a:moveTo>
                  <a:pt x="0" y="1236"/>
                </a:moveTo>
                <a:cubicBezTo>
                  <a:pt x="25" y="1220"/>
                  <a:pt x="86" y="1170"/>
                  <a:pt x="153" y="1134"/>
                </a:cubicBezTo>
                <a:cubicBezTo>
                  <a:pt x="212" y="1138"/>
                  <a:pt x="315" y="1065"/>
                  <a:pt x="399" y="1017"/>
                </a:cubicBezTo>
                <a:cubicBezTo>
                  <a:pt x="444" y="972"/>
                  <a:pt x="451" y="914"/>
                  <a:pt x="477" y="906"/>
                </a:cubicBezTo>
                <a:cubicBezTo>
                  <a:pt x="515" y="880"/>
                  <a:pt x="525" y="841"/>
                  <a:pt x="555" y="828"/>
                </a:cubicBezTo>
                <a:cubicBezTo>
                  <a:pt x="603" y="803"/>
                  <a:pt x="582" y="723"/>
                  <a:pt x="663" y="699"/>
                </a:cubicBezTo>
                <a:cubicBezTo>
                  <a:pt x="717" y="672"/>
                  <a:pt x="746" y="646"/>
                  <a:pt x="804" y="627"/>
                </a:cubicBezTo>
                <a:cubicBezTo>
                  <a:pt x="848" y="608"/>
                  <a:pt x="939" y="564"/>
                  <a:pt x="978" y="549"/>
                </a:cubicBezTo>
                <a:cubicBezTo>
                  <a:pt x="1021" y="526"/>
                  <a:pt x="1169" y="452"/>
                  <a:pt x="1212" y="429"/>
                </a:cubicBezTo>
                <a:cubicBezTo>
                  <a:pt x="1229" y="412"/>
                  <a:pt x="1300" y="459"/>
                  <a:pt x="1326" y="459"/>
                </a:cubicBezTo>
                <a:cubicBezTo>
                  <a:pt x="1500" y="408"/>
                  <a:pt x="1638" y="360"/>
                  <a:pt x="1803" y="357"/>
                </a:cubicBezTo>
                <a:cubicBezTo>
                  <a:pt x="1933" y="307"/>
                  <a:pt x="2025" y="245"/>
                  <a:pt x="2100" y="231"/>
                </a:cubicBezTo>
                <a:cubicBezTo>
                  <a:pt x="2150" y="198"/>
                  <a:pt x="2225" y="146"/>
                  <a:pt x="2289" y="141"/>
                </a:cubicBezTo>
                <a:cubicBezTo>
                  <a:pt x="2345" y="137"/>
                  <a:pt x="2371" y="129"/>
                  <a:pt x="2427" y="126"/>
                </a:cubicBezTo>
                <a:cubicBezTo>
                  <a:pt x="2481" y="108"/>
                  <a:pt x="2514" y="105"/>
                  <a:pt x="2559" y="66"/>
                </a:cubicBezTo>
                <a:cubicBezTo>
                  <a:pt x="2573" y="53"/>
                  <a:pt x="2655" y="72"/>
                  <a:pt x="2655" y="72"/>
                </a:cubicBezTo>
                <a:cubicBezTo>
                  <a:pt x="2687" y="24"/>
                  <a:pt x="2724" y="15"/>
                  <a:pt x="277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Freeform 4"/>
          <p:cNvSpPr>
            <a:spLocks/>
          </p:cNvSpPr>
          <p:nvPr/>
        </p:nvSpPr>
        <p:spPr bwMode="auto">
          <a:xfrm>
            <a:off x="-25758" y="1752600"/>
            <a:ext cx="9173545" cy="4229100"/>
          </a:xfrm>
          <a:custGeom>
            <a:avLst/>
            <a:gdLst>
              <a:gd name="T0" fmla="*/ 0 w 5307"/>
              <a:gd name="T1" fmla="*/ 2147483647 h 2664"/>
              <a:gd name="T2" fmla="*/ 2147483647 w 5307"/>
              <a:gd name="T3" fmla="*/ 2147483647 h 2664"/>
              <a:gd name="T4" fmla="*/ 2147483647 w 5307"/>
              <a:gd name="T5" fmla="*/ 2147483647 h 2664"/>
              <a:gd name="T6" fmla="*/ 2147483647 w 5307"/>
              <a:gd name="T7" fmla="*/ 2147483647 h 2664"/>
              <a:gd name="T8" fmla="*/ 2147483647 w 5307"/>
              <a:gd name="T9" fmla="*/ 2147483647 h 2664"/>
              <a:gd name="T10" fmla="*/ 2147483647 w 5307"/>
              <a:gd name="T11" fmla="*/ 2147483647 h 2664"/>
              <a:gd name="T12" fmla="*/ 2147483647 w 5307"/>
              <a:gd name="T13" fmla="*/ 2147483647 h 2664"/>
              <a:gd name="T14" fmla="*/ 2147483647 w 5307"/>
              <a:gd name="T15" fmla="*/ 2147483647 h 2664"/>
              <a:gd name="T16" fmla="*/ 2147483647 w 5307"/>
              <a:gd name="T17" fmla="*/ 2147483647 h 2664"/>
              <a:gd name="T18" fmla="*/ 2147483647 w 5307"/>
              <a:gd name="T19" fmla="*/ 2147483647 h 2664"/>
              <a:gd name="T20" fmla="*/ 2147483647 w 5307"/>
              <a:gd name="T21" fmla="*/ 2147483647 h 2664"/>
              <a:gd name="T22" fmla="*/ 2147483647 w 5307"/>
              <a:gd name="T23" fmla="*/ 2147483647 h 2664"/>
              <a:gd name="T24" fmla="*/ 2147483647 w 5307"/>
              <a:gd name="T25" fmla="*/ 2147483647 h 2664"/>
              <a:gd name="T26" fmla="*/ 2147483647 w 5307"/>
              <a:gd name="T27" fmla="*/ 2147483647 h 2664"/>
              <a:gd name="T28" fmla="*/ 2147483647 w 5307"/>
              <a:gd name="T29" fmla="*/ 2147483647 h 2664"/>
              <a:gd name="T30" fmla="*/ 2147483647 w 5307"/>
              <a:gd name="T31" fmla="*/ 2147483647 h 2664"/>
              <a:gd name="T32" fmla="*/ 2147483647 w 5307"/>
              <a:gd name="T33" fmla="*/ 2147483647 h 2664"/>
              <a:gd name="T34" fmla="*/ 2147483647 w 5307"/>
              <a:gd name="T35" fmla="*/ 2147483647 h 2664"/>
              <a:gd name="T36" fmla="*/ 2147483647 w 5307"/>
              <a:gd name="T37" fmla="*/ 0 h 2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07" h="2664">
                <a:moveTo>
                  <a:pt x="0" y="2664"/>
                </a:moveTo>
                <a:cubicBezTo>
                  <a:pt x="0" y="2664"/>
                  <a:pt x="571" y="2347"/>
                  <a:pt x="624" y="2340"/>
                </a:cubicBezTo>
                <a:cubicBezTo>
                  <a:pt x="671" y="2324"/>
                  <a:pt x="1382" y="1820"/>
                  <a:pt x="1440" y="1812"/>
                </a:cubicBezTo>
                <a:cubicBezTo>
                  <a:pt x="1473" y="1791"/>
                  <a:pt x="1598" y="1699"/>
                  <a:pt x="1653" y="1671"/>
                </a:cubicBezTo>
                <a:cubicBezTo>
                  <a:pt x="1690" y="1647"/>
                  <a:pt x="1740" y="1621"/>
                  <a:pt x="1773" y="1605"/>
                </a:cubicBezTo>
                <a:cubicBezTo>
                  <a:pt x="1804" y="1596"/>
                  <a:pt x="1779" y="1618"/>
                  <a:pt x="1842" y="1614"/>
                </a:cubicBezTo>
                <a:cubicBezTo>
                  <a:pt x="1905" y="1610"/>
                  <a:pt x="2048" y="1605"/>
                  <a:pt x="2154" y="1578"/>
                </a:cubicBezTo>
                <a:cubicBezTo>
                  <a:pt x="2258" y="1548"/>
                  <a:pt x="2399" y="1485"/>
                  <a:pt x="2478" y="1452"/>
                </a:cubicBezTo>
                <a:cubicBezTo>
                  <a:pt x="2557" y="1419"/>
                  <a:pt x="2583" y="1397"/>
                  <a:pt x="2631" y="1377"/>
                </a:cubicBezTo>
                <a:cubicBezTo>
                  <a:pt x="2675" y="1358"/>
                  <a:pt x="2727" y="1347"/>
                  <a:pt x="2766" y="1332"/>
                </a:cubicBezTo>
                <a:cubicBezTo>
                  <a:pt x="2809" y="1309"/>
                  <a:pt x="3068" y="1268"/>
                  <a:pt x="3111" y="1245"/>
                </a:cubicBezTo>
                <a:cubicBezTo>
                  <a:pt x="3128" y="1228"/>
                  <a:pt x="3352" y="1152"/>
                  <a:pt x="3378" y="1152"/>
                </a:cubicBezTo>
                <a:cubicBezTo>
                  <a:pt x="3552" y="1101"/>
                  <a:pt x="3516" y="999"/>
                  <a:pt x="3687" y="885"/>
                </a:cubicBezTo>
                <a:cubicBezTo>
                  <a:pt x="3817" y="835"/>
                  <a:pt x="3885" y="644"/>
                  <a:pt x="3960" y="630"/>
                </a:cubicBezTo>
                <a:cubicBezTo>
                  <a:pt x="4010" y="597"/>
                  <a:pt x="4112" y="599"/>
                  <a:pt x="4176" y="594"/>
                </a:cubicBezTo>
                <a:cubicBezTo>
                  <a:pt x="4232" y="590"/>
                  <a:pt x="4315" y="381"/>
                  <a:pt x="4371" y="378"/>
                </a:cubicBezTo>
                <a:cubicBezTo>
                  <a:pt x="4425" y="360"/>
                  <a:pt x="4452" y="357"/>
                  <a:pt x="4497" y="318"/>
                </a:cubicBezTo>
                <a:cubicBezTo>
                  <a:pt x="4511" y="305"/>
                  <a:pt x="4845" y="219"/>
                  <a:pt x="4980" y="204"/>
                </a:cubicBezTo>
                <a:cubicBezTo>
                  <a:pt x="5088" y="141"/>
                  <a:pt x="5256" y="15"/>
                  <a:pt x="5307"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Freeform 5"/>
          <p:cNvSpPr>
            <a:spLocks/>
          </p:cNvSpPr>
          <p:nvPr/>
        </p:nvSpPr>
        <p:spPr bwMode="auto">
          <a:xfrm>
            <a:off x="399471" y="1295400"/>
            <a:ext cx="7648942" cy="2647950"/>
          </a:xfrm>
          <a:custGeom>
            <a:avLst/>
            <a:gdLst>
              <a:gd name="T0" fmla="*/ 0 w 4425"/>
              <a:gd name="T1" fmla="*/ 2147483647 h 1668"/>
              <a:gd name="T2" fmla="*/ 2147483647 w 4425"/>
              <a:gd name="T3" fmla="*/ 2147483647 h 1668"/>
              <a:gd name="T4" fmla="*/ 2147483647 w 4425"/>
              <a:gd name="T5" fmla="*/ 2147483647 h 1668"/>
              <a:gd name="T6" fmla="*/ 2147483647 w 4425"/>
              <a:gd name="T7" fmla="*/ 2147483647 h 1668"/>
              <a:gd name="T8" fmla="*/ 2147483647 w 4425"/>
              <a:gd name="T9" fmla="*/ 2147483647 h 1668"/>
              <a:gd name="T10" fmla="*/ 2147483647 w 4425"/>
              <a:gd name="T11" fmla="*/ 2147483647 h 1668"/>
              <a:gd name="T12" fmla="*/ 2147483647 w 4425"/>
              <a:gd name="T13" fmla="*/ 2147483647 h 1668"/>
              <a:gd name="T14" fmla="*/ 2147483647 w 4425"/>
              <a:gd name="T15" fmla="*/ 2147483647 h 1668"/>
              <a:gd name="T16" fmla="*/ 2147483647 w 4425"/>
              <a:gd name="T17" fmla="*/ 2147483647 h 1668"/>
              <a:gd name="T18" fmla="*/ 2147483647 w 4425"/>
              <a:gd name="T19" fmla="*/ 2147483647 h 1668"/>
              <a:gd name="T20" fmla="*/ 2147483647 w 4425"/>
              <a:gd name="T21" fmla="*/ 2147483647 h 1668"/>
              <a:gd name="T22" fmla="*/ 2147483647 w 4425"/>
              <a:gd name="T23" fmla="*/ 2147483647 h 1668"/>
              <a:gd name="T24" fmla="*/ 2147483647 w 4425"/>
              <a:gd name="T25" fmla="*/ 2147483647 h 1668"/>
              <a:gd name="T26" fmla="*/ 2147483647 w 4425"/>
              <a:gd name="T27" fmla="*/ 2147483647 h 1668"/>
              <a:gd name="T28" fmla="*/ 2147483647 w 4425"/>
              <a:gd name="T29" fmla="*/ 2147483647 h 1668"/>
              <a:gd name="T30" fmla="*/ 2147483647 w 4425"/>
              <a:gd name="T31" fmla="*/ 2147483647 h 1668"/>
              <a:gd name="T32" fmla="*/ 2147483647 w 4425"/>
              <a:gd name="T33" fmla="*/ 2147483647 h 1668"/>
              <a:gd name="T34" fmla="*/ 2147483647 w 4425"/>
              <a:gd name="T35" fmla="*/ 2147483647 h 1668"/>
              <a:gd name="T36" fmla="*/ 2147483647 w 4425"/>
              <a:gd name="T37" fmla="*/ 2147483647 h 1668"/>
              <a:gd name="T38" fmla="*/ 2147483647 w 4425"/>
              <a:gd name="T39" fmla="*/ 2147483647 h 1668"/>
              <a:gd name="T40" fmla="*/ 2147483647 w 4425"/>
              <a:gd name="T41" fmla="*/ 0 h 16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25" h="1668">
                <a:moveTo>
                  <a:pt x="0" y="1668"/>
                </a:moveTo>
                <a:cubicBezTo>
                  <a:pt x="45" y="1638"/>
                  <a:pt x="400" y="1474"/>
                  <a:pt x="453" y="1467"/>
                </a:cubicBezTo>
                <a:cubicBezTo>
                  <a:pt x="500" y="1451"/>
                  <a:pt x="683" y="1292"/>
                  <a:pt x="741" y="1284"/>
                </a:cubicBezTo>
                <a:cubicBezTo>
                  <a:pt x="774" y="1263"/>
                  <a:pt x="776" y="1294"/>
                  <a:pt x="831" y="1266"/>
                </a:cubicBezTo>
                <a:cubicBezTo>
                  <a:pt x="877" y="1258"/>
                  <a:pt x="994" y="1232"/>
                  <a:pt x="1101" y="1188"/>
                </a:cubicBezTo>
                <a:cubicBezTo>
                  <a:pt x="1208" y="1144"/>
                  <a:pt x="1363" y="1044"/>
                  <a:pt x="1473" y="1002"/>
                </a:cubicBezTo>
                <a:cubicBezTo>
                  <a:pt x="1532" y="1006"/>
                  <a:pt x="1680" y="984"/>
                  <a:pt x="1764" y="936"/>
                </a:cubicBezTo>
                <a:cubicBezTo>
                  <a:pt x="1809" y="891"/>
                  <a:pt x="1921" y="842"/>
                  <a:pt x="1947" y="834"/>
                </a:cubicBezTo>
                <a:cubicBezTo>
                  <a:pt x="1985" y="808"/>
                  <a:pt x="2091" y="763"/>
                  <a:pt x="2121" y="750"/>
                </a:cubicBezTo>
                <a:cubicBezTo>
                  <a:pt x="2169" y="725"/>
                  <a:pt x="2238" y="675"/>
                  <a:pt x="2319" y="651"/>
                </a:cubicBezTo>
                <a:cubicBezTo>
                  <a:pt x="2373" y="624"/>
                  <a:pt x="2339" y="640"/>
                  <a:pt x="2397" y="621"/>
                </a:cubicBezTo>
                <a:cubicBezTo>
                  <a:pt x="2441" y="602"/>
                  <a:pt x="2568" y="570"/>
                  <a:pt x="2607" y="555"/>
                </a:cubicBezTo>
                <a:cubicBezTo>
                  <a:pt x="2650" y="532"/>
                  <a:pt x="2723" y="491"/>
                  <a:pt x="2766" y="468"/>
                </a:cubicBezTo>
                <a:cubicBezTo>
                  <a:pt x="2783" y="451"/>
                  <a:pt x="2860" y="429"/>
                  <a:pt x="2886" y="429"/>
                </a:cubicBezTo>
                <a:cubicBezTo>
                  <a:pt x="3060" y="378"/>
                  <a:pt x="3126" y="315"/>
                  <a:pt x="3291" y="312"/>
                </a:cubicBezTo>
                <a:cubicBezTo>
                  <a:pt x="3421" y="262"/>
                  <a:pt x="3438" y="218"/>
                  <a:pt x="3513" y="204"/>
                </a:cubicBezTo>
                <a:cubicBezTo>
                  <a:pt x="3563" y="171"/>
                  <a:pt x="3710" y="146"/>
                  <a:pt x="3774" y="141"/>
                </a:cubicBezTo>
                <a:cubicBezTo>
                  <a:pt x="3830" y="137"/>
                  <a:pt x="3832" y="126"/>
                  <a:pt x="3888" y="123"/>
                </a:cubicBezTo>
                <a:cubicBezTo>
                  <a:pt x="3942" y="105"/>
                  <a:pt x="4041" y="123"/>
                  <a:pt x="4086" y="84"/>
                </a:cubicBezTo>
                <a:cubicBezTo>
                  <a:pt x="4100" y="71"/>
                  <a:pt x="4200" y="66"/>
                  <a:pt x="4200" y="66"/>
                </a:cubicBezTo>
                <a:cubicBezTo>
                  <a:pt x="4232" y="18"/>
                  <a:pt x="4374" y="15"/>
                  <a:pt x="4425"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Freeform 6"/>
          <p:cNvSpPr>
            <a:spLocks/>
          </p:cNvSpPr>
          <p:nvPr/>
        </p:nvSpPr>
        <p:spPr bwMode="auto">
          <a:xfrm>
            <a:off x="36471" y="1219200"/>
            <a:ext cx="6072482" cy="2628900"/>
          </a:xfrm>
          <a:custGeom>
            <a:avLst/>
            <a:gdLst>
              <a:gd name="T0" fmla="*/ 0 w 3513"/>
              <a:gd name="T1" fmla="*/ 2147483647 h 1656"/>
              <a:gd name="T2" fmla="*/ 2147483647 w 3513"/>
              <a:gd name="T3" fmla="*/ 2147483647 h 1656"/>
              <a:gd name="T4" fmla="*/ 2147483647 w 3513"/>
              <a:gd name="T5" fmla="*/ 2147483647 h 1656"/>
              <a:gd name="T6" fmla="*/ 2147483647 w 3513"/>
              <a:gd name="T7" fmla="*/ 2147483647 h 1656"/>
              <a:gd name="T8" fmla="*/ 2147483647 w 3513"/>
              <a:gd name="T9" fmla="*/ 2147483647 h 1656"/>
              <a:gd name="T10" fmla="*/ 2147483647 w 3513"/>
              <a:gd name="T11" fmla="*/ 2147483647 h 1656"/>
              <a:gd name="T12" fmla="*/ 2147483647 w 3513"/>
              <a:gd name="T13" fmla="*/ 2147483647 h 1656"/>
              <a:gd name="T14" fmla="*/ 2147483647 w 3513"/>
              <a:gd name="T15" fmla="*/ 2147483647 h 1656"/>
              <a:gd name="T16" fmla="*/ 2147483647 w 3513"/>
              <a:gd name="T17" fmla="*/ 2147483647 h 1656"/>
              <a:gd name="T18" fmla="*/ 2147483647 w 3513"/>
              <a:gd name="T19" fmla="*/ 2147483647 h 1656"/>
              <a:gd name="T20" fmla="*/ 2147483647 w 3513"/>
              <a:gd name="T21" fmla="*/ 2147483647 h 1656"/>
              <a:gd name="T22" fmla="*/ 2147483647 w 3513"/>
              <a:gd name="T23" fmla="*/ 2147483647 h 1656"/>
              <a:gd name="T24" fmla="*/ 2147483647 w 3513"/>
              <a:gd name="T25" fmla="*/ 2147483647 h 1656"/>
              <a:gd name="T26" fmla="*/ 2147483647 w 3513"/>
              <a:gd name="T27" fmla="*/ 2147483647 h 1656"/>
              <a:gd name="T28" fmla="*/ 2147483647 w 3513"/>
              <a:gd name="T29" fmla="*/ 2147483647 h 1656"/>
              <a:gd name="T30" fmla="*/ 2147483647 w 3513"/>
              <a:gd name="T31" fmla="*/ 2147483647 h 1656"/>
              <a:gd name="T32" fmla="*/ 2147483647 w 3513"/>
              <a:gd name="T33" fmla="*/ 0 h 16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13" h="1656">
                <a:moveTo>
                  <a:pt x="0" y="1656"/>
                </a:moveTo>
                <a:cubicBezTo>
                  <a:pt x="122" y="1600"/>
                  <a:pt x="543" y="1426"/>
                  <a:pt x="732" y="1320"/>
                </a:cubicBezTo>
                <a:cubicBezTo>
                  <a:pt x="791" y="1324"/>
                  <a:pt x="1053" y="1065"/>
                  <a:pt x="1137" y="1017"/>
                </a:cubicBezTo>
                <a:cubicBezTo>
                  <a:pt x="1182" y="972"/>
                  <a:pt x="1234" y="920"/>
                  <a:pt x="1260" y="912"/>
                </a:cubicBezTo>
                <a:cubicBezTo>
                  <a:pt x="1298" y="886"/>
                  <a:pt x="1263" y="841"/>
                  <a:pt x="1293" y="828"/>
                </a:cubicBezTo>
                <a:cubicBezTo>
                  <a:pt x="1341" y="803"/>
                  <a:pt x="1320" y="723"/>
                  <a:pt x="1401" y="699"/>
                </a:cubicBezTo>
                <a:cubicBezTo>
                  <a:pt x="1455" y="672"/>
                  <a:pt x="1484" y="646"/>
                  <a:pt x="1542" y="627"/>
                </a:cubicBezTo>
                <a:cubicBezTo>
                  <a:pt x="1586" y="608"/>
                  <a:pt x="1647" y="621"/>
                  <a:pt x="1686" y="606"/>
                </a:cubicBezTo>
                <a:cubicBezTo>
                  <a:pt x="1729" y="583"/>
                  <a:pt x="1847" y="551"/>
                  <a:pt x="1890" y="528"/>
                </a:cubicBezTo>
                <a:cubicBezTo>
                  <a:pt x="1907" y="511"/>
                  <a:pt x="2134" y="414"/>
                  <a:pt x="2160" y="414"/>
                </a:cubicBezTo>
                <a:cubicBezTo>
                  <a:pt x="2334" y="363"/>
                  <a:pt x="2376" y="360"/>
                  <a:pt x="2541" y="357"/>
                </a:cubicBezTo>
                <a:cubicBezTo>
                  <a:pt x="2671" y="307"/>
                  <a:pt x="2619" y="296"/>
                  <a:pt x="2694" y="282"/>
                </a:cubicBezTo>
                <a:cubicBezTo>
                  <a:pt x="2744" y="249"/>
                  <a:pt x="2828" y="173"/>
                  <a:pt x="2892" y="168"/>
                </a:cubicBezTo>
                <a:cubicBezTo>
                  <a:pt x="2948" y="164"/>
                  <a:pt x="3109" y="129"/>
                  <a:pt x="3165" y="126"/>
                </a:cubicBezTo>
                <a:cubicBezTo>
                  <a:pt x="3219" y="108"/>
                  <a:pt x="3252" y="105"/>
                  <a:pt x="3297" y="66"/>
                </a:cubicBezTo>
                <a:cubicBezTo>
                  <a:pt x="3311" y="53"/>
                  <a:pt x="3393" y="72"/>
                  <a:pt x="3393" y="72"/>
                </a:cubicBezTo>
                <a:cubicBezTo>
                  <a:pt x="3425" y="24"/>
                  <a:pt x="3462" y="15"/>
                  <a:pt x="3513"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Freeform 7"/>
          <p:cNvSpPr>
            <a:spLocks/>
          </p:cNvSpPr>
          <p:nvPr/>
        </p:nvSpPr>
        <p:spPr bwMode="auto">
          <a:xfrm>
            <a:off x="3002704" y="2390775"/>
            <a:ext cx="6907383" cy="4010025"/>
          </a:xfrm>
          <a:custGeom>
            <a:avLst/>
            <a:gdLst>
              <a:gd name="T0" fmla="*/ 0 w 3996"/>
              <a:gd name="T1" fmla="*/ 2147483647 h 2526"/>
              <a:gd name="T2" fmla="*/ 2147483647 w 3996"/>
              <a:gd name="T3" fmla="*/ 2147483647 h 2526"/>
              <a:gd name="T4" fmla="*/ 2147483647 w 3996"/>
              <a:gd name="T5" fmla="*/ 2147483647 h 2526"/>
              <a:gd name="T6" fmla="*/ 2147483647 w 3996"/>
              <a:gd name="T7" fmla="*/ 2147483647 h 2526"/>
              <a:gd name="T8" fmla="*/ 2147483647 w 3996"/>
              <a:gd name="T9" fmla="*/ 2147483647 h 2526"/>
              <a:gd name="T10" fmla="*/ 2147483647 w 3996"/>
              <a:gd name="T11" fmla="*/ 2147483647 h 2526"/>
              <a:gd name="T12" fmla="*/ 2147483647 w 3996"/>
              <a:gd name="T13" fmla="*/ 2147483647 h 2526"/>
              <a:gd name="T14" fmla="*/ 2147483647 w 3996"/>
              <a:gd name="T15" fmla="*/ 2147483647 h 2526"/>
              <a:gd name="T16" fmla="*/ 2147483647 w 3996"/>
              <a:gd name="T17" fmla="*/ 2147483647 h 2526"/>
              <a:gd name="T18" fmla="*/ 2147483647 w 3996"/>
              <a:gd name="T19" fmla="*/ 2147483647 h 2526"/>
              <a:gd name="T20" fmla="*/ 2147483647 w 3996"/>
              <a:gd name="T21" fmla="*/ 0 h 25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96" h="2526">
                <a:moveTo>
                  <a:pt x="0" y="2526"/>
                </a:moveTo>
                <a:cubicBezTo>
                  <a:pt x="159" y="2369"/>
                  <a:pt x="531" y="2242"/>
                  <a:pt x="744" y="2064"/>
                </a:cubicBezTo>
                <a:cubicBezTo>
                  <a:pt x="848" y="2034"/>
                  <a:pt x="939" y="1962"/>
                  <a:pt x="1020" y="1914"/>
                </a:cubicBezTo>
                <a:cubicBezTo>
                  <a:pt x="1101" y="1866"/>
                  <a:pt x="1149" y="1823"/>
                  <a:pt x="1230" y="1776"/>
                </a:cubicBezTo>
                <a:cubicBezTo>
                  <a:pt x="1274" y="1757"/>
                  <a:pt x="1467" y="1647"/>
                  <a:pt x="1506" y="1632"/>
                </a:cubicBezTo>
                <a:cubicBezTo>
                  <a:pt x="1549" y="1609"/>
                  <a:pt x="1763" y="1487"/>
                  <a:pt x="1806" y="1464"/>
                </a:cubicBezTo>
                <a:cubicBezTo>
                  <a:pt x="1823" y="1447"/>
                  <a:pt x="2062" y="1254"/>
                  <a:pt x="2088" y="1254"/>
                </a:cubicBezTo>
                <a:cubicBezTo>
                  <a:pt x="2230" y="1152"/>
                  <a:pt x="2387" y="1047"/>
                  <a:pt x="2520" y="954"/>
                </a:cubicBezTo>
                <a:cubicBezTo>
                  <a:pt x="2685" y="825"/>
                  <a:pt x="2946" y="664"/>
                  <a:pt x="3036" y="612"/>
                </a:cubicBezTo>
                <a:cubicBezTo>
                  <a:pt x="3206" y="541"/>
                  <a:pt x="3522" y="213"/>
                  <a:pt x="3678" y="150"/>
                </a:cubicBezTo>
                <a:cubicBezTo>
                  <a:pt x="3786" y="87"/>
                  <a:pt x="3945" y="15"/>
                  <a:pt x="399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Freeform 8"/>
          <p:cNvSpPr>
            <a:spLocks/>
          </p:cNvSpPr>
          <p:nvPr/>
        </p:nvSpPr>
        <p:spPr bwMode="auto">
          <a:xfrm>
            <a:off x="4672507" y="2971800"/>
            <a:ext cx="5268695" cy="3448050"/>
          </a:xfrm>
          <a:custGeom>
            <a:avLst/>
            <a:gdLst>
              <a:gd name="T0" fmla="*/ 0 w 3048"/>
              <a:gd name="T1" fmla="*/ 2147483647 h 2172"/>
              <a:gd name="T2" fmla="*/ 2147483647 w 3048"/>
              <a:gd name="T3" fmla="*/ 2147483647 h 2172"/>
              <a:gd name="T4" fmla="*/ 2147483647 w 3048"/>
              <a:gd name="T5" fmla="*/ 2147483647 h 2172"/>
              <a:gd name="T6" fmla="*/ 2147483647 w 3048"/>
              <a:gd name="T7" fmla="*/ 2147483647 h 2172"/>
              <a:gd name="T8" fmla="*/ 2147483647 w 3048"/>
              <a:gd name="T9" fmla="*/ 2147483647 h 2172"/>
              <a:gd name="T10" fmla="*/ 2147483647 w 3048"/>
              <a:gd name="T11" fmla="*/ 2147483647 h 2172"/>
              <a:gd name="T12" fmla="*/ 2147483647 w 3048"/>
              <a:gd name="T13" fmla="*/ 2147483647 h 2172"/>
              <a:gd name="T14" fmla="*/ 2147483647 w 3048"/>
              <a:gd name="T15" fmla="*/ 0 h 21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8" h="2172">
                <a:moveTo>
                  <a:pt x="0" y="2172"/>
                </a:moveTo>
                <a:cubicBezTo>
                  <a:pt x="104" y="2142"/>
                  <a:pt x="254" y="2026"/>
                  <a:pt x="396" y="1896"/>
                </a:cubicBezTo>
                <a:cubicBezTo>
                  <a:pt x="567" y="1780"/>
                  <a:pt x="879" y="1568"/>
                  <a:pt x="1026" y="1476"/>
                </a:cubicBezTo>
                <a:cubicBezTo>
                  <a:pt x="1043" y="1459"/>
                  <a:pt x="1252" y="1344"/>
                  <a:pt x="1278" y="1344"/>
                </a:cubicBezTo>
                <a:cubicBezTo>
                  <a:pt x="1420" y="1242"/>
                  <a:pt x="1503" y="1118"/>
                  <a:pt x="1722" y="1054"/>
                </a:cubicBezTo>
                <a:cubicBezTo>
                  <a:pt x="1905" y="880"/>
                  <a:pt x="2112" y="718"/>
                  <a:pt x="2202" y="666"/>
                </a:cubicBezTo>
                <a:cubicBezTo>
                  <a:pt x="2372" y="595"/>
                  <a:pt x="2538" y="345"/>
                  <a:pt x="2694" y="282"/>
                </a:cubicBezTo>
                <a:cubicBezTo>
                  <a:pt x="2802" y="219"/>
                  <a:pt x="2997" y="15"/>
                  <a:pt x="3048"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Freeform 9"/>
          <p:cNvSpPr>
            <a:spLocks/>
          </p:cNvSpPr>
          <p:nvPr/>
        </p:nvSpPr>
        <p:spPr bwMode="auto">
          <a:xfrm>
            <a:off x="7721712" y="4410075"/>
            <a:ext cx="2188375" cy="1962150"/>
          </a:xfrm>
          <a:custGeom>
            <a:avLst/>
            <a:gdLst>
              <a:gd name="T0" fmla="*/ 0 w 1266"/>
              <a:gd name="T1" fmla="*/ 2147483647 h 1236"/>
              <a:gd name="T2" fmla="*/ 2147483647 w 1266"/>
              <a:gd name="T3" fmla="*/ 2147483647 h 1236"/>
              <a:gd name="T4" fmla="*/ 2147483647 w 1266"/>
              <a:gd name="T5" fmla="*/ 2147483647 h 1236"/>
              <a:gd name="T6" fmla="*/ 2147483647 w 1266"/>
              <a:gd name="T7" fmla="*/ 0 h 1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6" h="1236">
                <a:moveTo>
                  <a:pt x="0" y="1236"/>
                </a:moveTo>
                <a:cubicBezTo>
                  <a:pt x="17" y="1219"/>
                  <a:pt x="558" y="840"/>
                  <a:pt x="534" y="774"/>
                </a:cubicBezTo>
                <a:cubicBezTo>
                  <a:pt x="676" y="672"/>
                  <a:pt x="515" y="627"/>
                  <a:pt x="648" y="534"/>
                </a:cubicBezTo>
                <a:cubicBezTo>
                  <a:pt x="813" y="405"/>
                  <a:pt x="1176" y="52"/>
                  <a:pt x="1266"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Freeform 10"/>
          <p:cNvSpPr>
            <a:spLocks/>
          </p:cNvSpPr>
          <p:nvPr/>
        </p:nvSpPr>
        <p:spPr bwMode="auto">
          <a:xfrm>
            <a:off x="2639704" y="3876675"/>
            <a:ext cx="4667151" cy="2505075"/>
          </a:xfrm>
          <a:custGeom>
            <a:avLst/>
            <a:gdLst>
              <a:gd name="T0" fmla="*/ 0 w 2700"/>
              <a:gd name="T1" fmla="*/ 2147483647 h 1578"/>
              <a:gd name="T2" fmla="*/ 2147483647 w 2700"/>
              <a:gd name="T3" fmla="*/ 2147483647 h 1578"/>
              <a:gd name="T4" fmla="*/ 2147483647 w 2700"/>
              <a:gd name="T5" fmla="*/ 2147483647 h 1578"/>
              <a:gd name="T6" fmla="*/ 2147483647 w 2700"/>
              <a:gd name="T7" fmla="*/ 0 h 1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0" h="1578">
                <a:moveTo>
                  <a:pt x="0" y="1578"/>
                </a:moveTo>
                <a:cubicBezTo>
                  <a:pt x="17" y="1561"/>
                  <a:pt x="510" y="1188"/>
                  <a:pt x="816" y="1092"/>
                </a:cubicBezTo>
                <a:cubicBezTo>
                  <a:pt x="958" y="990"/>
                  <a:pt x="1385" y="789"/>
                  <a:pt x="1518" y="696"/>
                </a:cubicBezTo>
                <a:cubicBezTo>
                  <a:pt x="1824" y="570"/>
                  <a:pt x="2610" y="52"/>
                  <a:pt x="2700" y="0"/>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 name="Freeform 11"/>
          <p:cNvSpPr>
            <a:spLocks/>
          </p:cNvSpPr>
          <p:nvPr/>
        </p:nvSpPr>
        <p:spPr bwMode="auto">
          <a:xfrm>
            <a:off x="6736425" y="3886200"/>
            <a:ext cx="3204777" cy="2527300"/>
          </a:xfrm>
          <a:custGeom>
            <a:avLst/>
            <a:gdLst>
              <a:gd name="T0" fmla="*/ 0 w 1854"/>
              <a:gd name="T1" fmla="*/ 2147483647 h 1592"/>
              <a:gd name="T2" fmla="*/ 2147483647 w 1854"/>
              <a:gd name="T3" fmla="*/ 2147483647 h 1592"/>
              <a:gd name="T4" fmla="*/ 2147483647 w 1854"/>
              <a:gd name="T5" fmla="*/ 2147483647 h 1592"/>
              <a:gd name="T6" fmla="*/ 2147483647 w 1854"/>
              <a:gd name="T7" fmla="*/ 0 h 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4" h="1592">
                <a:moveTo>
                  <a:pt x="0" y="1592"/>
                </a:moveTo>
                <a:cubicBezTo>
                  <a:pt x="17" y="1575"/>
                  <a:pt x="768" y="1054"/>
                  <a:pt x="788" y="978"/>
                </a:cubicBezTo>
                <a:cubicBezTo>
                  <a:pt x="924" y="802"/>
                  <a:pt x="1103" y="627"/>
                  <a:pt x="1236" y="534"/>
                </a:cubicBezTo>
                <a:cubicBezTo>
                  <a:pt x="1401" y="405"/>
                  <a:pt x="1764" y="52"/>
                  <a:pt x="185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 name="Freeform 12"/>
          <p:cNvSpPr>
            <a:spLocks/>
          </p:cNvSpPr>
          <p:nvPr/>
        </p:nvSpPr>
        <p:spPr bwMode="auto">
          <a:xfrm>
            <a:off x="6214396" y="3505200"/>
            <a:ext cx="3726806" cy="2882900"/>
          </a:xfrm>
          <a:custGeom>
            <a:avLst/>
            <a:gdLst>
              <a:gd name="T0" fmla="*/ 0 w 2156"/>
              <a:gd name="T1" fmla="*/ 2147483647 h 1816"/>
              <a:gd name="T2" fmla="*/ 2147483647 w 2156"/>
              <a:gd name="T3" fmla="*/ 2147483647 h 1816"/>
              <a:gd name="T4" fmla="*/ 2147483647 w 2156"/>
              <a:gd name="T5" fmla="*/ 2147483647 h 1816"/>
              <a:gd name="T6" fmla="*/ 2147483647 w 2156"/>
              <a:gd name="T7" fmla="*/ 2147483647 h 1816"/>
              <a:gd name="T8" fmla="*/ 2147483647 w 2156"/>
              <a:gd name="T9" fmla="*/ 0 h 1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6" h="1816">
                <a:moveTo>
                  <a:pt x="0" y="1816"/>
                </a:moveTo>
                <a:cubicBezTo>
                  <a:pt x="17" y="1799"/>
                  <a:pt x="876" y="1224"/>
                  <a:pt x="896" y="1148"/>
                </a:cubicBezTo>
                <a:cubicBezTo>
                  <a:pt x="1032" y="972"/>
                  <a:pt x="1552" y="616"/>
                  <a:pt x="1700" y="436"/>
                </a:cubicBezTo>
                <a:cubicBezTo>
                  <a:pt x="1783" y="362"/>
                  <a:pt x="1856" y="221"/>
                  <a:pt x="1932" y="148"/>
                </a:cubicBezTo>
                <a:cubicBezTo>
                  <a:pt x="2008" y="75"/>
                  <a:pt x="2109" y="31"/>
                  <a:pt x="2156"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1" name="Freeform 13"/>
          <p:cNvSpPr>
            <a:spLocks/>
          </p:cNvSpPr>
          <p:nvPr/>
        </p:nvSpPr>
        <p:spPr bwMode="auto">
          <a:xfrm>
            <a:off x="5640509" y="3314700"/>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Freeform 14"/>
          <p:cNvSpPr>
            <a:spLocks/>
          </p:cNvSpPr>
          <p:nvPr/>
        </p:nvSpPr>
        <p:spPr bwMode="auto">
          <a:xfrm>
            <a:off x="5467651" y="3200400"/>
            <a:ext cx="4473551" cy="3225800"/>
          </a:xfrm>
          <a:custGeom>
            <a:avLst/>
            <a:gdLst>
              <a:gd name="T0" fmla="*/ 0 w 2588"/>
              <a:gd name="T1" fmla="*/ 2147483647 h 2032"/>
              <a:gd name="T2" fmla="*/ 2147483647 w 2588"/>
              <a:gd name="T3" fmla="*/ 2147483647 h 2032"/>
              <a:gd name="T4" fmla="*/ 2147483647 w 2588"/>
              <a:gd name="T5" fmla="*/ 2147483647 h 2032"/>
              <a:gd name="T6" fmla="*/ 2147483647 w 2588"/>
              <a:gd name="T7" fmla="*/ 2147483647 h 2032"/>
              <a:gd name="T8" fmla="*/ 2147483647 w 2588"/>
              <a:gd name="T9" fmla="*/ 2147483647 h 2032"/>
              <a:gd name="T10" fmla="*/ 2147483647 w 2588"/>
              <a:gd name="T11" fmla="*/ 0 h 20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88" h="2032">
                <a:moveTo>
                  <a:pt x="0" y="2032"/>
                </a:moveTo>
                <a:cubicBezTo>
                  <a:pt x="17" y="2015"/>
                  <a:pt x="1128" y="1220"/>
                  <a:pt x="1228" y="1140"/>
                </a:cubicBezTo>
                <a:cubicBezTo>
                  <a:pt x="1472" y="946"/>
                  <a:pt x="1636" y="822"/>
                  <a:pt x="1768" y="704"/>
                </a:cubicBezTo>
                <a:cubicBezTo>
                  <a:pt x="1900" y="586"/>
                  <a:pt x="1921" y="525"/>
                  <a:pt x="2020" y="432"/>
                </a:cubicBezTo>
                <a:cubicBezTo>
                  <a:pt x="2103" y="358"/>
                  <a:pt x="2269" y="220"/>
                  <a:pt x="2364" y="148"/>
                </a:cubicBezTo>
                <a:cubicBezTo>
                  <a:pt x="2459" y="76"/>
                  <a:pt x="2541" y="31"/>
                  <a:pt x="2588"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Freeform 15"/>
          <p:cNvSpPr>
            <a:spLocks/>
          </p:cNvSpPr>
          <p:nvPr/>
        </p:nvSpPr>
        <p:spPr bwMode="auto">
          <a:xfrm>
            <a:off x="3932677" y="2667000"/>
            <a:ext cx="6008525" cy="3727450"/>
          </a:xfrm>
          <a:custGeom>
            <a:avLst/>
            <a:gdLst>
              <a:gd name="T0" fmla="*/ 0 w 3476"/>
              <a:gd name="T1" fmla="*/ 2147483647 h 2348"/>
              <a:gd name="T2" fmla="*/ 2147483647 w 3476"/>
              <a:gd name="T3" fmla="*/ 2147483647 h 2348"/>
              <a:gd name="T4" fmla="*/ 2147483647 w 3476"/>
              <a:gd name="T5" fmla="*/ 2147483647 h 2348"/>
              <a:gd name="T6" fmla="*/ 2147483647 w 3476"/>
              <a:gd name="T7" fmla="*/ 0 h 23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6" h="2348">
                <a:moveTo>
                  <a:pt x="0" y="2348"/>
                </a:moveTo>
                <a:cubicBezTo>
                  <a:pt x="17" y="2331"/>
                  <a:pt x="2236" y="960"/>
                  <a:pt x="2256" y="884"/>
                </a:cubicBezTo>
                <a:cubicBezTo>
                  <a:pt x="2484" y="708"/>
                  <a:pt x="2648" y="612"/>
                  <a:pt x="2828" y="464"/>
                </a:cubicBezTo>
                <a:cubicBezTo>
                  <a:pt x="2993" y="335"/>
                  <a:pt x="3386" y="52"/>
                  <a:pt x="3476"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 name="Freeform 16"/>
          <p:cNvSpPr>
            <a:spLocks/>
          </p:cNvSpPr>
          <p:nvPr/>
        </p:nvSpPr>
        <p:spPr bwMode="auto">
          <a:xfrm>
            <a:off x="3697591" y="2590800"/>
            <a:ext cx="6243611" cy="3822700"/>
          </a:xfrm>
          <a:custGeom>
            <a:avLst/>
            <a:gdLst>
              <a:gd name="T0" fmla="*/ 0 w 3612"/>
              <a:gd name="T1" fmla="*/ 2147483647 h 2408"/>
              <a:gd name="T2" fmla="*/ 2147483647 w 3612"/>
              <a:gd name="T3" fmla="*/ 2147483647 h 2408"/>
              <a:gd name="T4" fmla="*/ 2147483647 w 3612"/>
              <a:gd name="T5" fmla="*/ 2147483647 h 2408"/>
              <a:gd name="T6" fmla="*/ 2147483647 w 3612"/>
              <a:gd name="T7" fmla="*/ 2147483647 h 2408"/>
              <a:gd name="T8" fmla="*/ 2147483647 w 3612"/>
              <a:gd name="T9" fmla="*/ 2147483647 h 2408"/>
              <a:gd name="T10" fmla="*/ 2147483647 w 3612"/>
              <a:gd name="T11" fmla="*/ 0 h 2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2" h="2408">
                <a:moveTo>
                  <a:pt x="0" y="2408"/>
                </a:moveTo>
                <a:cubicBezTo>
                  <a:pt x="17" y="2391"/>
                  <a:pt x="1996" y="1160"/>
                  <a:pt x="2096" y="1080"/>
                </a:cubicBezTo>
                <a:cubicBezTo>
                  <a:pt x="2340" y="886"/>
                  <a:pt x="2574" y="744"/>
                  <a:pt x="2732" y="636"/>
                </a:cubicBezTo>
                <a:cubicBezTo>
                  <a:pt x="2888" y="523"/>
                  <a:pt x="2923" y="481"/>
                  <a:pt x="3032" y="400"/>
                </a:cubicBezTo>
                <a:cubicBezTo>
                  <a:pt x="3115" y="326"/>
                  <a:pt x="3291" y="215"/>
                  <a:pt x="3388" y="148"/>
                </a:cubicBezTo>
                <a:cubicBezTo>
                  <a:pt x="3485" y="81"/>
                  <a:pt x="3565" y="31"/>
                  <a:pt x="3612" y="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Freeform 17"/>
          <p:cNvSpPr>
            <a:spLocks/>
          </p:cNvSpPr>
          <p:nvPr/>
        </p:nvSpPr>
        <p:spPr bwMode="auto">
          <a:xfrm>
            <a:off x="1374387" y="19050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 name="Freeform 18"/>
          <p:cNvSpPr>
            <a:spLocks/>
          </p:cNvSpPr>
          <p:nvPr/>
        </p:nvSpPr>
        <p:spPr bwMode="auto">
          <a:xfrm>
            <a:off x="1395130" y="1828800"/>
            <a:ext cx="8269500" cy="3994150"/>
          </a:xfrm>
          <a:custGeom>
            <a:avLst/>
            <a:gdLst>
              <a:gd name="T0" fmla="*/ 0 w 4784"/>
              <a:gd name="T1" fmla="*/ 2147483647 h 2516"/>
              <a:gd name="T2" fmla="*/ 2147483647 w 4784"/>
              <a:gd name="T3" fmla="*/ 2147483647 h 2516"/>
              <a:gd name="T4" fmla="*/ 2147483647 w 4784"/>
              <a:gd name="T5" fmla="*/ 2147483647 h 2516"/>
              <a:gd name="T6" fmla="*/ 2147483647 w 4784"/>
              <a:gd name="T7" fmla="*/ 2147483647 h 2516"/>
              <a:gd name="T8" fmla="*/ 2147483647 w 4784"/>
              <a:gd name="T9" fmla="*/ 0 h 2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4" h="2516">
                <a:moveTo>
                  <a:pt x="0" y="2516"/>
                </a:moveTo>
                <a:cubicBezTo>
                  <a:pt x="325" y="2343"/>
                  <a:pt x="1281" y="1732"/>
                  <a:pt x="1712" y="1500"/>
                </a:cubicBezTo>
                <a:cubicBezTo>
                  <a:pt x="2143" y="1268"/>
                  <a:pt x="2152" y="1380"/>
                  <a:pt x="2588" y="1124"/>
                </a:cubicBezTo>
                <a:cubicBezTo>
                  <a:pt x="2816" y="948"/>
                  <a:pt x="3568" y="528"/>
                  <a:pt x="3824" y="412"/>
                </a:cubicBezTo>
                <a:cubicBezTo>
                  <a:pt x="4060" y="308"/>
                  <a:pt x="4694" y="52"/>
                  <a:pt x="4784"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Freeform 19"/>
          <p:cNvSpPr>
            <a:spLocks/>
          </p:cNvSpPr>
          <p:nvPr/>
        </p:nvSpPr>
        <p:spPr bwMode="auto">
          <a:xfrm>
            <a:off x="5356" y="1295400"/>
            <a:ext cx="8131214" cy="2997200"/>
          </a:xfrm>
          <a:custGeom>
            <a:avLst/>
            <a:gdLst>
              <a:gd name="T0" fmla="*/ 0 w 4704"/>
              <a:gd name="T1" fmla="*/ 2147483647 h 1888"/>
              <a:gd name="T2" fmla="*/ 2147483647 w 4704"/>
              <a:gd name="T3" fmla="*/ 2147483647 h 1888"/>
              <a:gd name="T4" fmla="*/ 2147483647 w 4704"/>
              <a:gd name="T5" fmla="*/ 2147483647 h 1888"/>
              <a:gd name="T6" fmla="*/ 2147483647 w 4704"/>
              <a:gd name="T7" fmla="*/ 2147483647 h 1888"/>
              <a:gd name="T8" fmla="*/ 2147483647 w 4704"/>
              <a:gd name="T9" fmla="*/ 0 h 18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4" h="1888">
                <a:moveTo>
                  <a:pt x="0" y="1888"/>
                </a:moveTo>
                <a:cubicBezTo>
                  <a:pt x="336" y="1735"/>
                  <a:pt x="1129" y="1277"/>
                  <a:pt x="1608" y="1080"/>
                </a:cubicBezTo>
                <a:cubicBezTo>
                  <a:pt x="1982" y="927"/>
                  <a:pt x="1891" y="1093"/>
                  <a:pt x="2244" y="972"/>
                </a:cubicBezTo>
                <a:cubicBezTo>
                  <a:pt x="2528" y="840"/>
                  <a:pt x="3465" y="452"/>
                  <a:pt x="3728" y="352"/>
                </a:cubicBezTo>
                <a:cubicBezTo>
                  <a:pt x="3980" y="288"/>
                  <a:pt x="4611" y="47"/>
                  <a:pt x="4704"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Freeform 20"/>
          <p:cNvSpPr>
            <a:spLocks/>
          </p:cNvSpPr>
          <p:nvPr/>
        </p:nvSpPr>
        <p:spPr bwMode="auto">
          <a:xfrm>
            <a:off x="19185" y="1219200"/>
            <a:ext cx="8013671" cy="3009900"/>
          </a:xfrm>
          <a:custGeom>
            <a:avLst/>
            <a:gdLst>
              <a:gd name="T0" fmla="*/ 0 w 4636"/>
              <a:gd name="T1" fmla="*/ 2147483647 h 1896"/>
              <a:gd name="T2" fmla="*/ 2147483647 w 4636"/>
              <a:gd name="T3" fmla="*/ 2147483647 h 1896"/>
              <a:gd name="T4" fmla="*/ 2147483647 w 4636"/>
              <a:gd name="T5" fmla="*/ 2147483647 h 1896"/>
              <a:gd name="T6" fmla="*/ 2147483647 w 4636"/>
              <a:gd name="T7" fmla="*/ 2147483647 h 1896"/>
              <a:gd name="T8" fmla="*/ 2147483647 w 4636"/>
              <a:gd name="T9" fmla="*/ 2147483647 h 1896"/>
              <a:gd name="T10" fmla="*/ 2147483647 w 4636"/>
              <a:gd name="T11" fmla="*/ 0 h 1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36" h="1896">
                <a:moveTo>
                  <a:pt x="0" y="1896"/>
                </a:moveTo>
                <a:cubicBezTo>
                  <a:pt x="276" y="1751"/>
                  <a:pt x="1139" y="1307"/>
                  <a:pt x="1504" y="1160"/>
                </a:cubicBezTo>
                <a:cubicBezTo>
                  <a:pt x="1869" y="1013"/>
                  <a:pt x="2013" y="1071"/>
                  <a:pt x="2192" y="1012"/>
                </a:cubicBezTo>
                <a:cubicBezTo>
                  <a:pt x="2371" y="953"/>
                  <a:pt x="2357" y="907"/>
                  <a:pt x="2580" y="808"/>
                </a:cubicBezTo>
                <a:cubicBezTo>
                  <a:pt x="2904" y="672"/>
                  <a:pt x="3265" y="520"/>
                  <a:pt x="3528" y="420"/>
                </a:cubicBezTo>
                <a:cubicBezTo>
                  <a:pt x="3770" y="329"/>
                  <a:pt x="4516" y="128"/>
                  <a:pt x="4636" y="0"/>
                </a:cubicBezTo>
              </a:path>
            </a:pathLst>
          </a:custGeom>
          <a:noFill/>
          <a:ln w="38100" cap="flat">
            <a:solidFill>
              <a:srgbClr val="33CC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 name="AutoShape 21"/>
          <p:cNvSpPr>
            <a:spLocks noChangeArrowheads="1"/>
          </p:cNvSpPr>
          <p:nvPr/>
        </p:nvSpPr>
        <p:spPr bwMode="auto">
          <a:xfrm rot="18807299">
            <a:off x="7970413" y="5117369"/>
            <a:ext cx="228600" cy="912687"/>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22"/>
          <p:cNvSpPr>
            <a:spLocks noChangeArrowheads="1"/>
          </p:cNvSpPr>
          <p:nvPr/>
        </p:nvSpPr>
        <p:spPr bwMode="auto">
          <a:xfrm rot="19278519" flipV="1">
            <a:off x="7605357" y="5091754"/>
            <a:ext cx="248915" cy="22860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23"/>
          <p:cNvSpPr>
            <a:spLocks noChangeArrowheads="1"/>
          </p:cNvSpPr>
          <p:nvPr/>
        </p:nvSpPr>
        <p:spPr bwMode="auto">
          <a:xfrm rot="19457260">
            <a:off x="7452646" y="5029484"/>
            <a:ext cx="248915" cy="105946"/>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24"/>
          <p:cNvSpPr>
            <a:spLocks noChangeArrowheads="1"/>
          </p:cNvSpPr>
          <p:nvPr/>
        </p:nvSpPr>
        <p:spPr bwMode="auto">
          <a:xfrm rot="19527303" flipV="1">
            <a:off x="7306855" y="4752975"/>
            <a:ext cx="248915" cy="319088"/>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25"/>
          <p:cNvSpPr>
            <a:spLocks noChangeArrowheads="1"/>
          </p:cNvSpPr>
          <p:nvPr/>
        </p:nvSpPr>
        <p:spPr bwMode="auto">
          <a:xfrm rot="19457260">
            <a:off x="7087716" y="4442174"/>
            <a:ext cx="248915" cy="351320"/>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26"/>
          <p:cNvSpPr>
            <a:spLocks noChangeArrowheads="1"/>
          </p:cNvSpPr>
          <p:nvPr/>
        </p:nvSpPr>
        <p:spPr bwMode="auto">
          <a:xfrm rot="19527303" flipV="1">
            <a:off x="6862612" y="4184650"/>
            <a:ext cx="248915" cy="258763"/>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utoShape 28"/>
          <p:cNvSpPr>
            <a:spLocks noChangeArrowheads="1"/>
          </p:cNvSpPr>
          <p:nvPr/>
        </p:nvSpPr>
        <p:spPr bwMode="auto">
          <a:xfrm rot="19457260">
            <a:off x="6754561" y="4096833"/>
            <a:ext cx="248915" cy="92075"/>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utoShape 29"/>
          <p:cNvSpPr>
            <a:spLocks noChangeArrowheads="1"/>
          </p:cNvSpPr>
          <p:nvPr/>
        </p:nvSpPr>
        <p:spPr bwMode="auto">
          <a:xfrm rot="19533908">
            <a:off x="6441826" y="3279965"/>
            <a:ext cx="248915" cy="948461"/>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30"/>
          <p:cNvSpPr>
            <a:spLocks noChangeArrowheads="1"/>
          </p:cNvSpPr>
          <p:nvPr/>
        </p:nvSpPr>
        <p:spPr bwMode="auto">
          <a:xfrm rot="19527303" flipV="1">
            <a:off x="6122327" y="3269577"/>
            <a:ext cx="248915" cy="98190"/>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31"/>
          <p:cNvSpPr>
            <a:spLocks noChangeArrowheads="1"/>
          </p:cNvSpPr>
          <p:nvPr/>
        </p:nvSpPr>
        <p:spPr bwMode="auto">
          <a:xfrm rot="19533908">
            <a:off x="5710824" y="2050132"/>
            <a:ext cx="248915" cy="1324002"/>
          </a:xfrm>
          <a:prstGeom prst="triangle">
            <a:avLst>
              <a:gd name="adj" fmla="val 50000"/>
            </a:avLst>
          </a:prstGeom>
          <a:solidFill>
            <a:srgbClr val="FC02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32"/>
          <p:cNvSpPr>
            <a:spLocks noChangeArrowheads="1"/>
          </p:cNvSpPr>
          <p:nvPr/>
        </p:nvSpPr>
        <p:spPr bwMode="auto">
          <a:xfrm rot="20094626" flipV="1">
            <a:off x="5229108" y="1976438"/>
            <a:ext cx="248915" cy="166687"/>
          </a:xfrm>
          <a:prstGeom prst="triangle">
            <a:avLst>
              <a:gd name="adj" fmla="val 50000"/>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33"/>
          <p:cNvSpPr>
            <a:spLocks noChangeArrowheads="1"/>
          </p:cNvSpPr>
          <p:nvPr/>
        </p:nvSpPr>
        <p:spPr bwMode="auto">
          <a:xfrm>
            <a:off x="316500" y="152400"/>
            <a:ext cx="1908346" cy="11430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Freeform 34"/>
          <p:cNvSpPr>
            <a:spLocks/>
          </p:cNvSpPr>
          <p:nvPr/>
        </p:nvSpPr>
        <p:spPr bwMode="auto">
          <a:xfrm>
            <a:off x="482443" y="4064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FF0000"/>
            </a:solidFill>
            <a:round/>
            <a:headEnd/>
            <a:tailEnd/>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3" name="Freeform 35"/>
          <p:cNvSpPr>
            <a:spLocks/>
          </p:cNvSpPr>
          <p:nvPr/>
        </p:nvSpPr>
        <p:spPr bwMode="auto">
          <a:xfrm>
            <a:off x="482443" y="711200"/>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a:solidFill>
              <a:srgbClr val="33CCCC"/>
            </a:solidFill>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4" name="Text Box 36"/>
          <p:cNvSpPr txBox="1">
            <a:spLocks noChangeArrowheads="1"/>
          </p:cNvSpPr>
          <p:nvPr/>
        </p:nvSpPr>
        <p:spPr bwMode="auto">
          <a:xfrm>
            <a:off x="1229187" y="228600"/>
            <a:ext cx="5462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FF0000"/>
                </a:solidFill>
                <a:effectLst>
                  <a:outerShdw blurRad="38100" dist="38100" dir="2700000" algn="tl">
                    <a:srgbClr val="000000"/>
                  </a:outerShdw>
                </a:effectLst>
                <a:latin typeface="Arial" charset="0"/>
              </a:rPr>
              <a:t>SB</a:t>
            </a:r>
          </a:p>
        </p:txBody>
      </p:sp>
      <p:sp>
        <p:nvSpPr>
          <p:cNvPr id="45" name="Text Box 37"/>
          <p:cNvSpPr txBox="1">
            <a:spLocks noChangeArrowheads="1"/>
          </p:cNvSpPr>
          <p:nvPr/>
        </p:nvSpPr>
        <p:spPr bwMode="auto">
          <a:xfrm>
            <a:off x="1229187" y="533400"/>
            <a:ext cx="643030" cy="366713"/>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rgbClr val="33CCCC"/>
                </a:solidFill>
                <a:effectLst>
                  <a:outerShdw blurRad="38100" dist="38100" dir="2700000" algn="tl">
                    <a:srgbClr val="000000"/>
                  </a:outerShdw>
                </a:effectLst>
                <a:latin typeface="Arial" charset="0"/>
              </a:rPr>
              <a:t>mfs</a:t>
            </a:r>
          </a:p>
        </p:txBody>
      </p:sp>
      <p:sp>
        <p:nvSpPr>
          <p:cNvPr id="46" name="Freeform 38"/>
          <p:cNvSpPr>
            <a:spLocks/>
          </p:cNvSpPr>
          <p:nvPr/>
        </p:nvSpPr>
        <p:spPr bwMode="auto">
          <a:xfrm>
            <a:off x="482443" y="1030288"/>
            <a:ext cx="539315" cy="12700"/>
          </a:xfrm>
          <a:custGeom>
            <a:avLst/>
            <a:gdLst>
              <a:gd name="T0" fmla="*/ 0 w 312"/>
              <a:gd name="T1" fmla="*/ 2147483647 h 8"/>
              <a:gd name="T2" fmla="*/ 2147483647 w 312"/>
              <a:gd name="T3" fmla="*/ 2147483647 h 8"/>
              <a:gd name="T4" fmla="*/ 2147483647 w 312"/>
              <a:gd name="T5" fmla="*/ 2147483647 h 8"/>
              <a:gd name="T6" fmla="*/ 0 60000 65536"/>
              <a:gd name="T7" fmla="*/ 0 60000 65536"/>
              <a:gd name="T8" fmla="*/ 0 60000 65536"/>
            </a:gdLst>
            <a:ahLst/>
            <a:cxnLst>
              <a:cxn ang="T6">
                <a:pos x="T0" y="T1"/>
              </a:cxn>
              <a:cxn ang="T7">
                <a:pos x="T2" y="T3"/>
              </a:cxn>
              <a:cxn ang="T8">
                <a:pos x="T4" y="T5"/>
              </a:cxn>
            </a:cxnLst>
            <a:rect l="0" t="0" r="r" b="b"/>
            <a:pathLst>
              <a:path w="312" h="8">
                <a:moveTo>
                  <a:pt x="0" y="7"/>
                </a:moveTo>
                <a:cubicBezTo>
                  <a:pt x="33" y="8"/>
                  <a:pt x="104" y="2"/>
                  <a:pt x="156" y="1"/>
                </a:cubicBezTo>
                <a:cubicBezTo>
                  <a:pt x="208" y="0"/>
                  <a:pt x="280" y="1"/>
                  <a:pt x="312" y="1"/>
                </a:cubicBezTo>
              </a:path>
            </a:pathLst>
          </a:custGeom>
          <a:noFill/>
          <a:ln w="38100" cap="flat">
            <a:solidFill>
              <a:schemeClr val="bg2"/>
            </a:solidFill>
            <a:prstDash val="dash"/>
            <a:round/>
            <a:headEnd/>
            <a:tailEnd/>
          </a:ln>
          <a:effectLst>
            <a:outerShdw dist="28398" dir="1593903"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lstStyle/>
          <a:p>
            <a:endParaRPr lang="en-US"/>
          </a:p>
        </p:txBody>
      </p:sp>
      <p:sp>
        <p:nvSpPr>
          <p:cNvPr id="47" name="Text Box 39"/>
          <p:cNvSpPr txBox="1">
            <a:spLocks noChangeArrowheads="1"/>
          </p:cNvSpPr>
          <p:nvPr/>
        </p:nvSpPr>
        <p:spPr bwMode="auto">
          <a:xfrm>
            <a:off x="1229187" y="852488"/>
            <a:ext cx="518572" cy="366712"/>
          </a:xfrm>
          <a:prstGeom prst="rect">
            <a:avLst/>
          </a:prstGeom>
          <a:noFill/>
          <a:ln>
            <a:noFill/>
          </a:ln>
          <a:effectLst>
            <a:outerShdw dist="1796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TS</a:t>
            </a:r>
          </a:p>
        </p:txBody>
      </p:sp>
      <p:sp>
        <p:nvSpPr>
          <p:cNvPr id="49" name="Rectangle 41"/>
          <p:cNvSpPr>
            <a:spLocks noChangeArrowheads="1"/>
          </p:cNvSpPr>
          <p:nvPr/>
        </p:nvSpPr>
        <p:spPr bwMode="auto">
          <a:xfrm>
            <a:off x="161883" y="3672790"/>
            <a:ext cx="6637726" cy="2133600"/>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0" dirty="0">
                <a:solidFill>
                  <a:srgbClr val="FFFFFF"/>
                </a:solidFill>
                <a:latin typeface="+mn-lt"/>
              </a:rPr>
              <a:t>Establish a framework of genetically</a:t>
            </a:r>
          </a:p>
          <a:p>
            <a:pPr algn="ctr">
              <a:defRPr/>
            </a:pPr>
            <a:r>
              <a:rPr lang="en-US" sz="2800" b="0" dirty="0">
                <a:solidFill>
                  <a:srgbClr val="FFFFFF"/>
                </a:solidFill>
                <a:latin typeface="+mn-lt"/>
              </a:rPr>
              <a:t>related stratigraphic </a:t>
            </a:r>
            <a:r>
              <a:rPr lang="en-US" sz="2800" b="0" dirty="0" err="1">
                <a:solidFill>
                  <a:srgbClr val="FFFFFF"/>
                </a:solidFill>
                <a:latin typeface="+mn-lt"/>
              </a:rPr>
              <a:t>facies</a:t>
            </a:r>
            <a:r>
              <a:rPr lang="en-US" sz="2800" b="0" dirty="0">
                <a:solidFill>
                  <a:srgbClr val="FFFFFF"/>
                </a:solidFill>
                <a:latin typeface="+mn-lt"/>
              </a:rPr>
              <a:t> geometries</a:t>
            </a:r>
          </a:p>
          <a:p>
            <a:pPr algn="ctr">
              <a:defRPr/>
            </a:pPr>
            <a:r>
              <a:rPr lang="en-US" sz="2800" b="0" dirty="0">
                <a:solidFill>
                  <a:srgbClr val="FFFFFF"/>
                </a:solidFill>
                <a:latin typeface="+mn-lt"/>
              </a:rPr>
              <a:t>and their bounding surfaces to</a:t>
            </a:r>
          </a:p>
          <a:p>
            <a:pPr algn="ctr">
              <a:defRPr/>
            </a:pPr>
            <a:r>
              <a:rPr lang="en-US" sz="2800" b="0" dirty="0">
                <a:solidFill>
                  <a:srgbClr val="FFFFFF"/>
                </a:solidFill>
                <a:latin typeface="+mn-lt"/>
              </a:rPr>
              <a:t>determine depositional setting</a:t>
            </a:r>
          </a:p>
        </p:txBody>
      </p:sp>
      <p:sp>
        <p:nvSpPr>
          <p:cNvPr id="50" name="Freeform 40"/>
          <p:cNvSpPr>
            <a:spLocks/>
          </p:cNvSpPr>
          <p:nvPr/>
        </p:nvSpPr>
        <p:spPr bwMode="auto">
          <a:xfrm>
            <a:off x="5675080" y="3284538"/>
            <a:ext cx="4266122" cy="3105150"/>
          </a:xfrm>
          <a:custGeom>
            <a:avLst/>
            <a:gdLst>
              <a:gd name="T0" fmla="*/ 0 w 2468"/>
              <a:gd name="T1" fmla="*/ 2147483647 h 1956"/>
              <a:gd name="T2" fmla="*/ 2147483647 w 2468"/>
              <a:gd name="T3" fmla="*/ 2147483647 h 1956"/>
              <a:gd name="T4" fmla="*/ 2147483647 w 2468"/>
              <a:gd name="T5" fmla="*/ 2147483647 h 1956"/>
              <a:gd name="T6" fmla="*/ 2147483647 w 2468"/>
              <a:gd name="T7" fmla="*/ 0 h 1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8" h="1956">
                <a:moveTo>
                  <a:pt x="0" y="1956"/>
                </a:moveTo>
                <a:cubicBezTo>
                  <a:pt x="17" y="1939"/>
                  <a:pt x="1400" y="1000"/>
                  <a:pt x="1420" y="924"/>
                </a:cubicBezTo>
                <a:cubicBezTo>
                  <a:pt x="1620" y="744"/>
                  <a:pt x="1800" y="656"/>
                  <a:pt x="1924" y="484"/>
                </a:cubicBezTo>
                <a:cubicBezTo>
                  <a:pt x="2089" y="355"/>
                  <a:pt x="2378" y="52"/>
                  <a:pt x="2468" y="0"/>
                </a:cubicBezTo>
              </a:path>
            </a:pathLst>
          </a:custGeom>
          <a:noFill/>
          <a:ln w="38100" cap="flat">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40610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9" grpId="0" animBg="1"/>
      <p:bldP spid="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6" name="Rectangle 2"/>
          <p:cNvSpPr>
            <a:spLocks noGrp="1" noChangeArrowheads="1"/>
          </p:cNvSpPr>
          <p:nvPr>
            <p:ph type="title"/>
          </p:nvPr>
        </p:nvSpPr>
        <p:spPr>
          <a:xfrm>
            <a:off x="166665" y="164002"/>
            <a:ext cx="7772400" cy="801914"/>
          </a:xfrm>
        </p:spPr>
        <p:txBody>
          <a:bodyPr rtlCol="0">
            <a:normAutofit/>
          </a:bodyPr>
          <a:lstStyle/>
          <a:p>
            <a:pPr>
              <a:defRPr/>
            </a:pPr>
            <a:r>
              <a:rPr lang="en-US" dirty="0" smtClean="0">
                <a:solidFill>
                  <a:schemeClr val="tx2"/>
                </a:solidFill>
              </a:rPr>
              <a:t>Sequence Stratigraphic Surfaces</a:t>
            </a:r>
          </a:p>
        </p:txBody>
      </p:sp>
      <p:sp>
        <p:nvSpPr>
          <p:cNvPr id="2079747" name="Rectangle 3"/>
          <p:cNvSpPr>
            <a:spLocks noGrp="1" noChangeArrowheads="1"/>
          </p:cNvSpPr>
          <p:nvPr>
            <p:ph idx="1"/>
          </p:nvPr>
        </p:nvSpPr>
        <p:spPr>
          <a:xfrm>
            <a:off x="838200" y="1371600"/>
            <a:ext cx="8001000" cy="4495800"/>
          </a:xfrm>
        </p:spPr>
        <p:txBody>
          <a:bodyPr rtlCol="0">
            <a:normAutofit/>
          </a:bodyPr>
          <a:lstStyle/>
          <a:p>
            <a:pPr marL="0" indent="0">
              <a:lnSpc>
                <a:spcPct val="90000"/>
              </a:lnSpc>
              <a:buNone/>
              <a:defRPr/>
            </a:pPr>
            <a:r>
              <a:rPr lang="en-US" dirty="0" smtClean="0">
                <a:solidFill>
                  <a:schemeClr val="tx2"/>
                </a:solidFill>
              </a:rPr>
              <a:t>Sequence stratigraphy is based on the following surfaces that systematically subdivide the sedimentary section:</a:t>
            </a:r>
          </a:p>
          <a:p>
            <a:pPr marL="0" indent="0">
              <a:lnSpc>
                <a:spcPct val="90000"/>
              </a:lnSpc>
              <a:buNone/>
              <a:defRPr/>
            </a:pPr>
            <a:endParaRPr lang="en-US" dirty="0" smtClean="0">
              <a:solidFill>
                <a:schemeClr val="tx2"/>
              </a:solidFill>
            </a:endParaRPr>
          </a:p>
          <a:p>
            <a:pPr>
              <a:lnSpc>
                <a:spcPct val="90000"/>
              </a:lnSpc>
              <a:buFont typeface="Arial" panose="020B0604020202020204" pitchFamily="34" charset="0"/>
              <a:buChar char="•"/>
              <a:defRPr/>
            </a:pPr>
            <a:r>
              <a:rPr lang="en-US" dirty="0" smtClean="0">
                <a:solidFill>
                  <a:schemeClr val="tx2"/>
                </a:solidFill>
              </a:rPr>
              <a:t>SB</a:t>
            </a:r>
          </a:p>
          <a:p>
            <a:pPr>
              <a:lnSpc>
                <a:spcPct val="90000"/>
              </a:lnSpc>
              <a:buFont typeface="Arial" panose="020B0604020202020204" pitchFamily="34" charset="0"/>
              <a:buChar char="•"/>
              <a:defRPr/>
            </a:pPr>
            <a:r>
              <a:rPr lang="en-US" dirty="0" smtClean="0">
                <a:solidFill>
                  <a:schemeClr val="tx2"/>
                </a:solidFill>
              </a:rPr>
              <a:t>TS</a:t>
            </a:r>
          </a:p>
          <a:p>
            <a:pPr>
              <a:lnSpc>
                <a:spcPct val="90000"/>
              </a:lnSpc>
              <a:buFont typeface="Arial" panose="020B0604020202020204" pitchFamily="34" charset="0"/>
              <a:buChar char="•"/>
              <a:defRPr/>
            </a:pPr>
            <a:r>
              <a:rPr lang="en-US" dirty="0" err="1" smtClean="0">
                <a:solidFill>
                  <a:schemeClr val="tx2"/>
                </a:solidFill>
              </a:rPr>
              <a:t>mfs</a:t>
            </a:r>
            <a:endParaRPr lang="en-US" dirty="0" smtClean="0">
              <a:solidFill>
                <a:schemeClr val="tx2"/>
              </a:solidFill>
            </a:endParaRPr>
          </a:p>
        </p:txBody>
      </p:sp>
      <p:sp>
        <p:nvSpPr>
          <p:cNvPr id="6" name="AutoShape 4"/>
          <p:cNvSpPr>
            <a:spLocks noChangeArrowheads="1"/>
          </p:cNvSpPr>
          <p:nvPr/>
        </p:nvSpPr>
        <p:spPr bwMode="auto">
          <a:xfrm flipH="1">
            <a:off x="2111375" y="3677557"/>
            <a:ext cx="2057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13946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78" name="Rectangle 2"/>
          <p:cNvSpPr>
            <a:spLocks noGrp="1" noChangeArrowheads="1"/>
          </p:cNvSpPr>
          <p:nvPr>
            <p:ph type="title"/>
          </p:nvPr>
        </p:nvSpPr>
        <p:spPr>
          <a:xfrm>
            <a:off x="192423" y="210099"/>
            <a:ext cx="7772400" cy="678543"/>
          </a:xfrm>
        </p:spPr>
        <p:txBody>
          <a:bodyPr rtlCol="0">
            <a:normAutofit/>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a:t>
            </a:r>
          </a:p>
        </p:txBody>
      </p:sp>
      <p:sp>
        <p:nvSpPr>
          <p:cNvPr id="2098180" name="Rectangle 4"/>
          <p:cNvSpPr>
            <a:spLocks noGrp="1" noChangeArrowheads="1"/>
          </p:cNvSpPr>
          <p:nvPr>
            <p:ph idx="1"/>
          </p:nvPr>
        </p:nvSpPr>
        <p:spPr>
          <a:xfrm>
            <a:off x="473075" y="1103082"/>
            <a:ext cx="8686800" cy="4978400"/>
          </a:xfrm>
        </p:spPr>
        <p:txBody>
          <a:bodyPr rtlCol="0">
            <a:normAutofit lnSpcReduction="10000"/>
          </a:bodyPr>
          <a:lstStyle/>
          <a:p>
            <a:pPr>
              <a:buFont typeface="Arial" pitchFamily="34" charset="0"/>
              <a:buChar char="•"/>
              <a:defRPr/>
            </a:pPr>
            <a:r>
              <a:rPr lang="en-US" dirty="0" smtClean="0">
                <a:solidFill>
                  <a:schemeClr val="tx2"/>
                </a:solidFill>
                <a:cs typeface="Times New Roman" pitchFamily="18" charset="0"/>
              </a:rPr>
              <a:t>Product of maximum flooding or transgression of shelf or </a:t>
            </a:r>
            <a:r>
              <a:rPr lang="en-US" dirty="0" err="1" smtClean="0">
                <a:solidFill>
                  <a:schemeClr val="tx2"/>
                </a:solidFill>
                <a:cs typeface="Times New Roman" pitchFamily="18" charset="0"/>
              </a:rPr>
              <a:t>stillstand</a:t>
            </a:r>
            <a:r>
              <a:rPr lang="en-US" dirty="0" smtClean="0">
                <a:solidFill>
                  <a:schemeClr val="tx2"/>
                </a:solidFill>
                <a:cs typeface="Times New Roman" pitchFamily="18" charset="0"/>
              </a:rPr>
              <a:t> in base level (sea level?)</a:t>
            </a:r>
          </a:p>
          <a:p>
            <a:pPr>
              <a:buFont typeface="Arial" pitchFamily="34" charset="0"/>
              <a:buChar char="•"/>
              <a:defRPr/>
            </a:pPr>
            <a:r>
              <a:rPr lang="en-US" dirty="0" smtClean="0">
                <a:solidFill>
                  <a:schemeClr val="tx2"/>
                </a:solidFill>
                <a:cs typeface="Times New Roman" pitchFamily="18" charset="0"/>
              </a:rPr>
              <a:t>Lies at boundary between underlying Transgressive system tract (TST) and overlying High stand system tract (HST) </a:t>
            </a:r>
          </a:p>
          <a:p>
            <a:pPr>
              <a:buFont typeface="Arial" pitchFamily="34" charset="0"/>
              <a:buChar char="•"/>
              <a:defRPr/>
            </a:pPr>
            <a:r>
              <a:rPr lang="en-US" dirty="0" smtClean="0">
                <a:solidFill>
                  <a:schemeClr val="tx2"/>
                </a:solidFill>
                <a:cs typeface="Times New Roman" pitchFamily="18" charset="0"/>
              </a:rPr>
              <a:t>Often expressed as a </a:t>
            </a:r>
            <a:r>
              <a:rPr lang="en-US" dirty="0" err="1" smtClean="0">
                <a:solidFill>
                  <a:schemeClr val="tx2"/>
                </a:solidFill>
                <a:cs typeface="Times New Roman" pitchFamily="18" charset="0"/>
              </a:rPr>
              <a:t>downlap</a:t>
            </a:r>
            <a:r>
              <a:rPr lang="en-US" dirty="0" smtClean="0">
                <a:solidFill>
                  <a:schemeClr val="tx2"/>
                </a:solidFill>
                <a:cs typeface="Times New Roman" pitchFamily="18" charset="0"/>
              </a:rPr>
              <a:t> surface.</a:t>
            </a:r>
          </a:p>
          <a:p>
            <a:pPr>
              <a:buFont typeface="Arial" pitchFamily="34" charset="0"/>
              <a:buChar char="•"/>
              <a:defRPr/>
            </a:pPr>
            <a:r>
              <a:rPr lang="en-US" dirty="0" smtClean="0">
                <a:solidFill>
                  <a:schemeClr val="tx2"/>
                </a:solidFill>
                <a:cs typeface="Times New Roman" pitchFamily="18" charset="0"/>
              </a:rPr>
              <a:t> Marine shelf and basinal sediments associated with this surface product of slow rates of deposition of pelagic-</a:t>
            </a:r>
            <a:r>
              <a:rPr lang="en-US" dirty="0" err="1" smtClean="0">
                <a:solidFill>
                  <a:schemeClr val="tx2"/>
                </a:solidFill>
                <a:cs typeface="Times New Roman" pitchFamily="18" charset="0"/>
              </a:rPr>
              <a:t>hemipelagic</a:t>
            </a:r>
            <a:r>
              <a:rPr lang="en-US" dirty="0" smtClean="0">
                <a:solidFill>
                  <a:schemeClr val="tx2"/>
                </a:solidFill>
                <a:cs typeface="Times New Roman" pitchFamily="18" charset="0"/>
              </a:rPr>
              <a:t> sediments</a:t>
            </a:r>
          </a:p>
          <a:p>
            <a:pPr>
              <a:buFont typeface="Arial" pitchFamily="34" charset="0"/>
              <a:buChar char="•"/>
              <a:defRPr/>
            </a:pPr>
            <a:r>
              <a:rPr lang="en-US" dirty="0" smtClean="0">
                <a:solidFill>
                  <a:schemeClr val="tx2"/>
                </a:solidFill>
                <a:cs typeface="Times New Roman" pitchFamily="18" charset="0"/>
              </a:rPr>
              <a:t>Often associated with condensed sections, high gamma ray signals and are usually thin</a:t>
            </a:r>
          </a:p>
        </p:txBody>
      </p:sp>
    </p:spTree>
    <p:extLst>
      <p:ext uri="{BB962C8B-B14F-4D97-AF65-F5344CB8AC3E}">
        <p14:creationId xmlns:p14="http://schemas.microsoft.com/office/powerpoint/2010/main" val="5764067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6" descr="H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81300"/>
            <a:ext cx="80772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192423" y="210099"/>
            <a:ext cx="7772400" cy="678543"/>
          </a:xfrm>
        </p:spPr>
        <p:txBody>
          <a:bodyPr rtlCol="0">
            <a:normAutofit/>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a:t>
            </a:r>
          </a:p>
        </p:txBody>
      </p:sp>
    </p:spTree>
    <p:extLst>
      <p:ext uri="{BB962C8B-B14F-4D97-AF65-F5344CB8AC3E}">
        <p14:creationId xmlns:p14="http://schemas.microsoft.com/office/powerpoint/2010/main" val="15379396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idx="1"/>
          </p:nvPr>
        </p:nvSpPr>
        <p:spPr>
          <a:xfrm>
            <a:off x="685800" y="2058988"/>
            <a:ext cx="8686800" cy="762000"/>
          </a:xfrm>
        </p:spPr>
        <p:txBody>
          <a:bodyPr/>
          <a:lstStyle/>
          <a:p>
            <a:pPr eaLnBrk="1" hangingPunct="1">
              <a:buFont typeface="Arial" panose="020B0604020202020204" pitchFamily="34" charset="0"/>
              <a:buChar char="•"/>
            </a:pPr>
            <a:r>
              <a:rPr lang="en-US" dirty="0" smtClean="0">
                <a:solidFill>
                  <a:schemeClr val="tx2"/>
                </a:solidFill>
                <a:latin typeface="Arial" charset="0"/>
                <a:cs typeface="Times New Roman" pitchFamily="18" charset="0"/>
              </a:rPr>
              <a:t>Often expressed as a </a:t>
            </a:r>
            <a:r>
              <a:rPr lang="en-US" dirty="0" err="1" smtClean="0">
                <a:solidFill>
                  <a:schemeClr val="tx2"/>
                </a:solidFill>
                <a:latin typeface="Arial" charset="0"/>
                <a:cs typeface="Times New Roman" pitchFamily="18" charset="0"/>
              </a:rPr>
              <a:t>downlap</a:t>
            </a:r>
            <a:r>
              <a:rPr lang="en-US" dirty="0" smtClean="0">
                <a:solidFill>
                  <a:schemeClr val="tx2"/>
                </a:solidFill>
                <a:latin typeface="Arial" charset="0"/>
                <a:cs typeface="Times New Roman" pitchFamily="18" charset="0"/>
              </a:rPr>
              <a:t> surface</a:t>
            </a:r>
          </a:p>
        </p:txBody>
      </p:sp>
      <p:pic>
        <p:nvPicPr>
          <p:cNvPr id="72708" name="Picture 7" descr="downl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33763"/>
            <a:ext cx="54356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descr="downl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3994150"/>
            <a:ext cx="15208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192423" y="210099"/>
            <a:ext cx="7772400" cy="678543"/>
          </a:xfrm>
        </p:spPr>
        <p:txBody>
          <a:bodyPr rtlCol="0">
            <a:normAutofit/>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a:t>
            </a:r>
          </a:p>
        </p:txBody>
      </p:sp>
    </p:spTree>
    <p:extLst>
      <p:ext uri="{BB962C8B-B14F-4D97-AF65-F5344CB8AC3E}">
        <p14:creationId xmlns:p14="http://schemas.microsoft.com/office/powerpoint/2010/main" val="15646075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idx="1"/>
          </p:nvPr>
        </p:nvSpPr>
        <p:spPr>
          <a:xfrm>
            <a:off x="609600" y="1828800"/>
            <a:ext cx="8686800" cy="1600200"/>
          </a:xfrm>
        </p:spPr>
        <p:txBody>
          <a:bodyPr/>
          <a:lstStyle/>
          <a:p>
            <a:pPr eaLnBrk="1" hangingPunct="1">
              <a:buFont typeface="Arial" panose="020B0604020202020204" pitchFamily="34" charset="0"/>
              <a:buChar char="•"/>
            </a:pPr>
            <a:r>
              <a:rPr lang="en-US" dirty="0" smtClean="0">
                <a:solidFill>
                  <a:schemeClr val="tx2"/>
                </a:solidFill>
                <a:latin typeface="Arial" charset="0"/>
                <a:cs typeface="Times New Roman" pitchFamily="18" charset="0"/>
              </a:rPr>
              <a:t>Defined as lying immediately below the </a:t>
            </a:r>
            <a:r>
              <a:rPr lang="en-US" dirty="0" err="1" smtClean="0">
                <a:solidFill>
                  <a:schemeClr val="tx2"/>
                </a:solidFill>
                <a:latin typeface="Arial" charset="0"/>
                <a:cs typeface="Times New Roman" pitchFamily="18" charset="0"/>
              </a:rPr>
              <a:t>downlapping</a:t>
            </a:r>
            <a:r>
              <a:rPr lang="en-US" dirty="0" smtClean="0">
                <a:solidFill>
                  <a:schemeClr val="tx2"/>
                </a:solidFill>
                <a:latin typeface="Arial" charset="0"/>
                <a:cs typeface="Times New Roman" pitchFamily="18" charset="0"/>
              </a:rPr>
              <a:t> reflectors prograding reflectors of the HST </a:t>
            </a:r>
          </a:p>
        </p:txBody>
      </p:sp>
      <p:pic>
        <p:nvPicPr>
          <p:cNvPr id="73732" name="Picture 7" descr="Heading Bas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0"/>
            <a:ext cx="84582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09" name="Freeform 9"/>
          <p:cNvSpPr>
            <a:spLocks/>
          </p:cNvSpPr>
          <p:nvPr/>
        </p:nvSpPr>
        <p:spPr bwMode="auto">
          <a:xfrm>
            <a:off x="1143000" y="4800600"/>
            <a:ext cx="7239000" cy="762000"/>
          </a:xfrm>
          <a:custGeom>
            <a:avLst/>
            <a:gdLst>
              <a:gd name="T0" fmla="*/ 0 w 3984"/>
              <a:gd name="T1" fmla="*/ 0 h 528"/>
              <a:gd name="T2" fmla="*/ 2147483647 w 3984"/>
              <a:gd name="T3" fmla="*/ 2147483647 h 528"/>
              <a:gd name="T4" fmla="*/ 2147483647 w 3984"/>
              <a:gd name="T5" fmla="*/ 2147483647 h 528"/>
              <a:gd name="T6" fmla="*/ 2147483647 w 3984"/>
              <a:gd name="T7" fmla="*/ 2147483647 h 528"/>
              <a:gd name="T8" fmla="*/ 2147483647 w 3984"/>
              <a:gd name="T9" fmla="*/ 2147483647 h 5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4" h="528">
                <a:moveTo>
                  <a:pt x="0" y="0"/>
                </a:moveTo>
                <a:lnTo>
                  <a:pt x="1104" y="384"/>
                </a:lnTo>
                <a:lnTo>
                  <a:pt x="2496" y="384"/>
                </a:lnTo>
                <a:lnTo>
                  <a:pt x="3600" y="528"/>
                </a:lnTo>
                <a:lnTo>
                  <a:pt x="3984" y="480"/>
                </a:lnTo>
              </a:path>
            </a:pathLst>
          </a:custGeom>
          <a:noFill/>
          <a:ln w="76200" cmpd="sng">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 name="Rectangle 2"/>
          <p:cNvSpPr>
            <a:spLocks noGrp="1" noChangeArrowheads="1"/>
          </p:cNvSpPr>
          <p:nvPr>
            <p:ph type="title"/>
          </p:nvPr>
        </p:nvSpPr>
        <p:spPr>
          <a:xfrm>
            <a:off x="192423" y="210099"/>
            <a:ext cx="7772400" cy="678543"/>
          </a:xfrm>
        </p:spPr>
        <p:txBody>
          <a:bodyPr rtlCol="0">
            <a:normAutofit/>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a:t>
            </a:r>
          </a:p>
        </p:txBody>
      </p:sp>
    </p:spTree>
    <p:extLst>
      <p:ext uri="{BB962C8B-B14F-4D97-AF65-F5344CB8AC3E}">
        <p14:creationId xmlns:p14="http://schemas.microsoft.com/office/powerpoint/2010/main" val="3138216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0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573088" y="1750332"/>
            <a:ext cx="8763000" cy="3581400"/>
          </a:xfrm>
        </p:spPr>
        <p:txBody>
          <a:bodyPr/>
          <a:lstStyle/>
          <a:p>
            <a:pPr>
              <a:lnSpc>
                <a:spcPct val="90000"/>
              </a:lnSpc>
              <a:buFont typeface="Arial" panose="020B0604020202020204" pitchFamily="34" charset="0"/>
              <a:buChar char="•"/>
            </a:pPr>
            <a:r>
              <a:rPr lang="en-US" dirty="0" smtClean="0">
                <a:solidFill>
                  <a:schemeClr val="tx2"/>
                </a:solidFill>
                <a:cs typeface="Times New Roman" pitchFamily="18" charset="0"/>
              </a:rPr>
              <a:t>Derived from well </a:t>
            </a:r>
            <a:r>
              <a:rPr lang="en-US" dirty="0">
                <a:solidFill>
                  <a:schemeClr val="tx2"/>
                </a:solidFill>
                <a:cs typeface="Times New Roman" pitchFamily="18" charset="0"/>
              </a:rPr>
              <a:t>logs, cores,  &amp; outcrop</a:t>
            </a:r>
          </a:p>
          <a:p>
            <a:pPr eaLnBrk="1" hangingPunct="1">
              <a:lnSpc>
                <a:spcPct val="90000"/>
              </a:lnSpc>
              <a:buFont typeface="Arial" panose="020B0604020202020204" pitchFamily="34" charset="0"/>
              <a:buChar char="•"/>
            </a:pPr>
            <a:r>
              <a:rPr lang="en-US" dirty="0" smtClean="0">
                <a:solidFill>
                  <a:schemeClr val="tx2"/>
                </a:solidFill>
                <a:cs typeface="Times New Roman" pitchFamily="18" charset="0"/>
              </a:rPr>
              <a:t>Defined by organic often radioactive (big kicks on gamma ray logs) black shales</a:t>
            </a:r>
          </a:p>
          <a:p>
            <a:pPr eaLnBrk="1" hangingPunct="1">
              <a:lnSpc>
                <a:spcPct val="90000"/>
              </a:lnSpc>
              <a:buFont typeface="Arial" panose="020B0604020202020204" pitchFamily="34" charset="0"/>
              <a:buChar char="•"/>
            </a:pPr>
            <a:r>
              <a:rPr lang="en-US" dirty="0" smtClean="0">
                <a:solidFill>
                  <a:schemeClr val="tx2"/>
                </a:solidFill>
                <a:cs typeface="Times New Roman" pitchFamily="18" charset="0"/>
              </a:rPr>
              <a:t>Not infrequently overlain by coarser sediments (often sand sized)</a:t>
            </a:r>
          </a:p>
          <a:p>
            <a:pPr eaLnBrk="1" hangingPunct="1">
              <a:lnSpc>
                <a:spcPct val="90000"/>
              </a:lnSpc>
              <a:buFont typeface="Arial" panose="020B0604020202020204" pitchFamily="34" charset="0"/>
              <a:buChar char="•"/>
            </a:pPr>
            <a:r>
              <a:rPr lang="en-US" dirty="0" smtClean="0">
                <a:solidFill>
                  <a:schemeClr val="tx2"/>
                </a:solidFill>
                <a:cs typeface="Times New Roman" pitchFamily="18" charset="0"/>
              </a:rPr>
              <a:t>Inferred from presence of condensed faunal association</a:t>
            </a:r>
          </a:p>
          <a:p>
            <a:pPr eaLnBrk="1" hangingPunct="1">
              <a:lnSpc>
                <a:spcPct val="90000"/>
              </a:lnSpc>
              <a:buFont typeface="Arial" panose="020B0604020202020204" pitchFamily="34" charset="0"/>
              <a:buChar char="•"/>
            </a:pPr>
            <a:r>
              <a:rPr lang="en-US" dirty="0" smtClean="0">
                <a:solidFill>
                  <a:schemeClr val="tx2"/>
                </a:solidFill>
                <a:cs typeface="Times New Roman" pitchFamily="18" charset="0"/>
              </a:rPr>
              <a:t>Inferred from presence of finest grain size</a:t>
            </a:r>
          </a:p>
        </p:txBody>
      </p:sp>
      <p:sp>
        <p:nvSpPr>
          <p:cNvPr id="5" name="Rectangle 2"/>
          <p:cNvSpPr>
            <a:spLocks noGrp="1" noChangeArrowheads="1"/>
          </p:cNvSpPr>
          <p:nvPr>
            <p:ph type="title"/>
          </p:nvPr>
        </p:nvSpPr>
        <p:spPr>
          <a:xfrm>
            <a:off x="192423" y="210099"/>
            <a:ext cx="7772400" cy="678543"/>
          </a:xfrm>
        </p:spPr>
        <p:txBody>
          <a:bodyPr rtlCol="0">
            <a:normAutofit fontScale="90000"/>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 – Characteristics</a:t>
            </a:r>
          </a:p>
        </p:txBody>
      </p:sp>
    </p:spTree>
    <p:extLst>
      <p:ext uri="{BB962C8B-B14F-4D97-AF65-F5344CB8AC3E}">
        <p14:creationId xmlns:p14="http://schemas.microsoft.com/office/powerpoint/2010/main" val="3783440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4324" name="Rectangle 4"/>
          <p:cNvSpPr>
            <a:spLocks noGrp="1" noChangeArrowheads="1"/>
          </p:cNvSpPr>
          <p:nvPr>
            <p:ph type="title"/>
          </p:nvPr>
        </p:nvSpPr>
        <p:spPr>
          <a:xfrm>
            <a:off x="5725885" y="1257300"/>
            <a:ext cx="3733800" cy="4114800"/>
          </a:xfrm>
        </p:spPr>
        <p:txBody>
          <a:bodyPr rtlCol="0">
            <a:normAutofit/>
          </a:bodyPr>
          <a:lstStyle/>
          <a:p>
            <a:pPr>
              <a:defRPr/>
            </a:pPr>
            <a:r>
              <a:rPr lang="en-US" dirty="0" smtClean="0">
                <a:solidFill>
                  <a:schemeClr val="tx2"/>
                </a:solidFill>
                <a:cs typeface="Times New Roman" pitchFamily="18" charset="0"/>
              </a:rPr>
              <a:t>Maximum Flooding</a:t>
            </a:r>
            <a:br>
              <a:rPr lang="en-US" dirty="0" smtClean="0">
                <a:solidFill>
                  <a:schemeClr val="tx2"/>
                </a:solidFill>
                <a:cs typeface="Times New Roman" pitchFamily="18" charset="0"/>
              </a:rPr>
            </a:br>
            <a:r>
              <a:rPr lang="en-US" dirty="0" smtClean="0">
                <a:solidFill>
                  <a:schemeClr val="tx2"/>
                </a:solidFill>
                <a:cs typeface="Times New Roman" pitchFamily="18" charset="0"/>
              </a:rPr>
              <a:t>Surface</a:t>
            </a:r>
            <a:br>
              <a:rPr lang="en-US" dirty="0" smtClean="0">
                <a:solidFill>
                  <a:schemeClr val="tx2"/>
                </a:solidFill>
                <a:cs typeface="Times New Roman" pitchFamily="18" charset="0"/>
              </a:rPr>
            </a:br>
            <a:r>
              <a:rPr lang="en-US" dirty="0" smtClean="0">
                <a:solidFill>
                  <a:schemeClr val="tx2"/>
                </a:solidFill>
                <a:cs typeface="Times New Roman" pitchFamily="18" charset="0"/>
              </a:rPr>
              <a:t>(</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 </a:t>
            </a:r>
            <a:br>
              <a:rPr lang="en-US" dirty="0" smtClean="0">
                <a:solidFill>
                  <a:schemeClr val="tx2"/>
                </a:solidFill>
                <a:cs typeface="Times New Roman" pitchFamily="18" charset="0"/>
              </a:rPr>
            </a:br>
            <a:r>
              <a:rPr lang="en-US" dirty="0" smtClean="0">
                <a:solidFill>
                  <a:schemeClr val="tx2"/>
                </a:solidFill>
                <a:cs typeface="Times New Roman" pitchFamily="18" charset="0"/>
              </a:rPr>
              <a:t>well logs, </a:t>
            </a:r>
            <a:br>
              <a:rPr lang="en-US" dirty="0" smtClean="0">
                <a:solidFill>
                  <a:schemeClr val="tx2"/>
                </a:solidFill>
                <a:cs typeface="Times New Roman" pitchFamily="18" charset="0"/>
              </a:rPr>
            </a:br>
            <a:r>
              <a:rPr lang="en-US" dirty="0" smtClean="0">
                <a:solidFill>
                  <a:schemeClr val="tx2"/>
                </a:solidFill>
                <a:cs typeface="Times New Roman" pitchFamily="18" charset="0"/>
              </a:rPr>
              <a:t>core &amp; outcrop</a:t>
            </a:r>
          </a:p>
        </p:txBody>
      </p:sp>
      <p:pic>
        <p:nvPicPr>
          <p:cNvPr id="75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4" y="1145042"/>
            <a:ext cx="3689790"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4328" name="Line 8"/>
          <p:cNvSpPr>
            <a:spLocks noChangeShapeType="1"/>
          </p:cNvSpPr>
          <p:nvPr/>
        </p:nvSpPr>
        <p:spPr bwMode="auto">
          <a:xfrm>
            <a:off x="1505856" y="3073401"/>
            <a:ext cx="3200400" cy="0"/>
          </a:xfrm>
          <a:prstGeom prst="line">
            <a:avLst/>
          </a:prstGeom>
          <a:noFill/>
          <a:ln w="41275">
            <a:solidFill>
              <a:srgbClr val="2F8B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4329" name="Text Box 9"/>
          <p:cNvSpPr txBox="1">
            <a:spLocks noChangeArrowheads="1"/>
          </p:cNvSpPr>
          <p:nvPr/>
        </p:nvSpPr>
        <p:spPr bwMode="auto">
          <a:xfrm>
            <a:off x="4744244" y="2844801"/>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solidFill>
                  <a:srgbClr val="339966"/>
                </a:solidFill>
                <a:latin typeface="Arial" charset="0"/>
              </a:rPr>
              <a:t>MFS</a:t>
            </a:r>
          </a:p>
        </p:txBody>
      </p:sp>
      <p:sp>
        <p:nvSpPr>
          <p:cNvPr id="2104331" name="Text Box 11"/>
          <p:cNvSpPr txBox="1">
            <a:spLocks noChangeArrowheads="1"/>
          </p:cNvSpPr>
          <p:nvPr/>
        </p:nvSpPr>
        <p:spPr bwMode="auto">
          <a:xfrm>
            <a:off x="4293114" y="5438259"/>
            <a:ext cx="14350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b="0" i="1" dirty="0">
                <a:solidFill>
                  <a:schemeClr val="tx2"/>
                </a:solidFill>
                <a:latin typeface="+mj-lt"/>
              </a:rPr>
              <a:t>After Hanford</a:t>
            </a:r>
          </a:p>
        </p:txBody>
      </p:sp>
      <p:sp>
        <p:nvSpPr>
          <p:cNvPr id="10" name="Rectangle 2"/>
          <p:cNvSpPr txBox="1">
            <a:spLocks noChangeArrowheads="1"/>
          </p:cNvSpPr>
          <p:nvPr/>
        </p:nvSpPr>
        <p:spPr>
          <a:xfrm>
            <a:off x="192423" y="210099"/>
            <a:ext cx="7772400" cy="678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spc="0" baseline="0">
                <a:solidFill>
                  <a:schemeClr val="tx1"/>
                </a:solidFill>
                <a:latin typeface="+mj-lt"/>
                <a:ea typeface="+mj-ea"/>
                <a:cs typeface="Arial" pitchFamily="34" charset="0"/>
              </a:defRPr>
            </a:lvl1pPr>
          </a:lstStyle>
          <a:p>
            <a:pPr fontAlgn="auto">
              <a:spcAft>
                <a:spcPts val="0"/>
              </a:spcAft>
              <a:defRPr/>
            </a:pPr>
            <a:r>
              <a:rPr kumimoji="0" lang="en-US" smtClean="0">
                <a:solidFill>
                  <a:schemeClr val="tx2"/>
                </a:solidFill>
                <a:cs typeface="Times New Roman" pitchFamily="18" charset="0"/>
              </a:rPr>
              <a:t>Maximum Flooding Surface (mfs)</a:t>
            </a:r>
            <a:endParaRPr kumimoji="0" lang="en-US" dirty="0" smtClean="0">
              <a:solidFill>
                <a:schemeClr val="tx2"/>
              </a:solidFill>
              <a:cs typeface="Times New Roman" pitchFamily="18" charset="0"/>
            </a:endParaRPr>
          </a:p>
        </p:txBody>
      </p:sp>
    </p:spTree>
    <p:extLst>
      <p:ext uri="{BB962C8B-B14F-4D97-AF65-F5344CB8AC3E}">
        <p14:creationId xmlns:p14="http://schemas.microsoft.com/office/powerpoint/2010/main" val="410870523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43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4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4328" grpId="0" animBg="1"/>
      <p:bldP spid="210432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43" name="Rectangle 3"/>
          <p:cNvSpPr>
            <a:spLocks noGrp="1" noChangeArrowheads="1"/>
          </p:cNvSpPr>
          <p:nvPr>
            <p:ph type="title"/>
          </p:nvPr>
        </p:nvSpPr>
        <p:spPr>
          <a:xfrm>
            <a:off x="5615214" y="2057400"/>
            <a:ext cx="2948214" cy="2438400"/>
          </a:xfrm>
        </p:spPr>
        <p:txBody>
          <a:bodyPr rtlCol="0">
            <a:normAutofit/>
          </a:bodyPr>
          <a:lstStyle/>
          <a:p>
            <a:pPr>
              <a:defRPr/>
            </a:pPr>
            <a:r>
              <a:rPr lang="en-US" dirty="0" smtClean="0">
                <a:solidFill>
                  <a:schemeClr val="tx2"/>
                </a:solidFill>
                <a:cs typeface="Times New Roman" pitchFamily="18" charset="0"/>
              </a:rPr>
              <a:t>Maximum Flooding</a:t>
            </a:r>
            <a:br>
              <a:rPr lang="en-US" dirty="0" smtClean="0">
                <a:solidFill>
                  <a:schemeClr val="tx2"/>
                </a:solidFill>
                <a:cs typeface="Times New Roman" pitchFamily="18" charset="0"/>
              </a:rPr>
            </a:br>
            <a:r>
              <a:rPr lang="en-US" dirty="0" smtClean="0">
                <a:solidFill>
                  <a:schemeClr val="tx2"/>
                </a:solidFill>
                <a:cs typeface="Times New Roman" pitchFamily="18" charset="0"/>
              </a:rPr>
              <a:t>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 </a:t>
            </a:r>
            <a:br>
              <a:rPr lang="en-US" dirty="0" smtClean="0">
                <a:solidFill>
                  <a:schemeClr val="tx2"/>
                </a:solidFill>
                <a:cs typeface="Times New Roman" pitchFamily="18" charset="0"/>
              </a:rPr>
            </a:br>
            <a:r>
              <a:rPr lang="en-US" dirty="0" smtClean="0">
                <a:solidFill>
                  <a:schemeClr val="tx2"/>
                </a:solidFill>
                <a:cs typeface="Times New Roman" pitchFamily="18" charset="0"/>
              </a:rPr>
              <a:t> well logs, core &amp; outcrop</a:t>
            </a:r>
          </a:p>
        </p:txBody>
      </p:sp>
      <p:pic>
        <p:nvPicPr>
          <p:cNvPr id="7680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743" y="1204278"/>
            <a:ext cx="1424471"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46" name="Text Box 6"/>
          <p:cNvSpPr txBox="1">
            <a:spLocks noChangeArrowheads="1"/>
          </p:cNvSpPr>
          <p:nvPr/>
        </p:nvSpPr>
        <p:spPr bwMode="auto">
          <a:xfrm>
            <a:off x="3657600" y="3276600"/>
            <a:ext cx="104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3200">
                <a:solidFill>
                  <a:srgbClr val="339966"/>
                </a:solidFill>
                <a:effectLst>
                  <a:outerShdw blurRad="38100" dist="38100" dir="2700000" algn="tl">
                    <a:srgbClr val="000000"/>
                  </a:outerShdw>
                </a:effectLst>
                <a:latin typeface="Arial" charset="0"/>
              </a:rPr>
              <a:t>MFS</a:t>
            </a:r>
          </a:p>
        </p:txBody>
      </p:sp>
      <p:sp>
        <p:nvSpPr>
          <p:cNvPr id="2109445" name="Line 5"/>
          <p:cNvSpPr>
            <a:spLocks noChangeShapeType="1"/>
          </p:cNvSpPr>
          <p:nvPr/>
        </p:nvSpPr>
        <p:spPr bwMode="auto">
          <a:xfrm>
            <a:off x="381000" y="3581400"/>
            <a:ext cx="3200400" cy="0"/>
          </a:xfrm>
          <a:prstGeom prst="line">
            <a:avLst/>
          </a:prstGeom>
          <a:noFill/>
          <a:ln w="57150">
            <a:solidFill>
              <a:srgbClr val="2F8B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448" name="Text Box 8"/>
          <p:cNvSpPr txBox="1">
            <a:spLocks noChangeArrowheads="1"/>
          </p:cNvSpPr>
          <p:nvPr/>
        </p:nvSpPr>
        <p:spPr bwMode="auto">
          <a:xfrm>
            <a:off x="2053461" y="5820023"/>
            <a:ext cx="998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tx2"/>
                </a:solidFill>
                <a:latin typeface="+mj-lt"/>
              </a:rPr>
              <a:t>After Hanford</a:t>
            </a:r>
          </a:p>
        </p:txBody>
      </p:sp>
      <p:sp>
        <p:nvSpPr>
          <p:cNvPr id="10" name="Rectangle 2"/>
          <p:cNvSpPr txBox="1">
            <a:spLocks noChangeArrowheads="1"/>
          </p:cNvSpPr>
          <p:nvPr/>
        </p:nvSpPr>
        <p:spPr>
          <a:xfrm>
            <a:off x="192423" y="210099"/>
            <a:ext cx="7772400" cy="678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spc="0" baseline="0">
                <a:solidFill>
                  <a:schemeClr val="tx1"/>
                </a:solidFill>
                <a:latin typeface="+mj-lt"/>
                <a:ea typeface="+mj-ea"/>
                <a:cs typeface="Arial" pitchFamily="34" charset="0"/>
              </a:defRPr>
            </a:lvl1pPr>
          </a:lstStyle>
          <a:p>
            <a:pPr fontAlgn="auto">
              <a:spcAft>
                <a:spcPts val="0"/>
              </a:spcAft>
              <a:defRPr/>
            </a:pPr>
            <a:r>
              <a:rPr kumimoji="0" lang="en-US" smtClean="0">
                <a:solidFill>
                  <a:schemeClr val="tx2"/>
                </a:solidFill>
                <a:cs typeface="Times New Roman" pitchFamily="18" charset="0"/>
              </a:rPr>
              <a:t>Maximum Flooding Surface (mfs)</a:t>
            </a:r>
            <a:endParaRPr kumimoji="0" lang="en-US" dirty="0" smtClean="0">
              <a:solidFill>
                <a:schemeClr val="tx2"/>
              </a:solidFill>
              <a:cs typeface="Times New Roman" pitchFamily="18" charset="0"/>
            </a:endParaRPr>
          </a:p>
        </p:txBody>
      </p:sp>
    </p:spTree>
    <p:extLst>
      <p:ext uri="{BB962C8B-B14F-4D97-AF65-F5344CB8AC3E}">
        <p14:creationId xmlns:p14="http://schemas.microsoft.com/office/powerpoint/2010/main" val="30595073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94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9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46" grpId="0" autoUpdateAnimBg="0"/>
      <p:bldP spid="210944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a:xfrm>
            <a:off x="5486400" y="546100"/>
            <a:ext cx="2895600" cy="5291138"/>
          </a:xfrm>
        </p:spPr>
        <p:txBody>
          <a:bodyPr/>
          <a:lstStyle/>
          <a:p>
            <a:pPr eaLnBrk="1" hangingPunct="1"/>
            <a:r>
              <a:rPr lang="en-US" dirty="0" smtClean="0">
                <a:solidFill>
                  <a:schemeClr val="tx2"/>
                </a:solidFill>
                <a:cs typeface="Times New Roman" pitchFamily="18" charset="0"/>
              </a:rPr>
              <a:t>Maximum Flooding</a:t>
            </a:r>
            <a:br>
              <a:rPr lang="en-US" dirty="0" smtClean="0">
                <a:solidFill>
                  <a:schemeClr val="tx2"/>
                </a:solidFill>
                <a:cs typeface="Times New Roman" pitchFamily="18" charset="0"/>
              </a:rPr>
            </a:br>
            <a:r>
              <a:rPr lang="en-US" dirty="0" smtClean="0">
                <a:solidFill>
                  <a:schemeClr val="tx2"/>
                </a:solidFill>
                <a:cs typeface="Times New Roman" pitchFamily="18" charset="0"/>
              </a:rPr>
              <a:t>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 </a:t>
            </a:r>
            <a:br>
              <a:rPr lang="en-US" dirty="0" smtClean="0">
                <a:solidFill>
                  <a:schemeClr val="tx2"/>
                </a:solidFill>
                <a:cs typeface="Times New Roman" pitchFamily="18" charset="0"/>
              </a:rPr>
            </a:br>
            <a:r>
              <a:rPr lang="en-US" dirty="0" smtClean="0">
                <a:solidFill>
                  <a:schemeClr val="tx2"/>
                </a:solidFill>
                <a:cs typeface="Times New Roman" pitchFamily="18" charset="0"/>
              </a:rPr>
              <a:t> well logs, core &amp; outcrop</a:t>
            </a:r>
          </a:p>
        </p:txBody>
      </p:sp>
      <p:pic>
        <p:nvPicPr>
          <p:cNvPr id="7782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37" y="1203961"/>
            <a:ext cx="3258705"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493" name="Text Box 5"/>
          <p:cNvSpPr txBox="1">
            <a:spLocks noChangeArrowheads="1"/>
          </p:cNvSpPr>
          <p:nvPr/>
        </p:nvSpPr>
        <p:spPr bwMode="auto">
          <a:xfrm>
            <a:off x="3581400" y="3886201"/>
            <a:ext cx="5100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a:solidFill>
                  <a:srgbClr val="339966"/>
                </a:solidFill>
                <a:effectLst>
                  <a:outerShdw blurRad="38100" dist="38100" dir="2700000" algn="tl">
                    <a:srgbClr val="000000"/>
                  </a:outerShdw>
                </a:effectLst>
                <a:latin typeface="Arial" charset="0"/>
              </a:rPr>
              <a:t>MFS</a:t>
            </a:r>
          </a:p>
        </p:txBody>
      </p:sp>
      <p:sp>
        <p:nvSpPr>
          <p:cNvPr id="2111494" name="Line 6"/>
          <p:cNvSpPr>
            <a:spLocks noChangeShapeType="1"/>
          </p:cNvSpPr>
          <p:nvPr/>
        </p:nvSpPr>
        <p:spPr bwMode="auto">
          <a:xfrm>
            <a:off x="381000" y="4114800"/>
            <a:ext cx="3200400" cy="0"/>
          </a:xfrm>
          <a:prstGeom prst="line">
            <a:avLst/>
          </a:prstGeom>
          <a:noFill/>
          <a:ln w="41275">
            <a:solidFill>
              <a:srgbClr val="2F8B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1495" name="Text Box 7"/>
          <p:cNvSpPr txBox="1">
            <a:spLocks noChangeArrowheads="1"/>
          </p:cNvSpPr>
          <p:nvPr/>
        </p:nvSpPr>
        <p:spPr bwMode="auto">
          <a:xfrm>
            <a:off x="3188603" y="5958295"/>
            <a:ext cx="998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tx2"/>
                </a:solidFill>
                <a:latin typeface="+mj-lt"/>
              </a:rPr>
              <a:t>After Hanford</a:t>
            </a:r>
          </a:p>
        </p:txBody>
      </p:sp>
      <p:sp>
        <p:nvSpPr>
          <p:cNvPr id="11" name="Rectangle 2"/>
          <p:cNvSpPr txBox="1">
            <a:spLocks noChangeArrowheads="1"/>
          </p:cNvSpPr>
          <p:nvPr/>
        </p:nvSpPr>
        <p:spPr>
          <a:xfrm>
            <a:off x="192423" y="210099"/>
            <a:ext cx="7772400" cy="678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spc="0" baseline="0">
                <a:solidFill>
                  <a:schemeClr val="tx1"/>
                </a:solidFill>
                <a:latin typeface="+mj-lt"/>
                <a:ea typeface="+mj-ea"/>
                <a:cs typeface="Arial" pitchFamily="34" charset="0"/>
              </a:defRPr>
            </a:lvl1pPr>
          </a:lstStyle>
          <a:p>
            <a:pPr fontAlgn="auto">
              <a:spcAft>
                <a:spcPts val="0"/>
              </a:spcAft>
              <a:defRPr/>
            </a:pPr>
            <a:r>
              <a:rPr kumimoji="0" lang="en-US" smtClean="0">
                <a:solidFill>
                  <a:schemeClr val="tx2"/>
                </a:solidFill>
                <a:cs typeface="Times New Roman" pitchFamily="18" charset="0"/>
              </a:rPr>
              <a:t>Maximum Flooding Surface (mfs)</a:t>
            </a:r>
            <a:endParaRPr kumimoji="0" lang="en-US" dirty="0" smtClean="0">
              <a:solidFill>
                <a:schemeClr val="tx2"/>
              </a:solidFill>
              <a:cs typeface="Times New Roman" pitchFamily="18" charset="0"/>
            </a:endParaRPr>
          </a:p>
        </p:txBody>
      </p:sp>
    </p:spTree>
    <p:extLst>
      <p:ext uri="{BB962C8B-B14F-4D97-AF65-F5344CB8AC3E}">
        <p14:creationId xmlns:p14="http://schemas.microsoft.com/office/powerpoint/2010/main" val="18861404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14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1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493" grpId="0" autoUpdateAnimBg="0"/>
      <p:bldP spid="211149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3" descr="XSection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2133600"/>
            <a:ext cx="84963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397" name="AutoShape 5"/>
          <p:cNvSpPr>
            <a:spLocks noChangeArrowheads="1"/>
          </p:cNvSpPr>
          <p:nvPr/>
        </p:nvSpPr>
        <p:spPr bwMode="auto">
          <a:xfrm>
            <a:off x="4572000" y="2759075"/>
            <a:ext cx="1981200" cy="762000"/>
          </a:xfrm>
          <a:prstGeom prst="leftArrow">
            <a:avLst>
              <a:gd name="adj1" fmla="val 50000"/>
              <a:gd name="adj2" fmla="val 65000"/>
            </a:avLst>
          </a:prstGeom>
          <a:solidFill>
            <a:schemeClr val="bg2"/>
          </a:solidFill>
          <a:ln w="9525">
            <a:solidFill>
              <a:schemeClr val="tx1"/>
            </a:solidFill>
            <a:miter lim="800000"/>
            <a:headEnd/>
            <a:tailEnd/>
          </a:ln>
        </p:spPr>
        <p:txBody>
          <a:bodyPr wrap="none" anchor="ctr"/>
          <a:lstStyle/>
          <a:p>
            <a:pPr algn="ctr"/>
            <a:r>
              <a:rPr lang="en-US">
                <a:solidFill>
                  <a:srgbClr val="FC0202"/>
                </a:solidFill>
              </a:rPr>
              <a:t>mfs</a:t>
            </a:r>
          </a:p>
        </p:txBody>
      </p:sp>
      <p:sp>
        <p:nvSpPr>
          <p:cNvPr id="2107398" name="Text Box 6"/>
          <p:cNvSpPr txBox="1">
            <a:spLocks noChangeArrowheads="1"/>
          </p:cNvSpPr>
          <p:nvPr/>
        </p:nvSpPr>
        <p:spPr bwMode="auto">
          <a:xfrm>
            <a:off x="7315200" y="5105400"/>
            <a:ext cx="1322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i="1" dirty="0">
                <a:solidFill>
                  <a:schemeClr val="tx2"/>
                </a:solidFill>
                <a:latin typeface="+mj-lt"/>
              </a:rPr>
              <a:t>After Coe et al</a:t>
            </a:r>
          </a:p>
        </p:txBody>
      </p:sp>
      <p:sp>
        <p:nvSpPr>
          <p:cNvPr id="7" name="Rectangle 2"/>
          <p:cNvSpPr>
            <a:spLocks noGrp="1" noChangeArrowheads="1"/>
          </p:cNvSpPr>
          <p:nvPr>
            <p:ph type="title"/>
          </p:nvPr>
        </p:nvSpPr>
        <p:spPr>
          <a:xfrm>
            <a:off x="192423" y="210099"/>
            <a:ext cx="7772400" cy="678543"/>
          </a:xfrm>
        </p:spPr>
        <p:txBody>
          <a:bodyPr rtlCol="0">
            <a:normAutofit/>
          </a:bodyPr>
          <a:lstStyle/>
          <a:p>
            <a:pPr>
              <a:defRPr/>
            </a:pPr>
            <a:r>
              <a:rPr lang="en-US" dirty="0" smtClean="0">
                <a:solidFill>
                  <a:schemeClr val="tx2"/>
                </a:solidFill>
                <a:cs typeface="Times New Roman" pitchFamily="18" charset="0"/>
              </a:rPr>
              <a:t>Maximum Flooding Surface (</a:t>
            </a:r>
            <a:r>
              <a:rPr lang="en-US" dirty="0" err="1" smtClean="0">
                <a:solidFill>
                  <a:schemeClr val="tx2"/>
                </a:solidFill>
                <a:cs typeface="Times New Roman" pitchFamily="18" charset="0"/>
              </a:rPr>
              <a:t>mfs</a:t>
            </a:r>
            <a:r>
              <a:rPr lang="en-US" dirty="0" smtClean="0">
                <a:solidFill>
                  <a:schemeClr val="tx2"/>
                </a:solidFill>
                <a:cs typeface="Times New Roman" pitchFamily="18" charset="0"/>
              </a:rPr>
              <a:t>)</a:t>
            </a:r>
          </a:p>
        </p:txBody>
      </p:sp>
    </p:spTree>
    <p:extLst>
      <p:ext uri="{BB962C8B-B14F-4D97-AF65-F5344CB8AC3E}">
        <p14:creationId xmlns:p14="http://schemas.microsoft.com/office/powerpoint/2010/main" val="19684539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7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739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253826" name="Rectangle 2"/>
          <p:cNvSpPr>
            <a:spLocks noGrp="1" noChangeArrowheads="1"/>
          </p:cNvSpPr>
          <p:nvPr>
            <p:ph type="title"/>
          </p:nvPr>
        </p:nvSpPr>
        <p:spPr>
          <a:xfrm>
            <a:off x="323850" y="133350"/>
            <a:ext cx="7772400" cy="838200"/>
          </a:xfrm>
        </p:spPr>
        <p:txBody>
          <a:bodyPr>
            <a:normAutofit/>
          </a:bodyPr>
          <a:lstStyle/>
          <a:p>
            <a:r>
              <a:rPr lang="en-US" altLang="en-US" sz="4000" dirty="0"/>
              <a:t>Barrier Island</a:t>
            </a:r>
          </a:p>
        </p:txBody>
      </p:sp>
      <p:pic>
        <p:nvPicPr>
          <p:cNvPr id="2253827" name="Picture 3" descr="The image “http://www.bedford.k12.ny.us/flhs/science/images/barrierisland.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143000"/>
            <a:ext cx="6781800" cy="50863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51605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8664"/>
            <a:ext cx="9296400" cy="675736"/>
          </a:xfrm>
        </p:spPr>
        <p:txBody>
          <a:bodyPr/>
          <a:lstStyle/>
          <a:p>
            <a:r>
              <a:rPr lang="en-US" dirty="0" smtClean="0">
                <a:solidFill>
                  <a:schemeClr val="tx2"/>
                </a:solidFill>
              </a:rPr>
              <a:t>Order &amp; Hierarchy</a:t>
            </a:r>
            <a:endParaRPr lang="en-US" dirty="0">
              <a:solidFill>
                <a:schemeClr val="tx2"/>
              </a:solidFill>
            </a:endParaRPr>
          </a:p>
        </p:txBody>
      </p:sp>
      <p:sp>
        <p:nvSpPr>
          <p:cNvPr id="4" name="Rectangle 3"/>
          <p:cNvSpPr txBox="1">
            <a:spLocks noChangeArrowheads="1"/>
          </p:cNvSpPr>
          <p:nvPr/>
        </p:nvSpPr>
        <p:spPr>
          <a:xfrm>
            <a:off x="1143000" y="1601273"/>
            <a:ext cx="8763000" cy="35814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2"/>
                </a:solidFill>
                <a:latin typeface="+mj-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2"/>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2"/>
                </a:solidFill>
                <a:latin typeface="+mj-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2"/>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b="0" dirty="0">
                <a:latin typeface="Arial" charset="0"/>
                <a:cs typeface="Times New Roman" pitchFamily="18" charset="0"/>
              </a:rPr>
              <a:t>Vail et al., (1977) define stratigraphic cycle order as frequency of time duration</a:t>
            </a:r>
          </a:p>
          <a:p>
            <a:pPr eaLnBrk="1" hangingPunct="1">
              <a:lnSpc>
                <a:spcPct val="90000"/>
              </a:lnSpc>
            </a:pPr>
            <a:r>
              <a:rPr lang="en-US" b="0" dirty="0"/>
              <a:t>Neal &amp; Abreu, 2009 d</a:t>
            </a:r>
            <a:r>
              <a:rPr lang="en-US" b="0" dirty="0">
                <a:latin typeface="Arial" charset="0"/>
                <a:cs typeface="Times New Roman" pitchFamily="18" charset="0"/>
              </a:rPr>
              <a:t>efine “order” as hierarchal relationship of cyclic depositional units of different magnitudes </a:t>
            </a:r>
          </a:p>
          <a:p>
            <a:pPr eaLnBrk="1" hangingPunct="1">
              <a:lnSpc>
                <a:spcPct val="90000"/>
              </a:lnSpc>
            </a:pPr>
            <a:r>
              <a:rPr lang="en-US" b="0" dirty="0">
                <a:latin typeface="Arial" charset="0"/>
                <a:cs typeface="Times New Roman" pitchFamily="18" charset="0"/>
              </a:rPr>
              <a:t>In this class order refers to the sequence in which layers are laid down; this is the  succession of Neal and Abreu, 2009</a:t>
            </a:r>
          </a:p>
        </p:txBody>
      </p:sp>
    </p:spTree>
    <p:extLst>
      <p:ext uri="{BB962C8B-B14F-4D97-AF65-F5344CB8AC3E}">
        <p14:creationId xmlns:p14="http://schemas.microsoft.com/office/powerpoint/2010/main" val="3973054120"/>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28" y="152400"/>
            <a:ext cx="9910508" cy="745067"/>
          </a:xfrm>
        </p:spPr>
        <p:txBody>
          <a:bodyPr>
            <a:normAutofit fontScale="90000"/>
          </a:bodyPr>
          <a:lstStyle/>
          <a:p>
            <a:r>
              <a:rPr lang="en-US" dirty="0" smtClean="0">
                <a:solidFill>
                  <a:schemeClr val="tx2"/>
                </a:solidFill>
              </a:rPr>
              <a:t>Framework of SBs</a:t>
            </a:r>
            <a:r>
              <a:rPr lang="en-US" dirty="0">
                <a:solidFill>
                  <a:schemeClr val="tx2"/>
                </a:solidFill>
              </a:rPr>
              <a:t>, TS &amp; </a:t>
            </a:r>
            <a:r>
              <a:rPr lang="en-US" dirty="0" err="1">
                <a:solidFill>
                  <a:schemeClr val="tx2"/>
                </a:solidFill>
              </a:rPr>
              <a:t>mfs</a:t>
            </a:r>
            <a:r>
              <a:rPr lang="en-US" dirty="0">
                <a:solidFill>
                  <a:schemeClr val="tx2"/>
                </a:solidFill>
              </a:rPr>
              <a:t> </a:t>
            </a:r>
            <a:r>
              <a:rPr lang="en-US" dirty="0" smtClean="0">
                <a:solidFill>
                  <a:schemeClr val="tx2"/>
                </a:solidFill>
              </a:rPr>
              <a:t>Sequence Stratigraphic Prediction  </a:t>
            </a:r>
            <a:endParaRPr lang="en-US" dirty="0">
              <a:solidFill>
                <a:schemeClr val="tx2"/>
              </a:solidFill>
            </a:endParaRPr>
          </a:p>
        </p:txBody>
      </p:sp>
      <p:sp>
        <p:nvSpPr>
          <p:cNvPr id="4" name="TextBox 3"/>
          <p:cNvSpPr txBox="1"/>
          <p:nvPr/>
        </p:nvSpPr>
        <p:spPr>
          <a:xfrm>
            <a:off x="762000" y="1229261"/>
            <a:ext cx="8229600" cy="5016758"/>
          </a:xfrm>
          <a:prstGeom prst="rect">
            <a:avLst/>
          </a:prstGeom>
          <a:noFill/>
        </p:spPr>
        <p:txBody>
          <a:bodyPr wrap="square" rtlCol="0">
            <a:spAutoFit/>
          </a:bodyPr>
          <a:lstStyle/>
          <a:p>
            <a:r>
              <a:rPr lang="en-US" sz="3200" b="0" dirty="0">
                <a:solidFill>
                  <a:schemeClr val="tx2"/>
                </a:solidFill>
                <a:latin typeface="+mj-lt"/>
              </a:rPr>
              <a:t>A</a:t>
            </a:r>
            <a:r>
              <a:rPr lang="en-US" sz="3200" b="0" dirty="0" smtClean="0">
                <a:solidFill>
                  <a:schemeClr val="tx2"/>
                </a:solidFill>
                <a:latin typeface="+mj-lt"/>
              </a:rPr>
              <a:t>ccommodation </a:t>
            </a:r>
            <a:r>
              <a:rPr lang="en-US" sz="3200" b="0" dirty="0">
                <a:solidFill>
                  <a:schemeClr val="tx2"/>
                </a:solidFill>
                <a:latin typeface="+mj-lt"/>
              </a:rPr>
              <a:t>successions (Neal &amp; Abreu, 2009)</a:t>
            </a:r>
          </a:p>
          <a:p>
            <a:r>
              <a:rPr lang="en-US" sz="3200" b="0" dirty="0">
                <a:solidFill>
                  <a:schemeClr val="tx2"/>
                </a:solidFill>
                <a:latin typeface="+mj-lt"/>
              </a:rPr>
              <a:t>produced by changes in rates of </a:t>
            </a:r>
            <a:r>
              <a:rPr lang="en-US" sz="3200" b="0" dirty="0" err="1">
                <a:solidFill>
                  <a:schemeClr val="tx2"/>
                </a:solidFill>
                <a:latin typeface="+mj-lt"/>
              </a:rPr>
              <a:t>shelfal</a:t>
            </a:r>
            <a:r>
              <a:rPr lang="en-US" sz="3200" b="0" dirty="0">
                <a:solidFill>
                  <a:schemeClr val="tx2"/>
                </a:solidFill>
                <a:latin typeface="+mj-lt"/>
              </a:rPr>
              <a:t> accommodation </a:t>
            </a:r>
            <a:r>
              <a:rPr lang="en-US" sz="3200" b="0" dirty="0" smtClean="0">
                <a:solidFill>
                  <a:schemeClr val="tx2"/>
                </a:solidFill>
                <a:latin typeface="+mj-lt"/>
              </a:rPr>
              <a:t>fill driven by base </a:t>
            </a:r>
            <a:r>
              <a:rPr lang="en-US" sz="3200" b="0" dirty="0">
                <a:solidFill>
                  <a:schemeClr val="tx2"/>
                </a:solidFill>
                <a:latin typeface="+mj-lt"/>
              </a:rPr>
              <a:t>level change </a:t>
            </a:r>
            <a:r>
              <a:rPr lang="en-US" sz="3200" b="0" dirty="0" smtClean="0">
                <a:solidFill>
                  <a:schemeClr val="tx2"/>
                </a:solidFill>
                <a:latin typeface="+mj-lt"/>
              </a:rPr>
              <a:t>&amp; sediment accumulation forming </a:t>
            </a:r>
            <a:r>
              <a:rPr lang="en-US" sz="3200" b="0" dirty="0">
                <a:solidFill>
                  <a:schemeClr val="tx2"/>
                </a:solidFill>
                <a:latin typeface="+mj-lt"/>
              </a:rPr>
              <a:t>geometries that:</a:t>
            </a:r>
          </a:p>
          <a:p>
            <a:pPr marL="342900" indent="-342900">
              <a:buFont typeface="Arial" panose="020B0604020202020204" pitchFamily="34" charset="0"/>
              <a:buChar char="•"/>
            </a:pPr>
            <a:r>
              <a:rPr lang="en-US" sz="3200" b="0" dirty="0" err="1">
                <a:solidFill>
                  <a:schemeClr val="tx2"/>
                </a:solidFill>
                <a:latin typeface="+mj-lt"/>
              </a:rPr>
              <a:t>Prograde</a:t>
            </a:r>
            <a:r>
              <a:rPr lang="en-US" sz="3200" b="0" dirty="0">
                <a:solidFill>
                  <a:schemeClr val="tx2"/>
                </a:solidFill>
                <a:latin typeface="+mj-lt"/>
              </a:rPr>
              <a:t> and aggrade (PA)</a:t>
            </a:r>
          </a:p>
          <a:p>
            <a:pPr marL="342900" indent="-342900">
              <a:buFont typeface="Arial" panose="020B0604020202020204" pitchFamily="34" charset="0"/>
              <a:buChar char="•"/>
            </a:pPr>
            <a:r>
              <a:rPr lang="en-US" sz="3200" b="0" dirty="0">
                <a:solidFill>
                  <a:schemeClr val="tx2"/>
                </a:solidFill>
                <a:latin typeface="+mj-lt"/>
              </a:rPr>
              <a:t>Retrograde (R)</a:t>
            </a:r>
          </a:p>
          <a:p>
            <a:pPr marL="342900" indent="-342900">
              <a:buFont typeface="Arial" panose="020B0604020202020204" pitchFamily="34" charset="0"/>
              <a:buChar char="•"/>
            </a:pPr>
            <a:r>
              <a:rPr lang="en-US" sz="3200" b="0" dirty="0">
                <a:solidFill>
                  <a:schemeClr val="tx2"/>
                </a:solidFill>
                <a:latin typeface="+mj-lt"/>
              </a:rPr>
              <a:t>Aggrade to prograde to degrade (APD). </a:t>
            </a:r>
            <a:endParaRPr lang="en-US" sz="3200" b="0" dirty="0" smtClean="0">
              <a:solidFill>
                <a:schemeClr val="tx2"/>
              </a:solidFill>
              <a:latin typeface="+mj-lt"/>
            </a:endParaRPr>
          </a:p>
          <a:p>
            <a:r>
              <a:rPr lang="en-US" sz="3200" b="0" dirty="0" smtClean="0">
                <a:solidFill>
                  <a:schemeClr val="tx2"/>
                </a:solidFill>
                <a:latin typeface="+mj-lt"/>
              </a:rPr>
              <a:t>Equivalent to HST</a:t>
            </a:r>
            <a:r>
              <a:rPr lang="en-US" sz="3200" b="0" dirty="0">
                <a:solidFill>
                  <a:schemeClr val="tx2"/>
                </a:solidFill>
                <a:latin typeface="+mj-lt"/>
              </a:rPr>
              <a:t>, the TS and </a:t>
            </a:r>
            <a:r>
              <a:rPr lang="en-US" sz="3200" b="0" dirty="0" smtClean="0">
                <a:solidFill>
                  <a:schemeClr val="tx2"/>
                </a:solidFill>
                <a:latin typeface="+mj-lt"/>
              </a:rPr>
              <a:t>LST</a:t>
            </a:r>
          </a:p>
          <a:p>
            <a:r>
              <a:rPr lang="en-US" sz="3200" b="0" dirty="0" smtClean="0">
                <a:solidFill>
                  <a:schemeClr val="tx2"/>
                </a:solidFill>
                <a:latin typeface="+mj-lt"/>
              </a:rPr>
              <a:t>Used to guide interpretation of conceptual </a:t>
            </a:r>
            <a:r>
              <a:rPr lang="en-US" sz="3200" b="0" dirty="0">
                <a:solidFill>
                  <a:schemeClr val="tx2"/>
                </a:solidFill>
                <a:latin typeface="+mj-lt"/>
              </a:rPr>
              <a:t>models using sea level, </a:t>
            </a:r>
            <a:r>
              <a:rPr lang="en-US" sz="3200" b="0" dirty="0" smtClean="0">
                <a:solidFill>
                  <a:schemeClr val="tx2"/>
                </a:solidFill>
                <a:latin typeface="+mj-lt"/>
              </a:rPr>
              <a:t>sedimentation and </a:t>
            </a:r>
            <a:r>
              <a:rPr lang="en-US" sz="3200" b="0" dirty="0">
                <a:solidFill>
                  <a:schemeClr val="tx2"/>
                </a:solidFill>
                <a:latin typeface="+mj-lt"/>
              </a:rPr>
              <a:t>or/age </a:t>
            </a:r>
            <a:r>
              <a:rPr lang="en-US" sz="3200" b="0" dirty="0" smtClean="0">
                <a:solidFill>
                  <a:schemeClr val="tx2"/>
                </a:solidFill>
                <a:latin typeface="+mj-lt"/>
              </a:rPr>
              <a:t>duration</a:t>
            </a:r>
            <a:endParaRPr lang="en-US" sz="3200" b="0" dirty="0">
              <a:solidFill>
                <a:schemeClr val="tx2"/>
              </a:solidFill>
              <a:latin typeface="+mj-lt"/>
            </a:endParaRPr>
          </a:p>
        </p:txBody>
      </p:sp>
    </p:spTree>
    <p:extLst>
      <p:ext uri="{BB962C8B-B14F-4D97-AF65-F5344CB8AC3E}">
        <p14:creationId xmlns:p14="http://schemas.microsoft.com/office/powerpoint/2010/main" val="2112127726"/>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03" t="6048" r="1003" b="29259"/>
          <a:stretch/>
        </p:blipFill>
        <p:spPr>
          <a:xfrm>
            <a:off x="1339085" y="1048564"/>
            <a:ext cx="6753696" cy="4436533"/>
          </a:xfrm>
          <a:prstGeom prst="rect">
            <a:avLst/>
          </a:prstGeom>
        </p:spPr>
      </p:pic>
      <p:sp>
        <p:nvSpPr>
          <p:cNvPr id="5" name="Title 1"/>
          <p:cNvSpPr>
            <a:spLocks noGrp="1"/>
          </p:cNvSpPr>
          <p:nvPr>
            <p:ph type="title"/>
          </p:nvPr>
        </p:nvSpPr>
        <p:spPr>
          <a:xfrm>
            <a:off x="190500" y="229943"/>
            <a:ext cx="8229600" cy="609600"/>
          </a:xfrm>
        </p:spPr>
        <p:txBody>
          <a:bodyPr/>
          <a:lstStyle/>
          <a:p>
            <a:r>
              <a:rPr lang="en-US" dirty="0" smtClean="0">
                <a:solidFill>
                  <a:schemeClr val="tx2"/>
                </a:solidFill>
              </a:rPr>
              <a:t>Stratigraphic </a:t>
            </a:r>
            <a:r>
              <a:rPr lang="en-US" dirty="0">
                <a:solidFill>
                  <a:schemeClr val="tx2"/>
                </a:solidFill>
              </a:rPr>
              <a:t>framework for facies prediction  </a:t>
            </a:r>
          </a:p>
        </p:txBody>
      </p:sp>
      <p:sp>
        <p:nvSpPr>
          <p:cNvPr id="2" name="TextBox 1"/>
          <p:cNvSpPr txBox="1"/>
          <p:nvPr/>
        </p:nvSpPr>
        <p:spPr>
          <a:xfrm>
            <a:off x="6400800" y="2484159"/>
            <a:ext cx="2595582" cy="307777"/>
          </a:xfrm>
          <a:prstGeom prst="rect">
            <a:avLst/>
          </a:prstGeom>
          <a:noFill/>
        </p:spPr>
        <p:txBody>
          <a:bodyPr wrap="none" rtlCol="0">
            <a:spAutoFit/>
          </a:bodyPr>
          <a:lstStyle/>
          <a:p>
            <a:r>
              <a:rPr lang="en-US" sz="1400" i="1" dirty="0">
                <a:solidFill>
                  <a:schemeClr val="tx2"/>
                </a:solidFill>
              </a:rPr>
              <a:t>(after Neal &amp; Abreu, 2009)</a:t>
            </a:r>
          </a:p>
        </p:txBody>
      </p:sp>
      <p:sp>
        <p:nvSpPr>
          <p:cNvPr id="7" name="TextBox 6"/>
          <p:cNvSpPr txBox="1"/>
          <p:nvPr/>
        </p:nvSpPr>
        <p:spPr bwMode="auto">
          <a:xfrm>
            <a:off x="378638" y="5548842"/>
            <a:ext cx="9148723" cy="738664"/>
          </a:xfrm>
          <a:prstGeom prst="rect">
            <a:avLst/>
          </a:prstGeom>
          <a:noFill/>
          <a:ln w="9525" algn="ctr">
            <a:noFill/>
            <a:miter lim="800000"/>
            <a:headEnd/>
            <a:tailEnd/>
          </a:ln>
        </p:spPr>
        <p:txBody>
          <a:bodyPr vert="horz" wrap="none" lIns="0" tIns="0" rIns="0" bIns="0" numCol="1" rtlCol="0" anchor="ctr" anchorCtr="0" compatLnSpc="1">
            <a:prstTxWarp prst="textNoShape">
              <a:avLst/>
            </a:prstTxWarp>
            <a:spAutoFit/>
          </a:bodyPr>
          <a:lstStyle/>
          <a:p>
            <a:r>
              <a:rPr lang="en-US" b="0" dirty="0" smtClean="0">
                <a:solidFill>
                  <a:srgbClr val="060000"/>
                </a:solidFill>
                <a:latin typeface="+mn-lt"/>
              </a:rPr>
              <a:t>Coastal </a:t>
            </a:r>
            <a:r>
              <a:rPr lang="en-US" b="0" dirty="0">
                <a:solidFill>
                  <a:srgbClr val="060000"/>
                </a:solidFill>
                <a:latin typeface="+mn-lt"/>
              </a:rPr>
              <a:t>accommodation (</a:t>
            </a:r>
            <a:r>
              <a:rPr lang="en-US" b="0" dirty="0" err="1">
                <a:solidFill>
                  <a:srgbClr val="060000"/>
                </a:solidFill>
                <a:latin typeface="+mn-lt"/>
              </a:rPr>
              <a:t>δA</a:t>
            </a:r>
            <a:r>
              <a:rPr lang="en-US" b="0" dirty="0">
                <a:solidFill>
                  <a:srgbClr val="060000"/>
                </a:solidFill>
                <a:latin typeface="+mn-lt"/>
              </a:rPr>
              <a:t>) </a:t>
            </a:r>
            <a:r>
              <a:rPr lang="en-US" b="0" dirty="0" smtClean="0">
                <a:solidFill>
                  <a:srgbClr val="060000"/>
                </a:solidFill>
                <a:latin typeface="+mn-lt"/>
              </a:rPr>
              <a:t>&amp; sediment </a:t>
            </a:r>
            <a:r>
              <a:rPr lang="en-US" b="0" dirty="0">
                <a:solidFill>
                  <a:srgbClr val="060000"/>
                </a:solidFill>
                <a:latin typeface="+mn-lt"/>
              </a:rPr>
              <a:t>fill (</a:t>
            </a:r>
            <a:r>
              <a:rPr lang="en-US" b="0" dirty="0" err="1">
                <a:solidFill>
                  <a:srgbClr val="060000"/>
                </a:solidFill>
                <a:latin typeface="+mn-lt"/>
              </a:rPr>
              <a:t>δS</a:t>
            </a:r>
            <a:r>
              <a:rPr lang="en-US" b="0" dirty="0">
                <a:solidFill>
                  <a:srgbClr val="060000"/>
                </a:solidFill>
                <a:latin typeface="+mn-lt"/>
              </a:rPr>
              <a:t>) rates form </a:t>
            </a:r>
            <a:r>
              <a:rPr lang="en-US" b="0" dirty="0" err="1">
                <a:solidFill>
                  <a:srgbClr val="060000"/>
                </a:solidFill>
                <a:latin typeface="+mn-lt"/>
              </a:rPr>
              <a:t>stratal</a:t>
            </a:r>
            <a:r>
              <a:rPr lang="en-US" b="0" dirty="0">
                <a:solidFill>
                  <a:srgbClr val="060000"/>
                </a:solidFill>
                <a:latin typeface="+mn-lt"/>
              </a:rPr>
              <a:t> stacking patterns </a:t>
            </a:r>
            <a:r>
              <a:rPr lang="en-US" b="0" dirty="0" smtClean="0">
                <a:solidFill>
                  <a:srgbClr val="060000"/>
                </a:solidFill>
                <a:latin typeface="+mn-lt"/>
              </a:rPr>
              <a:t>of accommodation </a:t>
            </a:r>
            <a:r>
              <a:rPr lang="en-US" b="0" dirty="0">
                <a:solidFill>
                  <a:srgbClr val="060000"/>
                </a:solidFill>
                <a:latin typeface="+mn-lt"/>
              </a:rPr>
              <a:t>succession. </a:t>
            </a:r>
            <a:r>
              <a:rPr lang="en-US" b="0" dirty="0" err="1">
                <a:solidFill>
                  <a:srgbClr val="060000"/>
                </a:solidFill>
                <a:latin typeface="+mn-lt"/>
              </a:rPr>
              <a:t>Progradation</a:t>
            </a:r>
            <a:r>
              <a:rPr lang="en-US" b="0" dirty="0">
                <a:solidFill>
                  <a:srgbClr val="060000"/>
                </a:solidFill>
                <a:latin typeface="+mn-lt"/>
              </a:rPr>
              <a:t> to aggradation (PA), </a:t>
            </a:r>
            <a:endParaRPr lang="en-US" b="0" dirty="0" smtClean="0">
              <a:solidFill>
                <a:srgbClr val="060000"/>
              </a:solidFill>
              <a:latin typeface="+mn-lt"/>
            </a:endParaRPr>
          </a:p>
          <a:p>
            <a:r>
              <a:rPr lang="en-US" b="0" dirty="0" err="1" smtClean="0">
                <a:solidFill>
                  <a:srgbClr val="060000"/>
                </a:solidFill>
                <a:latin typeface="+mn-lt"/>
              </a:rPr>
              <a:t>retrogradation</a:t>
            </a:r>
            <a:r>
              <a:rPr lang="en-US" b="0" dirty="0" smtClean="0">
                <a:solidFill>
                  <a:srgbClr val="060000"/>
                </a:solidFill>
                <a:latin typeface="+mn-lt"/>
              </a:rPr>
              <a:t> </a:t>
            </a:r>
            <a:r>
              <a:rPr lang="en-US" b="0" dirty="0">
                <a:solidFill>
                  <a:srgbClr val="060000"/>
                </a:solidFill>
                <a:latin typeface="+mn-lt"/>
              </a:rPr>
              <a:t>(R) motifs match </a:t>
            </a:r>
            <a:r>
              <a:rPr lang="en-US" b="0" dirty="0" err="1">
                <a:solidFill>
                  <a:srgbClr val="060000"/>
                </a:solidFill>
                <a:latin typeface="+mn-lt"/>
              </a:rPr>
              <a:t>lowstand</a:t>
            </a:r>
            <a:r>
              <a:rPr lang="en-US" b="0" dirty="0">
                <a:solidFill>
                  <a:srgbClr val="060000"/>
                </a:solidFill>
                <a:latin typeface="+mn-lt"/>
              </a:rPr>
              <a:t>, transgressive, and </a:t>
            </a:r>
            <a:r>
              <a:rPr lang="en-US" b="0" dirty="0" err="1">
                <a:solidFill>
                  <a:srgbClr val="060000"/>
                </a:solidFill>
                <a:latin typeface="+mn-lt"/>
              </a:rPr>
              <a:t>highstand</a:t>
            </a:r>
            <a:r>
              <a:rPr lang="en-US" b="0" dirty="0">
                <a:solidFill>
                  <a:srgbClr val="060000"/>
                </a:solidFill>
                <a:latin typeface="+mn-lt"/>
              </a:rPr>
              <a:t> systems tracts. APD systems tract indicates decreasing accommodation. APD </a:t>
            </a:r>
            <a:r>
              <a:rPr lang="en-US" b="0" dirty="0" smtClean="0">
                <a:solidFill>
                  <a:srgbClr val="060000"/>
                </a:solidFill>
                <a:latin typeface="+mn-lt"/>
              </a:rPr>
              <a:t>systems</a:t>
            </a:r>
          </a:p>
          <a:p>
            <a:r>
              <a:rPr lang="en-US" b="0" dirty="0" smtClean="0">
                <a:solidFill>
                  <a:srgbClr val="060000"/>
                </a:solidFill>
                <a:latin typeface="+mn-lt"/>
              </a:rPr>
              <a:t> </a:t>
            </a:r>
            <a:r>
              <a:rPr lang="en-US" b="0" dirty="0">
                <a:solidFill>
                  <a:srgbClr val="060000"/>
                </a:solidFill>
                <a:latin typeface="+mn-lt"/>
              </a:rPr>
              <a:t>tract ending accommodation on the shelf can show </a:t>
            </a:r>
            <a:r>
              <a:rPr lang="en-US" b="0" dirty="0" err="1">
                <a:solidFill>
                  <a:srgbClr val="060000"/>
                </a:solidFill>
                <a:latin typeface="+mn-lt"/>
              </a:rPr>
              <a:t>degradational</a:t>
            </a:r>
            <a:r>
              <a:rPr lang="en-US" b="0" dirty="0">
                <a:solidFill>
                  <a:srgbClr val="060000"/>
                </a:solidFill>
                <a:latin typeface="+mn-lt"/>
              </a:rPr>
              <a:t> stacking, with no downward shift in coastal </a:t>
            </a:r>
            <a:r>
              <a:rPr lang="en-US" b="0" dirty="0" err="1">
                <a:solidFill>
                  <a:srgbClr val="060000"/>
                </a:solidFill>
                <a:latin typeface="+mn-lt"/>
              </a:rPr>
              <a:t>onlap</a:t>
            </a:r>
            <a:r>
              <a:rPr lang="en-US" b="0" dirty="0">
                <a:solidFill>
                  <a:srgbClr val="060000"/>
                </a:solidFill>
                <a:latin typeface="+mn-lt"/>
              </a:rPr>
              <a:t>. Sequence boundaries </a:t>
            </a:r>
            <a:r>
              <a:rPr lang="en-US" b="0" dirty="0" smtClean="0">
                <a:solidFill>
                  <a:srgbClr val="060000"/>
                </a:solidFill>
                <a:latin typeface="+mn-lt"/>
              </a:rPr>
              <a:t>&amp; initiation </a:t>
            </a:r>
            <a:r>
              <a:rPr lang="en-US" b="0" dirty="0">
                <a:solidFill>
                  <a:srgbClr val="060000"/>
                </a:solidFill>
                <a:latin typeface="+mn-lt"/>
              </a:rPr>
              <a:t>of </a:t>
            </a:r>
            <a:r>
              <a:rPr lang="en-US" b="0" dirty="0" smtClean="0">
                <a:solidFill>
                  <a:srgbClr val="060000"/>
                </a:solidFill>
                <a:latin typeface="+mn-lt"/>
              </a:rPr>
              <a:t>other PA,</a:t>
            </a:r>
          </a:p>
          <a:p>
            <a:r>
              <a:rPr lang="en-US" b="0" dirty="0" smtClean="0">
                <a:solidFill>
                  <a:srgbClr val="060000"/>
                </a:solidFill>
                <a:latin typeface="+mn-lt"/>
              </a:rPr>
              <a:t> </a:t>
            </a:r>
            <a:r>
              <a:rPr lang="en-US" b="0" dirty="0">
                <a:solidFill>
                  <a:srgbClr val="060000"/>
                </a:solidFill>
                <a:latin typeface="+mn-lt"/>
              </a:rPr>
              <a:t>R, and APD cycles with downward shift in coastal </a:t>
            </a:r>
            <a:r>
              <a:rPr lang="en-US" b="0" dirty="0" err="1">
                <a:solidFill>
                  <a:srgbClr val="060000"/>
                </a:solidFill>
                <a:latin typeface="+mn-lt"/>
              </a:rPr>
              <a:t>onlap</a:t>
            </a:r>
            <a:r>
              <a:rPr lang="en-US" b="0" dirty="0">
                <a:solidFill>
                  <a:srgbClr val="060000"/>
                </a:solidFill>
                <a:latin typeface="+mn-lt"/>
              </a:rPr>
              <a:t> and </a:t>
            </a:r>
            <a:r>
              <a:rPr lang="en-US" b="0" dirty="0" err="1">
                <a:solidFill>
                  <a:srgbClr val="060000"/>
                </a:solidFill>
                <a:latin typeface="+mn-lt"/>
              </a:rPr>
              <a:t>onlapping</a:t>
            </a:r>
            <a:r>
              <a:rPr lang="en-US" b="0" dirty="0">
                <a:solidFill>
                  <a:srgbClr val="060000"/>
                </a:solidFill>
                <a:latin typeface="+mn-lt"/>
              </a:rPr>
              <a:t> of proximal </a:t>
            </a:r>
            <a:r>
              <a:rPr lang="en-US" b="0" dirty="0" err="1">
                <a:solidFill>
                  <a:srgbClr val="060000"/>
                </a:solidFill>
                <a:latin typeface="+mn-lt"/>
              </a:rPr>
              <a:t>facies</a:t>
            </a:r>
            <a:r>
              <a:rPr lang="en-US" b="0" dirty="0">
                <a:solidFill>
                  <a:srgbClr val="060000"/>
                </a:solidFill>
                <a:latin typeface="+mn-lt"/>
              </a:rPr>
              <a:t> over distal </a:t>
            </a:r>
            <a:r>
              <a:rPr lang="en-US" b="0" dirty="0" smtClean="0">
                <a:solidFill>
                  <a:srgbClr val="060000"/>
                </a:solidFill>
                <a:latin typeface="+mn-lt"/>
              </a:rPr>
              <a:t>ones.</a:t>
            </a:r>
            <a:endParaRPr lang="en-US" b="0" dirty="0">
              <a:solidFill>
                <a:srgbClr val="060000"/>
              </a:solidFill>
              <a:latin typeface="+mn-lt"/>
            </a:endParaRPr>
          </a:p>
        </p:txBody>
      </p:sp>
    </p:spTree>
    <p:extLst>
      <p:ext uri="{BB962C8B-B14F-4D97-AF65-F5344CB8AC3E}">
        <p14:creationId xmlns:p14="http://schemas.microsoft.com/office/powerpoint/2010/main" val="333513073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42" b="10133"/>
          <a:stretch/>
        </p:blipFill>
        <p:spPr>
          <a:xfrm>
            <a:off x="3222828" y="1139153"/>
            <a:ext cx="5559266" cy="4944533"/>
          </a:xfrm>
          <a:prstGeom prst="rect">
            <a:avLst/>
          </a:prstGeom>
        </p:spPr>
      </p:pic>
      <p:sp>
        <p:nvSpPr>
          <p:cNvPr id="4" name="TextBox 3"/>
          <p:cNvSpPr txBox="1"/>
          <p:nvPr/>
        </p:nvSpPr>
        <p:spPr>
          <a:xfrm>
            <a:off x="6186512" y="6185284"/>
            <a:ext cx="2595582" cy="307777"/>
          </a:xfrm>
          <a:prstGeom prst="rect">
            <a:avLst/>
          </a:prstGeom>
          <a:noFill/>
        </p:spPr>
        <p:txBody>
          <a:bodyPr wrap="none" rtlCol="0">
            <a:spAutoFit/>
          </a:bodyPr>
          <a:lstStyle/>
          <a:p>
            <a:r>
              <a:rPr lang="en-US" sz="1400" i="1" dirty="0">
                <a:solidFill>
                  <a:schemeClr val="tx2"/>
                </a:solidFill>
              </a:rPr>
              <a:t>(after Neal &amp; Abreu, 2009)</a:t>
            </a:r>
          </a:p>
        </p:txBody>
      </p:sp>
      <p:sp>
        <p:nvSpPr>
          <p:cNvPr id="6" name="Title 1"/>
          <p:cNvSpPr>
            <a:spLocks noGrp="1"/>
          </p:cNvSpPr>
          <p:nvPr>
            <p:ph type="title"/>
          </p:nvPr>
        </p:nvSpPr>
        <p:spPr>
          <a:xfrm>
            <a:off x="177799" y="256888"/>
            <a:ext cx="4275667" cy="609600"/>
          </a:xfrm>
        </p:spPr>
        <p:txBody>
          <a:bodyPr>
            <a:normAutofit fontScale="90000"/>
          </a:bodyPr>
          <a:lstStyle/>
          <a:p>
            <a:r>
              <a:rPr lang="en-US" dirty="0" smtClean="0">
                <a:solidFill>
                  <a:schemeClr val="tx2"/>
                </a:solidFill>
              </a:rPr>
              <a:t>Accommodation Successions  </a:t>
            </a:r>
            <a:endParaRPr lang="en-US" dirty="0">
              <a:solidFill>
                <a:schemeClr val="tx2"/>
              </a:solidFill>
            </a:endParaRPr>
          </a:p>
        </p:txBody>
      </p:sp>
      <p:sp>
        <p:nvSpPr>
          <p:cNvPr id="9" name="Right Arrow 8"/>
          <p:cNvSpPr/>
          <p:nvPr/>
        </p:nvSpPr>
        <p:spPr>
          <a:xfrm>
            <a:off x="941961" y="2527684"/>
            <a:ext cx="1968356" cy="1439333"/>
          </a:xfrm>
          <a:prstGeom prst="rightArrow">
            <a:avLst/>
          </a:prstGeom>
          <a:solidFill>
            <a:srgbClr val="C8C8C8"/>
          </a:solidFill>
          <a:ln>
            <a:noFill/>
          </a:ln>
          <a:effectLst>
            <a:outerShdw blurRad="63500" dist="50800" dir="2700000" algn="t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algn="ctr"/>
            <a:r>
              <a:rPr kumimoji="0" lang="en-US" sz="2000" b="0" dirty="0">
                <a:solidFill>
                  <a:schemeClr val="tx2"/>
                </a:solidFill>
              </a:rPr>
              <a:t>Depositional Sequences</a:t>
            </a:r>
          </a:p>
          <a:p>
            <a:pPr algn="ctr"/>
            <a:endParaRPr lang="en-US" dirty="0">
              <a:solidFill>
                <a:schemeClr val="tx2"/>
              </a:solidFill>
            </a:endParaRPr>
          </a:p>
        </p:txBody>
      </p:sp>
      <p:sp>
        <p:nvSpPr>
          <p:cNvPr id="10" name="Right Arrow 9"/>
          <p:cNvSpPr/>
          <p:nvPr/>
        </p:nvSpPr>
        <p:spPr>
          <a:xfrm>
            <a:off x="558800" y="4525769"/>
            <a:ext cx="2199117" cy="1439333"/>
          </a:xfrm>
          <a:prstGeom prst="rightArrow">
            <a:avLst/>
          </a:prstGeom>
          <a:solidFill>
            <a:srgbClr val="C8C8C8"/>
          </a:solidFill>
          <a:ln>
            <a:noFill/>
          </a:ln>
          <a:effectLst>
            <a:outerShdw blurRad="63500" dist="50800" dir="2700000" algn="t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p>
            <a:pPr fontAlgn="auto">
              <a:spcAft>
                <a:spcPts val="0"/>
              </a:spcAft>
            </a:pPr>
            <a:r>
              <a:rPr kumimoji="0" lang="en-US" sz="2000" b="0" dirty="0" smtClean="0">
                <a:solidFill>
                  <a:schemeClr val="tx2"/>
                </a:solidFill>
              </a:rPr>
              <a:t>Idealized </a:t>
            </a:r>
            <a:r>
              <a:rPr kumimoji="0" lang="en-US" sz="2000" b="0" dirty="0" err="1" smtClean="0">
                <a:solidFill>
                  <a:schemeClr val="tx2"/>
                </a:solidFill>
              </a:rPr>
              <a:t>Facies</a:t>
            </a:r>
            <a:r>
              <a:rPr kumimoji="0" lang="en-US" sz="2000" b="0" dirty="0" smtClean="0">
                <a:solidFill>
                  <a:schemeClr val="tx2"/>
                </a:solidFill>
              </a:rPr>
              <a:t> Distribution</a:t>
            </a:r>
            <a:endParaRPr kumimoji="0" lang="en-US" sz="2000" b="0" dirty="0">
              <a:solidFill>
                <a:schemeClr val="tx2"/>
              </a:solidFill>
            </a:endParaRPr>
          </a:p>
          <a:p>
            <a:pPr algn="ctr"/>
            <a:endParaRPr lang="en-US" dirty="0">
              <a:solidFill>
                <a:schemeClr val="tx2"/>
              </a:solidFill>
            </a:endParaRPr>
          </a:p>
        </p:txBody>
      </p:sp>
    </p:spTree>
    <p:extLst>
      <p:ext uri="{BB962C8B-B14F-4D97-AF65-F5344CB8AC3E}">
        <p14:creationId xmlns:p14="http://schemas.microsoft.com/office/powerpoint/2010/main" val="165573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7" t="3208" r="-587" b="21020"/>
          <a:stretch/>
        </p:blipFill>
        <p:spPr>
          <a:xfrm>
            <a:off x="474133" y="1083733"/>
            <a:ext cx="8642959" cy="5196298"/>
          </a:xfrm>
          <a:prstGeom prst="rect">
            <a:avLst/>
          </a:prstGeom>
        </p:spPr>
      </p:pic>
      <p:sp>
        <p:nvSpPr>
          <p:cNvPr id="4" name="TextBox 3"/>
          <p:cNvSpPr txBox="1"/>
          <p:nvPr/>
        </p:nvSpPr>
        <p:spPr>
          <a:xfrm>
            <a:off x="6241850" y="5856526"/>
            <a:ext cx="2595582" cy="307777"/>
          </a:xfrm>
          <a:prstGeom prst="rect">
            <a:avLst/>
          </a:prstGeom>
          <a:noFill/>
        </p:spPr>
        <p:txBody>
          <a:bodyPr wrap="none" rtlCol="0">
            <a:spAutoFit/>
          </a:bodyPr>
          <a:lstStyle/>
          <a:p>
            <a:r>
              <a:rPr lang="en-US" sz="1400" i="1" dirty="0">
                <a:solidFill>
                  <a:schemeClr val="tx2"/>
                </a:solidFill>
              </a:rPr>
              <a:t>(after Neal &amp; Abreu, 2009)</a:t>
            </a:r>
          </a:p>
        </p:txBody>
      </p:sp>
      <p:sp>
        <p:nvSpPr>
          <p:cNvPr id="5" name="Title 1"/>
          <p:cNvSpPr>
            <a:spLocks noGrp="1"/>
          </p:cNvSpPr>
          <p:nvPr>
            <p:ph type="title"/>
          </p:nvPr>
        </p:nvSpPr>
        <p:spPr>
          <a:xfrm>
            <a:off x="164828" y="152400"/>
            <a:ext cx="9893572" cy="745067"/>
          </a:xfrm>
        </p:spPr>
        <p:txBody>
          <a:bodyPr>
            <a:normAutofit fontScale="90000"/>
          </a:bodyPr>
          <a:lstStyle/>
          <a:p>
            <a:r>
              <a:rPr lang="en-US" dirty="0">
                <a:solidFill>
                  <a:schemeClr val="tx2"/>
                </a:solidFill>
              </a:rPr>
              <a:t>Seismic profile of Pelotas Basin </a:t>
            </a:r>
            <a:r>
              <a:rPr lang="en-US" dirty="0" smtClean="0">
                <a:solidFill>
                  <a:schemeClr val="tx2"/>
                </a:solidFill>
              </a:rPr>
              <a:t>- PA, R and APD Sequence Sets</a:t>
            </a:r>
            <a:endParaRPr lang="en-US" dirty="0">
              <a:solidFill>
                <a:schemeClr val="tx2"/>
              </a:solidFill>
            </a:endParaRPr>
          </a:p>
        </p:txBody>
      </p:sp>
      <p:sp>
        <p:nvSpPr>
          <p:cNvPr id="7" name="TextBox 6"/>
          <p:cNvSpPr txBox="1"/>
          <p:nvPr/>
        </p:nvSpPr>
        <p:spPr bwMode="auto">
          <a:xfrm>
            <a:off x="4022526" y="4725823"/>
            <a:ext cx="3816550" cy="923330"/>
          </a:xfrm>
          <a:prstGeom prst="rect">
            <a:avLst/>
          </a:prstGeom>
          <a:solidFill>
            <a:schemeClr val="bg1"/>
          </a:solidFill>
          <a:ln w="9525" algn="ctr">
            <a:noFill/>
            <a:miter lim="800000"/>
            <a:headEnd/>
            <a:tailEnd/>
          </a:ln>
        </p:spPr>
        <p:txBody>
          <a:bodyPr vert="horz" wrap="square" lIns="0" tIns="0" rIns="0" bIns="0" numCol="1" rtlCol="0" anchor="ctr" anchorCtr="0" compatLnSpc="1">
            <a:prstTxWarp prst="textNoShape">
              <a:avLst/>
            </a:prstTxWarp>
            <a:spAutoFit/>
          </a:bodyPr>
          <a:lstStyle/>
          <a:p>
            <a:pPr algn="ctr"/>
            <a:r>
              <a:rPr lang="en-US" b="0" dirty="0">
                <a:latin typeface="+mn-lt"/>
              </a:rPr>
              <a:t>PA (</a:t>
            </a:r>
            <a:r>
              <a:rPr lang="en-US" b="0" dirty="0" err="1">
                <a:latin typeface="+mn-lt"/>
              </a:rPr>
              <a:t>progradation</a:t>
            </a:r>
            <a:r>
              <a:rPr lang="en-US" b="0" dirty="0">
                <a:latin typeface="+mn-lt"/>
              </a:rPr>
              <a:t> to aggradation), R (</a:t>
            </a:r>
            <a:r>
              <a:rPr lang="en-US" b="0" dirty="0" err="1">
                <a:latin typeface="+mn-lt"/>
              </a:rPr>
              <a:t>retrogradation</a:t>
            </a:r>
            <a:r>
              <a:rPr lang="en-US" b="0" dirty="0">
                <a:latin typeface="+mn-lt"/>
              </a:rPr>
              <a:t>), and </a:t>
            </a:r>
            <a:r>
              <a:rPr lang="en-US" b="0" dirty="0" smtClean="0">
                <a:latin typeface="+mn-lt"/>
              </a:rPr>
              <a:t>APD</a:t>
            </a:r>
          </a:p>
          <a:p>
            <a:pPr algn="ctr"/>
            <a:r>
              <a:rPr lang="en-US" b="0" dirty="0" smtClean="0">
                <a:latin typeface="+mn-lt"/>
              </a:rPr>
              <a:t> </a:t>
            </a:r>
            <a:r>
              <a:rPr lang="en-US" b="0" dirty="0">
                <a:latin typeface="+mn-lt"/>
              </a:rPr>
              <a:t>(aggradation to </a:t>
            </a:r>
            <a:r>
              <a:rPr lang="en-US" b="0" dirty="0" err="1">
                <a:latin typeface="+mn-lt"/>
              </a:rPr>
              <a:t>progradation</a:t>
            </a:r>
            <a:r>
              <a:rPr lang="en-US" b="0" dirty="0">
                <a:latin typeface="+mn-lt"/>
              </a:rPr>
              <a:t> to degradation) sequence sets </a:t>
            </a:r>
            <a:endParaRPr lang="en-US" b="0" dirty="0" smtClean="0">
              <a:latin typeface="+mn-lt"/>
            </a:endParaRPr>
          </a:p>
          <a:p>
            <a:pPr algn="ctr"/>
            <a:r>
              <a:rPr lang="en-US" b="0" dirty="0" smtClean="0">
                <a:latin typeface="+mn-lt"/>
              </a:rPr>
              <a:t>(</a:t>
            </a:r>
            <a:r>
              <a:rPr lang="en-US" b="0" dirty="0">
                <a:latin typeface="+mn-lt"/>
              </a:rPr>
              <a:t>PASS, RSS, and APSS, respectively). Boundaries between </a:t>
            </a:r>
            <a:endParaRPr lang="en-US" b="0" dirty="0" smtClean="0">
              <a:latin typeface="+mn-lt"/>
            </a:endParaRPr>
          </a:p>
          <a:p>
            <a:pPr algn="ctr"/>
            <a:r>
              <a:rPr lang="en-US" b="0" dirty="0" smtClean="0">
                <a:latin typeface="+mn-lt"/>
              </a:rPr>
              <a:t>sequence </a:t>
            </a:r>
            <a:r>
              <a:rPr lang="en-US" b="0" dirty="0">
                <a:latin typeface="+mn-lt"/>
              </a:rPr>
              <a:t>sets are in orange. PASS—PA sequence </a:t>
            </a:r>
            <a:r>
              <a:rPr lang="en-US" b="0" dirty="0" smtClean="0">
                <a:latin typeface="+mn-lt"/>
              </a:rPr>
              <a:t>set;</a:t>
            </a:r>
          </a:p>
          <a:p>
            <a:pPr algn="ctr"/>
            <a:r>
              <a:rPr lang="en-US" b="0" dirty="0" smtClean="0">
                <a:latin typeface="+mn-lt"/>
              </a:rPr>
              <a:t>RSS—R </a:t>
            </a:r>
            <a:r>
              <a:rPr lang="en-US" b="0" dirty="0">
                <a:latin typeface="+mn-lt"/>
              </a:rPr>
              <a:t>sequence set; APSS—APD sequence set.</a:t>
            </a:r>
          </a:p>
        </p:txBody>
      </p:sp>
    </p:spTree>
    <p:extLst>
      <p:ext uri="{BB962C8B-B14F-4D97-AF65-F5344CB8AC3E}">
        <p14:creationId xmlns:p14="http://schemas.microsoft.com/office/powerpoint/2010/main" val="2252811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title"/>
          </p:nvPr>
        </p:nvSpPr>
        <p:spPr>
          <a:xfrm>
            <a:off x="153787" y="152400"/>
            <a:ext cx="7772400" cy="762000"/>
          </a:xfrm>
        </p:spPr>
        <p:txBody>
          <a:bodyPr>
            <a:normAutofit/>
          </a:bodyPr>
          <a:lstStyle/>
          <a:p>
            <a:r>
              <a:rPr lang="en-US" dirty="0" smtClean="0">
                <a:solidFill>
                  <a:schemeClr val="tx2"/>
                </a:solidFill>
              </a:rPr>
              <a:t>Seismic Sequence </a:t>
            </a:r>
            <a:r>
              <a:rPr lang="en-US" dirty="0">
                <a:solidFill>
                  <a:schemeClr val="tx2"/>
                </a:solidFill>
              </a:rPr>
              <a:t>Stratigraphy</a:t>
            </a:r>
          </a:p>
        </p:txBody>
      </p:sp>
      <p:sp>
        <p:nvSpPr>
          <p:cNvPr id="935940" name="Text Box 4"/>
          <p:cNvSpPr txBox="1">
            <a:spLocks noChangeArrowheads="1"/>
          </p:cNvSpPr>
          <p:nvPr/>
        </p:nvSpPr>
        <p:spPr bwMode="auto">
          <a:xfrm>
            <a:off x="1096964" y="1188552"/>
            <a:ext cx="755967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0" dirty="0">
                <a:solidFill>
                  <a:schemeClr val="tx2"/>
                </a:solidFill>
                <a:latin typeface="Arial" pitchFamily="34" charset="0"/>
                <a:cs typeface="Arial" pitchFamily="34" charset="0"/>
              </a:rPr>
              <a:t>Subdivision and interpretation of sedimentary record using a framework surfaces seen in 2-D and 3-D seismic. </a:t>
            </a:r>
          </a:p>
          <a:p>
            <a:r>
              <a:rPr lang="en-US" sz="2400" b="0" dirty="0">
                <a:solidFill>
                  <a:schemeClr val="tx2"/>
                </a:solidFill>
                <a:latin typeface="Arial" pitchFamily="34" charset="0"/>
                <a:cs typeface="Arial" pitchFamily="34" charset="0"/>
              </a:rPr>
              <a:t>Identifies:</a:t>
            </a:r>
          </a:p>
          <a:p>
            <a:pPr marL="457200" indent="-457200">
              <a:buFont typeface="Arial" pitchFamily="34" charset="0"/>
              <a:buChar char="•"/>
            </a:pPr>
            <a:r>
              <a:rPr lang="en-US" sz="2400" b="0" dirty="0">
                <a:solidFill>
                  <a:schemeClr val="tx2"/>
                </a:solidFill>
                <a:latin typeface="Arial" pitchFamily="34" charset="0"/>
                <a:cs typeface="Arial" pitchFamily="34" charset="0"/>
              </a:rPr>
              <a:t>Surfaces of erosion and non-deposition (sequence boundaries)</a:t>
            </a:r>
          </a:p>
          <a:p>
            <a:pPr marL="457200" indent="-457200">
              <a:buFont typeface="Arial" pitchFamily="34" charset="0"/>
              <a:buChar char="•"/>
            </a:pPr>
            <a:r>
              <a:rPr lang="en-US" sz="2400" b="0" dirty="0">
                <a:solidFill>
                  <a:schemeClr val="tx2"/>
                </a:solidFill>
                <a:latin typeface="Arial" pitchFamily="34" charset="0"/>
                <a:cs typeface="Arial" pitchFamily="34" charset="0"/>
              </a:rPr>
              <a:t>Flooding (transgressive surfaces [TS] and/or maximum flooding surfaces [</a:t>
            </a:r>
            <a:r>
              <a:rPr lang="en-US" sz="2400" b="0" dirty="0" err="1">
                <a:solidFill>
                  <a:schemeClr val="tx2"/>
                </a:solidFill>
                <a:latin typeface="Arial" pitchFamily="34" charset="0"/>
                <a:cs typeface="Arial" pitchFamily="34" charset="0"/>
              </a:rPr>
              <a:t>mfs</a:t>
            </a:r>
            <a:r>
              <a:rPr lang="en-US" sz="2400" b="0" dirty="0">
                <a:solidFill>
                  <a:schemeClr val="tx2"/>
                </a:solidFill>
                <a:latin typeface="Arial" pitchFamily="34" charset="0"/>
                <a:cs typeface="Arial" pitchFamily="34" charset="0"/>
              </a:rPr>
              <a:t>]) and high stand condensed surfaces</a:t>
            </a:r>
          </a:p>
          <a:p>
            <a:r>
              <a:rPr lang="en-US" sz="2400" b="0" dirty="0">
                <a:solidFill>
                  <a:schemeClr val="tx2"/>
                </a:solidFill>
                <a:latin typeface="Arial" pitchFamily="34" charset="0"/>
                <a:cs typeface="Arial" pitchFamily="34" charset="0"/>
              </a:rPr>
              <a:t>This framework tied to logs and outcrop via synthetic traces is used to predict the extent of sedimentary facies geometry, </a:t>
            </a:r>
            <a:r>
              <a:rPr lang="en-US" sz="2400" b="0" dirty="0" err="1">
                <a:solidFill>
                  <a:schemeClr val="tx2"/>
                </a:solidFill>
                <a:latin typeface="Arial" pitchFamily="34" charset="0"/>
                <a:cs typeface="Arial" pitchFamily="34" charset="0"/>
              </a:rPr>
              <a:t>lithologic</a:t>
            </a:r>
            <a:r>
              <a:rPr lang="en-US" sz="2400" b="0" dirty="0">
                <a:solidFill>
                  <a:schemeClr val="tx2"/>
                </a:solidFill>
                <a:latin typeface="Arial" pitchFamily="34" charset="0"/>
                <a:cs typeface="Arial" pitchFamily="34" charset="0"/>
              </a:rPr>
              <a:t> character, grain size, sorting and reservoir quality</a:t>
            </a:r>
          </a:p>
        </p:txBody>
      </p:sp>
    </p:spTree>
    <p:extLst>
      <p:ext uri="{BB962C8B-B14F-4D97-AF65-F5344CB8AC3E}">
        <p14:creationId xmlns:p14="http://schemas.microsoft.com/office/powerpoint/2010/main" val="12371582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744685" y="2579914"/>
            <a:ext cx="3730172" cy="1143000"/>
          </a:xfrm>
        </p:spPr>
        <p:txBody>
          <a:bodyPr/>
          <a:lstStyle/>
          <a:p>
            <a:pPr eaLnBrk="1" hangingPunct="1"/>
            <a:r>
              <a:rPr lang="en-US" dirty="0" smtClean="0">
                <a:solidFill>
                  <a:schemeClr val="tx2"/>
                </a:solidFill>
                <a:latin typeface="Arial" charset="0"/>
                <a:cs typeface="Arial" charset="0"/>
              </a:rPr>
              <a:t>Lecture Ends!!</a:t>
            </a:r>
          </a:p>
        </p:txBody>
      </p:sp>
    </p:spTree>
    <p:extLst>
      <p:ext uri="{BB962C8B-B14F-4D97-AF65-F5344CB8AC3E}">
        <p14:creationId xmlns:p14="http://schemas.microsoft.com/office/powerpoint/2010/main" val="11684263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t>“Sequence Stratigraphy – Basics”</a:t>
            </a:r>
          </a:p>
          <a:p>
            <a:r>
              <a:rPr lang="en-US" altLang="en-US"/>
              <a:t>C. G. St. C. Kendall</a:t>
            </a:r>
          </a:p>
        </p:txBody>
      </p:sp>
      <p:sp>
        <p:nvSpPr>
          <p:cNvPr id="2138114" name="Rectangle 2"/>
          <p:cNvSpPr>
            <a:spLocks noGrp="1" noChangeArrowheads="1"/>
          </p:cNvSpPr>
          <p:nvPr>
            <p:ph type="title"/>
          </p:nvPr>
        </p:nvSpPr>
        <p:spPr>
          <a:xfrm>
            <a:off x="304800" y="76200"/>
            <a:ext cx="7772400" cy="914400"/>
          </a:xfrm>
        </p:spPr>
        <p:txBody>
          <a:bodyPr/>
          <a:lstStyle/>
          <a:p>
            <a:r>
              <a:rPr lang="en-US" altLang="en-US" dirty="0"/>
              <a:t>Definitions</a:t>
            </a:r>
          </a:p>
        </p:txBody>
      </p:sp>
      <p:sp>
        <p:nvSpPr>
          <p:cNvPr id="2138115" name="Rectangle 3"/>
          <p:cNvSpPr>
            <a:spLocks noGrp="1" noChangeArrowheads="1"/>
          </p:cNvSpPr>
          <p:nvPr>
            <p:ph type="body" idx="1"/>
          </p:nvPr>
        </p:nvSpPr>
        <p:spPr>
          <a:xfrm>
            <a:off x="1143000" y="1447800"/>
            <a:ext cx="7620000" cy="4419600"/>
          </a:xfrm>
        </p:spPr>
        <p:txBody>
          <a:bodyPr/>
          <a:lstStyle/>
          <a:p>
            <a:pPr marL="533400" indent="-533400">
              <a:lnSpc>
                <a:spcPct val="90000"/>
              </a:lnSpc>
              <a:buNone/>
            </a:pPr>
            <a:r>
              <a:rPr lang="en-US" altLang="en-US" sz="2400" b="1" i="1" u="sng" dirty="0"/>
              <a:t>sediment</a:t>
            </a:r>
            <a:r>
              <a:rPr lang="en-US" altLang="en-US" sz="2400" i="1" dirty="0"/>
              <a:t>:</a:t>
            </a:r>
            <a:r>
              <a:rPr lang="en-US" altLang="en-US" sz="2400" dirty="0"/>
              <a:t> unconsolidated* material that is produced on Earth’s surface by the disaggregation of pre-existing rocks </a:t>
            </a:r>
          </a:p>
          <a:p>
            <a:pPr marL="533400" indent="-533400">
              <a:lnSpc>
                <a:spcPct val="90000"/>
              </a:lnSpc>
              <a:buNone/>
            </a:pPr>
            <a:endParaRPr lang="en-US" altLang="en-US" sz="1400" dirty="0"/>
          </a:p>
          <a:p>
            <a:pPr marL="533400" indent="-533400">
              <a:lnSpc>
                <a:spcPct val="90000"/>
              </a:lnSpc>
              <a:buNone/>
            </a:pPr>
            <a:r>
              <a:rPr lang="en-US" altLang="en-US" sz="2400" b="1" i="1" u="sng" dirty="0"/>
              <a:t>sedimentary rock</a:t>
            </a:r>
            <a:r>
              <a:rPr lang="en-US" altLang="en-US" sz="2400" i="1" dirty="0"/>
              <a:t>:</a:t>
            </a:r>
            <a:r>
              <a:rPr lang="en-US" altLang="en-US" sz="2400" dirty="0"/>
              <a:t> a consolidated body formed from sediments or </a:t>
            </a:r>
            <a:r>
              <a:rPr lang="en-US" altLang="en-US" sz="2400" i="1" dirty="0"/>
              <a:t>solutes</a:t>
            </a:r>
            <a:r>
              <a:rPr lang="en-US" altLang="en-US" sz="2400" dirty="0"/>
              <a:t> that are transported and deposited by gravity, biologic activity, or a </a:t>
            </a:r>
            <a:r>
              <a:rPr lang="en-US" altLang="en-US" sz="2400" i="1" dirty="0"/>
              <a:t>fluid</a:t>
            </a:r>
            <a:r>
              <a:rPr lang="en-US" altLang="en-US" sz="2400" dirty="0"/>
              <a:t> and then </a:t>
            </a:r>
            <a:r>
              <a:rPr lang="en-US" altLang="en-US" sz="2400" i="1" dirty="0"/>
              <a:t>lithified</a:t>
            </a:r>
            <a:r>
              <a:rPr lang="en-US" altLang="en-US" sz="2400" dirty="0"/>
              <a:t> by the combined effects of </a:t>
            </a:r>
            <a:r>
              <a:rPr lang="en-US" altLang="en-US" sz="2400" i="1" dirty="0"/>
              <a:t>compaction</a:t>
            </a:r>
            <a:r>
              <a:rPr lang="en-US" altLang="en-US" sz="2400" dirty="0"/>
              <a:t> and </a:t>
            </a:r>
            <a:r>
              <a:rPr lang="en-US" altLang="en-US" sz="2400" i="1" dirty="0"/>
              <a:t>cementation</a:t>
            </a:r>
          </a:p>
          <a:p>
            <a:pPr marL="533400" indent="-533400">
              <a:lnSpc>
                <a:spcPct val="90000"/>
              </a:lnSpc>
              <a:buNone/>
            </a:pPr>
            <a:endParaRPr lang="en-US" altLang="en-US" sz="1200" i="1" dirty="0"/>
          </a:p>
          <a:p>
            <a:pPr marL="533400" indent="-533400">
              <a:lnSpc>
                <a:spcPct val="90000"/>
              </a:lnSpc>
              <a:buNone/>
            </a:pPr>
            <a:r>
              <a:rPr lang="en-US" altLang="en-US" sz="2400" b="1" i="1" u="sng" dirty="0"/>
              <a:t>sedimentology</a:t>
            </a:r>
            <a:r>
              <a:rPr lang="en-US" altLang="en-US" sz="2400" dirty="0"/>
              <a:t>: the study of the</a:t>
            </a:r>
            <a:r>
              <a:rPr lang="en-US" altLang="en-US" sz="2400" i="1" dirty="0"/>
              <a:t> production</a:t>
            </a:r>
            <a:r>
              <a:rPr lang="en-US" altLang="en-US" sz="2400" dirty="0"/>
              <a:t>, </a:t>
            </a:r>
            <a:r>
              <a:rPr lang="en-US" altLang="en-US" sz="2400" i="1" dirty="0"/>
              <a:t>transport</a:t>
            </a:r>
            <a:r>
              <a:rPr lang="en-US" altLang="en-US" sz="2400" dirty="0"/>
              <a:t>, and </a:t>
            </a:r>
            <a:r>
              <a:rPr lang="en-US" altLang="en-US" sz="2400" i="1" dirty="0"/>
              <a:t>deposition</a:t>
            </a:r>
            <a:r>
              <a:rPr lang="en-US" altLang="en-US" sz="2400" dirty="0"/>
              <a:t> of sediment</a:t>
            </a:r>
          </a:p>
        </p:txBody>
      </p:sp>
      <p:sp>
        <p:nvSpPr>
          <p:cNvPr id="2138116" name="Text Box 4"/>
          <p:cNvSpPr txBox="1">
            <a:spLocks noChangeArrowheads="1"/>
          </p:cNvSpPr>
          <p:nvPr/>
        </p:nvSpPr>
        <p:spPr bwMode="auto">
          <a:xfrm>
            <a:off x="1143000" y="5668962"/>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dirty="0">
                <a:solidFill>
                  <a:srgbClr val="FFFF00"/>
                </a:solidFill>
                <a:effectLst>
                  <a:outerShdw blurRad="38100" dist="38100" dir="2700000" algn="tl">
                    <a:srgbClr val="000000"/>
                  </a:outerShdw>
                </a:effectLst>
                <a:latin typeface="Arial" panose="020B0604020202020204" pitchFamily="34" charset="0"/>
              </a:rPr>
              <a:t>*</a:t>
            </a:r>
            <a:r>
              <a:rPr lang="en-US" altLang="en-US" sz="1400" dirty="0">
                <a:solidFill>
                  <a:srgbClr val="FFFF00"/>
                </a:solidFill>
                <a:effectLst>
                  <a:outerShdw blurRad="38100" dist="38100" dir="2700000" algn="tl">
                    <a:srgbClr val="000000"/>
                  </a:outerShdw>
                </a:effectLst>
                <a:latin typeface="Arial" panose="020B0604020202020204" pitchFamily="34" charset="0"/>
              </a:rPr>
              <a:t> </a:t>
            </a:r>
            <a:r>
              <a:rPr lang="en-US" altLang="en-US" sz="1400" b="0" dirty="0">
                <a:solidFill>
                  <a:schemeClr val="tx2"/>
                </a:solidFill>
                <a:latin typeface="Arial" panose="020B0604020202020204" pitchFamily="34" charset="0"/>
              </a:rPr>
              <a:t>some exceptions apply</a:t>
            </a:r>
          </a:p>
        </p:txBody>
      </p:sp>
    </p:spTree>
    <p:extLst>
      <p:ext uri="{BB962C8B-B14F-4D97-AF65-F5344CB8AC3E}">
        <p14:creationId xmlns:p14="http://schemas.microsoft.com/office/powerpoint/2010/main" val="340542847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latin typeface="+mn-lt"/>
              </a:rPr>
              <a:t>“Sequence Stratigraphy – Basics”</a:t>
            </a:r>
          </a:p>
          <a:p>
            <a:r>
              <a:rPr lang="en-US" altLang="en-US">
                <a:latin typeface="+mn-lt"/>
              </a:rPr>
              <a:t>C. G. St. C. Kendall</a:t>
            </a:r>
          </a:p>
        </p:txBody>
      </p:sp>
      <p:sp>
        <p:nvSpPr>
          <p:cNvPr id="2139138" name="Rectangle 2"/>
          <p:cNvSpPr>
            <a:spLocks noGrp="1" noChangeArrowheads="1"/>
          </p:cNvSpPr>
          <p:nvPr>
            <p:ph type="body" idx="1"/>
          </p:nvPr>
        </p:nvSpPr>
        <p:spPr>
          <a:xfrm>
            <a:off x="1181100" y="1447800"/>
            <a:ext cx="7543800" cy="4876800"/>
          </a:xfrm>
        </p:spPr>
        <p:txBody>
          <a:bodyPr/>
          <a:lstStyle/>
          <a:p>
            <a:pPr marL="533400" indent="-533400">
              <a:lnSpc>
                <a:spcPct val="80000"/>
              </a:lnSpc>
              <a:buNone/>
            </a:pPr>
            <a:r>
              <a:rPr lang="en-US" altLang="en-US" sz="2400" b="1" i="1" u="sng" dirty="0">
                <a:latin typeface="+mn-lt"/>
              </a:rPr>
              <a:t>strata</a:t>
            </a:r>
            <a:r>
              <a:rPr lang="en-US" altLang="en-US" sz="2400" i="1" dirty="0">
                <a:latin typeface="+mn-lt"/>
              </a:rPr>
              <a:t>: </a:t>
            </a:r>
            <a:r>
              <a:rPr lang="en-US" altLang="en-US" sz="2400" dirty="0">
                <a:latin typeface="+mn-lt"/>
              </a:rPr>
              <a:t>layers of (usually sedimentary) rock</a:t>
            </a:r>
          </a:p>
          <a:p>
            <a:pPr marL="533400" indent="-533400">
              <a:lnSpc>
                <a:spcPct val="80000"/>
              </a:lnSpc>
              <a:buNone/>
            </a:pPr>
            <a:endParaRPr lang="en-US" altLang="en-US" sz="1400" i="1" dirty="0">
              <a:latin typeface="+mn-lt"/>
            </a:endParaRPr>
          </a:p>
          <a:p>
            <a:pPr marL="533400" indent="-533400">
              <a:lnSpc>
                <a:spcPct val="80000"/>
              </a:lnSpc>
              <a:buNone/>
            </a:pPr>
            <a:r>
              <a:rPr lang="en-US" altLang="en-US" sz="2400" b="1" i="1" u="sng" dirty="0">
                <a:latin typeface="+mn-lt"/>
              </a:rPr>
              <a:t>stratigraphy</a:t>
            </a:r>
            <a:r>
              <a:rPr lang="en-US" altLang="en-US" sz="2400" i="1" dirty="0">
                <a:latin typeface="+mn-lt"/>
              </a:rPr>
              <a:t>:</a:t>
            </a:r>
            <a:r>
              <a:rPr lang="en-US" altLang="en-US" sz="2400" dirty="0">
                <a:latin typeface="+mn-lt"/>
              </a:rPr>
              <a:t> </a:t>
            </a:r>
            <a:endParaRPr lang="en-US" altLang="en-US" dirty="0">
              <a:latin typeface="+mn-lt"/>
            </a:endParaRPr>
          </a:p>
          <a:p>
            <a:pPr marL="914400" lvl="1" indent="-457200">
              <a:lnSpc>
                <a:spcPct val="80000"/>
              </a:lnSpc>
              <a:buFontTx/>
              <a:buAutoNum type="arabicPeriod"/>
            </a:pPr>
            <a:r>
              <a:rPr lang="en-US" altLang="en-US" dirty="0">
                <a:latin typeface="+mn-lt"/>
              </a:rPr>
              <a:t>the description, study, and/or application of the composition of layered (usually sedimentary) rocks </a:t>
            </a:r>
          </a:p>
          <a:p>
            <a:pPr marL="914400" lvl="1" indent="-457200">
              <a:lnSpc>
                <a:spcPct val="80000"/>
              </a:lnSpc>
              <a:buFontTx/>
              <a:buAutoNum type="arabicPeriod"/>
            </a:pPr>
            <a:r>
              <a:rPr lang="en-US" altLang="en-US" dirty="0">
                <a:latin typeface="+mn-lt"/>
              </a:rPr>
              <a:t>a </a:t>
            </a:r>
            <a:r>
              <a:rPr lang="en-US" altLang="en-US" i="1" dirty="0">
                <a:latin typeface="+mn-lt"/>
              </a:rPr>
              <a:t>succession</a:t>
            </a:r>
            <a:r>
              <a:rPr lang="en-US" altLang="en-US" dirty="0">
                <a:latin typeface="+mn-lt"/>
              </a:rPr>
              <a:t> of layered rocks; </a:t>
            </a:r>
            <a:r>
              <a:rPr lang="en-US" altLang="en-US" i="1" dirty="0">
                <a:latin typeface="+mn-lt"/>
              </a:rPr>
              <a:t>e.g</a:t>
            </a:r>
            <a:r>
              <a:rPr lang="en-US" altLang="en-US" dirty="0">
                <a:latin typeface="+mn-lt"/>
              </a:rPr>
              <a:t>., the stratigraphy of South Carolina</a:t>
            </a:r>
          </a:p>
          <a:p>
            <a:pPr marL="914400" lvl="1" indent="-457200">
              <a:lnSpc>
                <a:spcPct val="80000"/>
              </a:lnSpc>
              <a:buFontTx/>
              <a:buAutoNum type="arabicPeriod"/>
            </a:pPr>
            <a:endParaRPr lang="en-US" altLang="en-US" sz="1200" b="1" i="1" u="sng" dirty="0">
              <a:latin typeface="+mn-lt"/>
            </a:endParaRPr>
          </a:p>
          <a:p>
            <a:pPr marL="533400" indent="-533400">
              <a:lnSpc>
                <a:spcPct val="80000"/>
              </a:lnSpc>
              <a:buNone/>
            </a:pPr>
            <a:r>
              <a:rPr lang="en-US" altLang="en-US" sz="2400" b="1" i="1" u="sng" dirty="0">
                <a:latin typeface="+mn-lt"/>
              </a:rPr>
              <a:t>basin</a:t>
            </a:r>
            <a:r>
              <a:rPr lang="en-US" altLang="en-US" sz="2400" i="1" dirty="0">
                <a:latin typeface="+mn-lt"/>
              </a:rPr>
              <a:t>: </a:t>
            </a:r>
          </a:p>
          <a:p>
            <a:pPr marL="914400" lvl="1" indent="-457200">
              <a:lnSpc>
                <a:spcPct val="80000"/>
              </a:lnSpc>
              <a:buFontTx/>
              <a:buAutoNum type="arabicPeriod"/>
            </a:pPr>
            <a:r>
              <a:rPr lang="en-US" altLang="en-US" dirty="0">
                <a:latin typeface="+mn-lt"/>
              </a:rPr>
              <a:t>a region of potential sediment </a:t>
            </a:r>
            <a:r>
              <a:rPr lang="en-US" altLang="en-US" i="1" dirty="0">
                <a:latin typeface="+mn-lt"/>
              </a:rPr>
              <a:t>accumulation </a:t>
            </a:r>
            <a:r>
              <a:rPr lang="en-US" altLang="en-US" dirty="0">
                <a:latin typeface="+mn-lt"/>
              </a:rPr>
              <a:t>generally caused by </a:t>
            </a:r>
            <a:r>
              <a:rPr lang="en-US" altLang="en-US" i="1" dirty="0">
                <a:latin typeface="+mn-lt"/>
              </a:rPr>
              <a:t>subsidence</a:t>
            </a:r>
          </a:p>
          <a:p>
            <a:pPr marL="914400" lvl="1" indent="-457200">
              <a:lnSpc>
                <a:spcPct val="80000"/>
              </a:lnSpc>
              <a:buFontTx/>
              <a:buAutoNum type="arabicPeriod"/>
            </a:pPr>
            <a:r>
              <a:rPr lang="en-US" altLang="en-US" dirty="0">
                <a:latin typeface="+mn-lt"/>
              </a:rPr>
              <a:t>the largest possible body of related and once-contiguous* strata; </a:t>
            </a:r>
            <a:r>
              <a:rPr lang="en-US" altLang="en-US" i="1" dirty="0">
                <a:latin typeface="+mn-lt"/>
              </a:rPr>
              <a:t>e.g.</a:t>
            </a:r>
            <a:r>
              <a:rPr lang="en-US" altLang="en-US" dirty="0">
                <a:latin typeface="+mn-lt"/>
              </a:rPr>
              <a:t>, the Appalachian basin</a:t>
            </a:r>
          </a:p>
        </p:txBody>
      </p:sp>
      <p:sp>
        <p:nvSpPr>
          <p:cNvPr id="2139139" name="Text Box 3"/>
          <p:cNvSpPr txBox="1">
            <a:spLocks noChangeArrowheads="1"/>
          </p:cNvSpPr>
          <p:nvPr/>
        </p:nvSpPr>
        <p:spPr bwMode="auto">
          <a:xfrm>
            <a:off x="1524000" y="58674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600" b="0" dirty="0">
                <a:solidFill>
                  <a:schemeClr val="tx2"/>
                </a:solidFill>
                <a:latin typeface="+mn-lt"/>
              </a:rPr>
              <a:t>* some exceptions apply</a:t>
            </a:r>
          </a:p>
        </p:txBody>
      </p:sp>
      <p:sp>
        <p:nvSpPr>
          <p:cNvPr id="7" name="Rectangle 2"/>
          <p:cNvSpPr>
            <a:spLocks noGrp="1" noChangeArrowheads="1"/>
          </p:cNvSpPr>
          <p:nvPr>
            <p:ph type="title"/>
          </p:nvPr>
        </p:nvSpPr>
        <p:spPr>
          <a:xfrm>
            <a:off x="304800" y="76200"/>
            <a:ext cx="7772400" cy="914400"/>
          </a:xfrm>
        </p:spPr>
        <p:txBody>
          <a:bodyPr/>
          <a:lstStyle/>
          <a:p>
            <a:r>
              <a:rPr lang="en-US" altLang="en-US" dirty="0"/>
              <a:t>Definitions</a:t>
            </a:r>
          </a:p>
        </p:txBody>
      </p:sp>
    </p:spTree>
    <p:extLst>
      <p:ext uri="{BB962C8B-B14F-4D97-AF65-F5344CB8AC3E}">
        <p14:creationId xmlns:p14="http://schemas.microsoft.com/office/powerpoint/2010/main" val="2414172825"/>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429000" y="6248400"/>
            <a:ext cx="2895600" cy="457200"/>
          </a:xfrm>
          <a:prstGeom prst="rect">
            <a:avLst/>
          </a:prstGeom>
        </p:spPr>
        <p:txBody>
          <a:bodyPr/>
          <a:lstStyle/>
          <a:p>
            <a:r>
              <a:rPr lang="en-US" altLang="en-US">
                <a:latin typeface="+mn-lt"/>
              </a:rPr>
              <a:t>“Sequence Stratigraphy – Basics”</a:t>
            </a:r>
          </a:p>
          <a:p>
            <a:r>
              <a:rPr lang="en-US" altLang="en-US">
                <a:latin typeface="+mn-lt"/>
              </a:rPr>
              <a:t>C. G. St. C. Kendall</a:t>
            </a:r>
          </a:p>
        </p:txBody>
      </p:sp>
      <p:sp>
        <p:nvSpPr>
          <p:cNvPr id="2140162" name="Rectangle 2"/>
          <p:cNvSpPr>
            <a:spLocks noGrp="1" noChangeArrowheads="1"/>
          </p:cNvSpPr>
          <p:nvPr>
            <p:ph type="body" idx="1"/>
          </p:nvPr>
        </p:nvSpPr>
        <p:spPr>
          <a:xfrm>
            <a:off x="876300" y="1676400"/>
            <a:ext cx="8153400" cy="4114800"/>
          </a:xfrm>
        </p:spPr>
        <p:txBody>
          <a:bodyPr/>
          <a:lstStyle/>
          <a:p>
            <a:pPr marL="533400" indent="-533400">
              <a:lnSpc>
                <a:spcPct val="90000"/>
              </a:lnSpc>
              <a:buNone/>
            </a:pPr>
            <a:r>
              <a:rPr lang="en-US" altLang="en-US" b="1" i="1" u="sng" dirty="0" err="1">
                <a:latin typeface="+mn-lt"/>
              </a:rPr>
              <a:t>faciere</a:t>
            </a:r>
            <a:r>
              <a:rPr lang="en-US" altLang="en-US" i="1" dirty="0">
                <a:latin typeface="+mn-lt"/>
              </a:rPr>
              <a:t>: </a:t>
            </a:r>
            <a:r>
              <a:rPr lang="en-US" altLang="en-US" dirty="0">
                <a:latin typeface="+mn-lt"/>
              </a:rPr>
              <a:t>to send, to put, to place, </a:t>
            </a:r>
            <a:r>
              <a:rPr lang="en-US" altLang="en-US" b="1" i="1" dirty="0">
                <a:latin typeface="+mn-lt"/>
              </a:rPr>
              <a:t>to make</a:t>
            </a:r>
          </a:p>
          <a:p>
            <a:pPr marL="533400" indent="-533400">
              <a:lnSpc>
                <a:spcPct val="90000"/>
              </a:lnSpc>
              <a:buNone/>
            </a:pPr>
            <a:r>
              <a:rPr lang="en-US" altLang="en-US" dirty="0">
                <a:latin typeface="+mn-lt"/>
                <a:sym typeface="Wingdings" panose="05000000000000000000" pitchFamily="2" charset="2"/>
              </a:rPr>
              <a:t> </a:t>
            </a:r>
            <a:r>
              <a:rPr lang="en-US" altLang="en-US" b="1" i="1" u="sng" dirty="0">
                <a:latin typeface="+mn-lt"/>
              </a:rPr>
              <a:t>facies</a:t>
            </a:r>
            <a:r>
              <a:rPr lang="en-US" altLang="en-US" dirty="0">
                <a:latin typeface="+mn-lt"/>
              </a:rPr>
              <a:t>: </a:t>
            </a:r>
            <a:r>
              <a:rPr lang="en-US" altLang="en-US" b="1" dirty="0">
                <a:latin typeface="+mn-lt"/>
              </a:rPr>
              <a:t> </a:t>
            </a:r>
            <a:r>
              <a:rPr lang="en-US" altLang="en-US" dirty="0">
                <a:latin typeface="+mn-lt"/>
              </a:rPr>
              <a:t>outward appearance, sight, form, shape</a:t>
            </a:r>
            <a:endParaRPr lang="en-US" altLang="en-US" i="1" u="sng" dirty="0">
              <a:latin typeface="+mn-lt"/>
            </a:endParaRPr>
          </a:p>
          <a:p>
            <a:pPr marL="533400" indent="-533400">
              <a:lnSpc>
                <a:spcPct val="90000"/>
              </a:lnSpc>
              <a:buNone/>
            </a:pPr>
            <a:endParaRPr lang="en-US" altLang="en-US" b="1" i="1" u="sng" dirty="0">
              <a:latin typeface="+mn-lt"/>
            </a:endParaRPr>
          </a:p>
          <a:p>
            <a:pPr marL="533400" indent="-533400">
              <a:lnSpc>
                <a:spcPct val="90000"/>
              </a:lnSpc>
              <a:buNone/>
            </a:pPr>
            <a:r>
              <a:rPr lang="en-US" altLang="en-US" b="1" i="1" u="sng" dirty="0">
                <a:latin typeface="+mn-lt"/>
              </a:rPr>
              <a:t>facies</a:t>
            </a:r>
            <a:r>
              <a:rPr lang="en-US" altLang="en-US" i="1" dirty="0">
                <a:latin typeface="+mn-lt"/>
              </a:rPr>
              <a:t>: </a:t>
            </a:r>
            <a:r>
              <a:rPr lang="en-US" altLang="en-US" dirty="0">
                <a:latin typeface="+mn-lt"/>
              </a:rPr>
              <a:t>the face; the general aspect of any group of organisms or of rocks </a:t>
            </a:r>
            <a:r>
              <a:rPr lang="en-US" altLang="en-US" sz="2400" i="1" dirty="0">
                <a:latin typeface="+mn-lt"/>
              </a:rPr>
              <a:t>(</a:t>
            </a:r>
            <a:r>
              <a:rPr lang="en-US" altLang="en-US" sz="2000" i="1" dirty="0">
                <a:latin typeface="+mn-lt"/>
              </a:rPr>
              <a:t>Webster’s 1945</a:t>
            </a:r>
            <a:r>
              <a:rPr lang="en-US" altLang="en-US" sz="2400" i="1" dirty="0">
                <a:latin typeface="+mn-lt"/>
              </a:rPr>
              <a:t>)</a:t>
            </a:r>
          </a:p>
          <a:p>
            <a:pPr marL="533400" indent="-533400">
              <a:lnSpc>
                <a:spcPct val="90000"/>
              </a:lnSpc>
              <a:buNone/>
            </a:pPr>
            <a:endParaRPr lang="en-US" altLang="en-US" sz="2400" i="1" dirty="0">
              <a:latin typeface="+mn-lt"/>
            </a:endParaRPr>
          </a:p>
          <a:p>
            <a:pPr marL="533400" indent="-533400">
              <a:lnSpc>
                <a:spcPct val="90000"/>
              </a:lnSpc>
              <a:buNone/>
            </a:pPr>
            <a:r>
              <a:rPr lang="en-US" altLang="en-US" b="1" i="1" u="sng" dirty="0">
                <a:latin typeface="+mn-lt"/>
              </a:rPr>
              <a:t>facies</a:t>
            </a:r>
            <a:r>
              <a:rPr lang="en-US" altLang="en-US" i="1" dirty="0">
                <a:latin typeface="+mn-lt"/>
              </a:rPr>
              <a:t>: </a:t>
            </a:r>
            <a:r>
              <a:rPr lang="en-US" altLang="en-US" dirty="0">
                <a:latin typeface="+mn-lt"/>
              </a:rPr>
              <a:t>a rock distinguished from others by its appearance or composition</a:t>
            </a:r>
            <a:r>
              <a:rPr lang="en-US" altLang="en-US" i="1" dirty="0">
                <a:latin typeface="+mn-lt"/>
              </a:rPr>
              <a:t> </a:t>
            </a:r>
            <a:r>
              <a:rPr lang="en-US" altLang="en-US" sz="2000" i="1" dirty="0">
                <a:latin typeface="+mn-lt"/>
              </a:rPr>
              <a:t>(www.dictionary.com)</a:t>
            </a:r>
            <a:endParaRPr lang="en-US" altLang="en-US" dirty="0">
              <a:latin typeface="+mn-lt"/>
            </a:endParaRPr>
          </a:p>
        </p:txBody>
      </p:sp>
      <p:sp>
        <p:nvSpPr>
          <p:cNvPr id="6" name="Rectangle 2"/>
          <p:cNvSpPr>
            <a:spLocks noGrp="1" noChangeArrowheads="1"/>
          </p:cNvSpPr>
          <p:nvPr>
            <p:ph type="title"/>
          </p:nvPr>
        </p:nvSpPr>
        <p:spPr>
          <a:xfrm>
            <a:off x="304800" y="76200"/>
            <a:ext cx="7772400" cy="914400"/>
          </a:xfrm>
        </p:spPr>
        <p:txBody>
          <a:bodyPr/>
          <a:lstStyle/>
          <a:p>
            <a:r>
              <a:rPr lang="en-US" altLang="en-US" dirty="0"/>
              <a:t>Definitions</a:t>
            </a:r>
          </a:p>
        </p:txBody>
      </p:sp>
    </p:spTree>
    <p:extLst>
      <p:ext uri="{BB962C8B-B14F-4D97-AF65-F5344CB8AC3E}">
        <p14:creationId xmlns:p14="http://schemas.microsoft.com/office/powerpoint/2010/main" val="11617248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ExT 2012 Template">
  <a:themeElements>
    <a:clrScheme name="NExT">
      <a:dk1>
        <a:sysClr val="windowText" lastClr="000000"/>
      </a:dk1>
      <a:lt1>
        <a:sysClr val="window" lastClr="FFFFFF"/>
      </a:lt1>
      <a:dk2>
        <a:srgbClr val="003366"/>
      </a:dk2>
      <a:lt2>
        <a:srgbClr val="EEECE1"/>
      </a:lt2>
      <a:accent1>
        <a:srgbClr val="A5A5A5"/>
      </a:accent1>
      <a:accent2>
        <a:srgbClr val="336635"/>
      </a:accent2>
      <a:accent3>
        <a:srgbClr val="FFC000"/>
      </a:accent3>
      <a:accent4>
        <a:srgbClr val="FF0000"/>
      </a:accent4>
      <a:accent5>
        <a:srgbClr val="00AF00"/>
      </a:accent5>
      <a:accent6>
        <a:srgbClr val="9966FF"/>
      </a:accent6>
      <a:hlink>
        <a:srgbClr val="336699"/>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8C8C8"/>
        </a:solidFill>
        <a:ln>
          <a:noFill/>
        </a:ln>
        <a:effectLst>
          <a:outerShdw blurRad="63500" dist="50800" dir="2700000" algn="tl" rotWithShape="0">
            <a:prstClr val="black">
              <a:alpha val="40000"/>
            </a:prstClr>
          </a:outerShdw>
        </a:effectLst>
        <a:scene3d>
          <a:camera prst="orthographicFront"/>
          <a:lightRig rig="threePt" dir="t"/>
        </a:scene3d>
        <a:sp3d prstMaterial="matte"/>
      </a:spPr>
      <a:bodyPr rot="0" spcFirstLastPara="0" vertOverflow="overflow" horzOverflow="overflow" vert="horz" wrap="square" lIns="36000" tIns="46800" rIns="7200" bIns="10800" numCol="1" spcCol="0" rtlCol="0" fromWordArt="0" anchor="t"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lgn="ctr">
          <a:noFill/>
          <a:miter lim="800000"/>
          <a:headEnd/>
          <a:tailEnd/>
        </a:ln>
      </a:spPr>
      <a:bodyPr vert="horz" wrap="square" lIns="0" tIns="0" rIns="0" bIns="0" numCol="1" rtlCol="0" anchor="ctr" anchorCtr="0" compatLnSpc="1">
        <a:prstTxWarp prst="textNoShape">
          <a:avLst/>
        </a:prstTxWarp>
        <a:spAutoFit/>
      </a:bodyPr>
      <a:lstStyle>
        <a:defPPr>
          <a:defRPr b="0" dirty="0">
            <a:solidFill>
              <a:srgbClr val="060000"/>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NExT 2012 Template</Template>
  <TotalTime>10281</TotalTime>
  <Words>6017</Words>
  <Application>Microsoft Office PowerPoint</Application>
  <PresentationFormat>A4 Paper (210x297 mm)</PresentationFormat>
  <Paragraphs>992</Paragraphs>
  <Slides>150</Slides>
  <Notes>146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150</vt:i4>
      </vt:variant>
    </vt:vector>
  </HeadingPairs>
  <TitlesOfParts>
    <vt:vector size="161" baseType="lpstr">
      <vt:lpstr>Arial</vt:lpstr>
      <vt:lpstr>Arial Narrow</vt:lpstr>
      <vt:lpstr>Calibri</vt:lpstr>
      <vt:lpstr>Courier New</vt:lpstr>
      <vt:lpstr>Impact</vt:lpstr>
      <vt:lpstr>Palatino</vt:lpstr>
      <vt:lpstr>Tahoma</vt:lpstr>
      <vt:lpstr>Times New Roman</vt:lpstr>
      <vt:lpstr>Times New Roman (Arabic)</vt:lpstr>
      <vt:lpstr>Wingdings</vt:lpstr>
      <vt:lpstr>NExT 2012 Template</vt:lpstr>
      <vt:lpstr>Sequence Stratigraphy  Introduction </vt:lpstr>
      <vt:lpstr>PowerPoint Presentation</vt:lpstr>
      <vt:lpstr>PowerPoint Presentation</vt:lpstr>
      <vt:lpstr>PowerPoint Presentation</vt:lpstr>
      <vt:lpstr>PowerPoint Presentation</vt:lpstr>
      <vt:lpstr>PowerPoint Presentation</vt:lpstr>
      <vt:lpstr>PowerPoint Presentation</vt:lpstr>
      <vt:lpstr>Sequence Boundary (SB) from well logs, core and outcrop</vt:lpstr>
      <vt:lpstr>Barrier Island</vt:lpstr>
      <vt:lpstr>Coastal Elements</vt:lpstr>
      <vt:lpstr>PowerPoint Presentation</vt:lpstr>
      <vt:lpstr>PowerPoint Presentation</vt:lpstr>
      <vt:lpstr>PowerPoint Presentation</vt:lpstr>
      <vt:lpstr>Points to Note</vt:lpstr>
      <vt:lpstr>Lecture Outline</vt:lpstr>
      <vt:lpstr>Principles of Steno</vt:lpstr>
      <vt:lpstr>Principles of Steno</vt:lpstr>
      <vt:lpstr>Principles of Steno</vt:lpstr>
      <vt:lpstr>Introduction to Subdividing Surfaces</vt:lpstr>
      <vt:lpstr>Time …… Varying Rates </vt:lpstr>
      <vt:lpstr>Bounding Surfaces Defined</vt:lpstr>
      <vt:lpstr>Bedding Planes</vt:lpstr>
      <vt:lpstr>PowerPoint Presentation</vt:lpstr>
      <vt:lpstr>PowerPoint Presentation</vt:lpstr>
      <vt:lpstr>PowerPoint Presentation</vt:lpstr>
      <vt:lpstr>Timing, surfaces and layers linked</vt:lpstr>
      <vt:lpstr>PowerPoint Presentation</vt:lpstr>
      <vt:lpstr>Timing, surfaces and layers linked</vt:lpstr>
      <vt:lpstr>PowerPoint Presentation</vt:lpstr>
      <vt:lpstr>Bounding Surfaces Defined</vt:lpstr>
      <vt:lpstr>Parasequences</vt:lpstr>
      <vt:lpstr>Shelf Cycle James - Vertical Association Accumulated Laterally</vt:lpstr>
      <vt:lpstr>PowerPoint Presentation</vt:lpstr>
      <vt:lpstr>PowerPoint Presentation</vt:lpstr>
      <vt:lpstr>PowerPoint Presentation</vt:lpstr>
      <vt:lpstr>PowerPoint Presentation</vt:lpstr>
      <vt:lpstr>PowerPoint Presentation</vt:lpstr>
      <vt:lpstr>PowerPoint Presentation</vt:lpstr>
      <vt:lpstr>Parasequences</vt:lpstr>
      <vt:lpstr>Walther’s Law and Parasequences</vt:lpstr>
      <vt:lpstr>Parasequences</vt:lpstr>
      <vt:lpstr>Parasequences</vt:lpstr>
      <vt:lpstr>Clastic Parasequence Hierarchies</vt:lpstr>
      <vt:lpstr>Carbonate Parasequence Hierarchies</vt:lpstr>
      <vt:lpstr>Bounding Surfaces Defined</vt:lpstr>
      <vt:lpstr>Timing, surfaces and layers linked</vt:lpstr>
      <vt:lpstr>Bounding Surfaces Defined</vt:lpstr>
      <vt:lpstr>Stratigraphic Sequence</vt:lpstr>
      <vt:lpstr>Stratigraphic Sequence</vt:lpstr>
      <vt:lpstr>Stratigraphic Sequence</vt:lpstr>
      <vt:lpstr>Stratigraphic Sequence</vt:lpstr>
      <vt:lpstr>Sequence Stratigraphy – Conceptual Depositional Models</vt:lpstr>
      <vt:lpstr>Sequence Stratigraphy – Conceptual Depositional Models</vt:lpstr>
      <vt:lpstr>Branches of stratigraphy</vt:lpstr>
      <vt:lpstr>PowerPoint Presentation</vt:lpstr>
      <vt:lpstr>PowerPoint Presentation</vt:lpstr>
      <vt:lpstr>PowerPoint Presentation</vt:lpstr>
      <vt:lpstr>PowerPoint Presentation</vt:lpstr>
      <vt:lpstr>PowerPoint Presentation</vt:lpstr>
      <vt:lpstr>Sequence Stratigraphic Surfaces</vt:lpstr>
      <vt:lpstr>Sequence Stratigraphic Surfaces</vt:lpstr>
      <vt:lpstr>Sequence Boundary (SB)</vt:lpstr>
      <vt:lpstr>Sequence Boundary (SB)</vt:lpstr>
      <vt:lpstr>PowerPoint Presentation</vt:lpstr>
      <vt:lpstr>Sequence Boundary (SB) from Seismic</vt:lpstr>
      <vt:lpstr>Sequence Boundary (SB) from Outcrop, Seismic &amp; Wells</vt:lpstr>
      <vt:lpstr>Sequence Boundary (SB) from well logs, core and outcrop</vt:lpstr>
      <vt:lpstr>Sequence Stratigraphic Surfaces</vt:lpstr>
      <vt:lpstr>Transgressive Surface (TS)</vt:lpstr>
      <vt:lpstr>Transgressive Surface (TS)</vt:lpstr>
      <vt:lpstr>Transgressive Surface (TS) Seismic</vt:lpstr>
      <vt:lpstr>Transgressive Surface (TS) -  well logs, core &amp; outcrop</vt:lpstr>
      <vt:lpstr>Transgressive Surface (TS)</vt:lpstr>
      <vt:lpstr>Formation of Ravinement Surface and Glossifungites Ichnofacies</vt:lpstr>
      <vt:lpstr>PowerPoint Presentation</vt:lpstr>
      <vt:lpstr>PowerPoint Presentation</vt:lpstr>
      <vt:lpstr>PowerPoint Presentation</vt:lpstr>
      <vt:lpstr>PowerPoint Presentation</vt:lpstr>
      <vt:lpstr>PowerPoint Presentation</vt:lpstr>
      <vt:lpstr>Sequence Stratigraphic Surfaces</vt:lpstr>
      <vt:lpstr>Maximum Flooding Surface (mfs)</vt:lpstr>
      <vt:lpstr>Maximum Flooding Surface (mfs)</vt:lpstr>
      <vt:lpstr>Maximum Flooding Surface (mfs)</vt:lpstr>
      <vt:lpstr>Maximum Flooding Surface (mfs)</vt:lpstr>
      <vt:lpstr>Maximum Flooding Surface (mfs) – Characteristics</vt:lpstr>
      <vt:lpstr>Maximum Flooding Surface (mfs)  well logs,  core &amp; outcrop</vt:lpstr>
      <vt:lpstr>Maximum Flooding Surface (mfs)   well logs, core &amp; outcrop</vt:lpstr>
      <vt:lpstr>Maximum Flooding Surface [mfs)   well logs, core &amp; outcrop</vt:lpstr>
      <vt:lpstr>Maximum Flooding Surface (mfs)</vt:lpstr>
      <vt:lpstr>Order &amp; Hierarchy</vt:lpstr>
      <vt:lpstr>Framework of SBs, TS &amp; mfs Sequence Stratigraphic Prediction  </vt:lpstr>
      <vt:lpstr>Stratigraphic framework for facies prediction  </vt:lpstr>
      <vt:lpstr>Accommodation Successions  </vt:lpstr>
      <vt:lpstr>Seismic profile of Pelotas Basin - PA, R and APD Sequence Sets</vt:lpstr>
      <vt:lpstr>Seismic Sequence Stratigraphy</vt:lpstr>
      <vt:lpstr>Lecture Ends!!</vt:lpstr>
      <vt:lpstr>Definitions</vt:lpstr>
      <vt:lpstr>Definitions</vt:lpstr>
      <vt:lpstr>Definitions</vt:lpstr>
      <vt:lpstr>Definitions</vt:lpstr>
      <vt:lpstr>Sedimentary Facies</vt:lpstr>
      <vt:lpstr>Sedimentary Facies</vt:lpstr>
      <vt:lpstr>Sedimentary Facies</vt:lpstr>
      <vt:lpstr>Sedimentary Facies</vt:lpstr>
      <vt:lpstr>Lithofacies &amp; Lithofacies Codes</vt:lpstr>
      <vt:lpstr>Sedimentary Facies</vt:lpstr>
      <vt:lpstr>Facies Assemblage</vt:lpstr>
      <vt:lpstr>Depositional Systems</vt:lpstr>
      <vt:lpstr>Sequence stratigraphic analysis</vt:lpstr>
      <vt:lpstr>Sequence Stratigraphic Analysis</vt:lpstr>
      <vt:lpstr>Carbonate Sequence Hierarchy</vt:lpstr>
      <vt:lpstr>Carbonate Platform Architectural Elements</vt:lpstr>
      <vt:lpstr>Hierarchy of Carbonate Platform Architectural Elements</vt:lpstr>
      <vt:lpstr>Hierarchy of Carbonate Architectural Elements</vt:lpstr>
      <vt:lpstr>Hierarchy of Carbonate Architectural Elements</vt:lpstr>
      <vt:lpstr>Hierarchy of Carbonate Architectural Elements</vt:lpstr>
      <vt:lpstr>Hierarchy of Carbonate Architectural Elements</vt:lpstr>
      <vt:lpstr>Hierarchy of Carbonate Architectural Elements</vt:lpstr>
      <vt:lpstr>PowerPoint Presentation</vt:lpstr>
      <vt:lpstr>Coastal Elements</vt:lpstr>
      <vt:lpstr>PowerPoint Presentation</vt:lpstr>
      <vt:lpstr> Deepwater Sequence Stratigraphic Hierarchies</vt:lpstr>
      <vt:lpstr>PowerPoint Presentation</vt:lpstr>
      <vt:lpstr>Character of Deepwater Channel Stacking</vt:lpstr>
      <vt:lpstr>PowerPoint Presentation</vt:lpstr>
      <vt:lpstr>Surfaces and Geometries</vt:lpstr>
      <vt:lpstr>Surfaces and Geometries</vt:lpstr>
      <vt:lpstr>Surfaces and Geometries</vt:lpstr>
      <vt:lpstr>Surfaces and Geometries</vt:lpstr>
      <vt:lpstr>Surfaces and Geometries</vt:lpstr>
      <vt:lpstr>Surfaces and Geometries</vt:lpstr>
      <vt:lpstr>Channels &amp; Shelves </vt:lpstr>
      <vt:lpstr>Ebb Ooid Delta - UAE</vt:lpstr>
      <vt:lpstr>Tidal, Storm or Tsunami Channel</vt:lpstr>
      <vt:lpstr>Barrier Island, Washover &amp; Back Barrier Lagoon</vt:lpstr>
      <vt:lpstr>Barrier Island Coast - Appalachians</vt:lpstr>
      <vt:lpstr>Lena River Delta - Russia</vt:lpstr>
      <vt:lpstr>Delta Mouth Bar - Kentucky</vt:lpstr>
      <vt:lpstr>Channel – Gulf Coast</vt:lpstr>
      <vt:lpstr>Coastal Elements</vt:lpstr>
      <vt:lpstr>Barrier Island Profiles – Book Cliffs</vt:lpstr>
      <vt:lpstr>Surfaces and Geometries of Clastic Shelf</vt:lpstr>
      <vt:lpstr>Sequence Boundary (SB) from well logs, core and outcrop</vt:lpstr>
      <vt:lpstr>PowerPoint Presentation</vt:lpstr>
      <vt:lpstr>Clastic Sequence Stratigraphic Hierarchies</vt:lpstr>
      <vt:lpstr>Clastic Sequence Hierarchy</vt:lpstr>
      <vt:lpstr>Clastic Sequence Stratigraphic Hierarchies</vt:lpstr>
      <vt:lpstr>Clastic Sequence Stratigraphic Hierarchies</vt:lpstr>
      <vt:lpstr>Clastic Sequence Stratigraphic Hierarchies</vt:lpstr>
      <vt:lpstr>Lecture Ends!!</vt:lpstr>
    </vt:vector>
  </TitlesOfParts>
  <Company>Schlumberger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40pt Arial Narrow bold Master Layout title slide</dc:title>
  <dc:creator>Christopher G. Kendall</dc:creator>
  <cp:lastModifiedBy>chris</cp:lastModifiedBy>
  <cp:revision>525</cp:revision>
  <dcterms:created xsi:type="dcterms:W3CDTF">2012-05-08T20:25:58Z</dcterms:created>
  <dcterms:modified xsi:type="dcterms:W3CDTF">2016-03-13T18:56:12Z</dcterms:modified>
</cp:coreProperties>
</file>