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rels" ContentType="application/vnd.openxmlformats-package.relationships+xml"/>
  <Default Extension="png" ContentType="image/png"/>
  <Default Extension="bin" ContentType="application/vnd.openxmlformats-officedocument.presentationml.printerSettings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3"/>
  </p:notesMasterIdLst>
  <p:sldIdLst>
    <p:sldId id="341" r:id="rId2"/>
    <p:sldId id="338" r:id="rId3"/>
    <p:sldId id="339" r:id="rId4"/>
    <p:sldId id="343" r:id="rId5"/>
    <p:sldId id="345" r:id="rId6"/>
    <p:sldId id="340" r:id="rId7"/>
    <p:sldId id="307" r:id="rId8"/>
    <p:sldId id="346" r:id="rId9"/>
    <p:sldId id="348" r:id="rId10"/>
    <p:sldId id="309" r:id="rId11"/>
    <p:sldId id="310" r:id="rId12"/>
    <p:sldId id="308" r:id="rId13"/>
    <p:sldId id="294" r:id="rId14"/>
    <p:sldId id="349" r:id="rId15"/>
    <p:sldId id="347" r:id="rId16"/>
    <p:sldId id="305" r:id="rId17"/>
    <p:sldId id="315" r:id="rId18"/>
    <p:sldId id="316" r:id="rId19"/>
    <p:sldId id="321" r:id="rId20"/>
    <p:sldId id="333" r:id="rId21"/>
    <p:sldId id="277" r:id="rId2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06" autoAdjust="0"/>
    <p:restoredTop sz="94660"/>
  </p:normalViewPr>
  <p:slideViewPr>
    <p:cSldViewPr snapToGrid="0" snapToObjects="1">
      <p:cViewPr>
        <p:scale>
          <a:sx n="112" d="100"/>
          <a:sy n="112" d="100"/>
        </p:scale>
        <p:origin x="-1512" y="-53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7" Type="http://schemas.openxmlformats.org/officeDocument/2006/relationships/slide" Target="slides/slide6.xml"/><Relationship Id="rId1" Type="http://schemas.openxmlformats.org/officeDocument/2006/relationships/slideMaster" Target="slideMasters/slideMaster1.xml"/><Relationship Id="rId24" Type="http://schemas.openxmlformats.org/officeDocument/2006/relationships/printerSettings" Target="printerSettings/printerSettings1.bin"/><Relationship Id="rId25" Type="http://schemas.openxmlformats.org/officeDocument/2006/relationships/presProps" Target="presProps.xml"/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0" Type="http://schemas.openxmlformats.org/officeDocument/2006/relationships/slide" Target="slides/slide9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9" Type="http://schemas.openxmlformats.org/officeDocument/2006/relationships/slide" Target="slides/slide8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7" Type="http://schemas.openxmlformats.org/officeDocument/2006/relationships/theme" Target="theme/theme1.xml"/><Relationship Id="rId14" Type="http://schemas.openxmlformats.org/officeDocument/2006/relationships/slide" Target="slides/slide13.xml"/><Relationship Id="rId23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28" Type="http://schemas.openxmlformats.org/officeDocument/2006/relationships/tableStyles" Target="tableStyles.xml"/><Relationship Id="rId26" Type="http://schemas.openxmlformats.org/officeDocument/2006/relationships/viewProps" Target="viewProps.xml"/><Relationship Id="rId11" Type="http://schemas.openxmlformats.org/officeDocument/2006/relationships/slide" Target="slides/slide10.xml"/><Relationship Id="rId6" Type="http://schemas.openxmlformats.org/officeDocument/2006/relationships/slide" Target="slides/slide5.xml"/><Relationship Id="rId16" Type="http://schemas.openxmlformats.org/officeDocument/2006/relationships/slide" Target="slides/slide15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2" Type="http://schemas.openxmlformats.org/officeDocument/2006/relationships/slide" Target="slides/slide21.xml"/><Relationship Id="rId21" Type="http://schemas.openxmlformats.org/officeDocument/2006/relationships/slide" Target="slides/slide20.xml"/><Relationship Id="rId2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5CBF27F-C2D0-344E-9A2A-BBD113CAD26D}" type="datetimeFigureOut">
              <a:rPr lang="en-US" smtClean="0"/>
              <a:t>4/24/13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DE45E7C-9940-CA46-B25E-7DCE6535D9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48594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6B649DE-B9DB-4240-B0B9-8230027299B5}" type="datetimeFigureOut">
              <a:rPr lang="en-US" smtClean="0"/>
              <a:t>4/24/13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CBBD5F1-0760-E743-BF85-D26C93DAA1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30044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6B649DE-B9DB-4240-B0B9-8230027299B5}" type="datetimeFigureOut">
              <a:rPr lang="en-US" smtClean="0"/>
              <a:t>4/24/13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CBBD5F1-0760-E743-BF85-D26C93DAA1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48078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6B649DE-B9DB-4240-B0B9-8230027299B5}" type="datetimeFigureOut">
              <a:rPr lang="en-US" smtClean="0"/>
              <a:t>4/24/13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CBBD5F1-0760-E743-BF85-D26C93DAA1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07425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6B649DE-B9DB-4240-B0B9-8230027299B5}" type="datetimeFigureOut">
              <a:rPr lang="en-US" smtClean="0"/>
              <a:t>4/24/13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CBBD5F1-0760-E743-BF85-D26C93DAA1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87577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6B649DE-B9DB-4240-B0B9-8230027299B5}" type="datetimeFigureOut">
              <a:rPr lang="en-US" smtClean="0"/>
              <a:t>4/24/13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CBBD5F1-0760-E743-BF85-D26C93DAA1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69282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6B649DE-B9DB-4240-B0B9-8230027299B5}" type="datetimeFigureOut">
              <a:rPr lang="en-US" smtClean="0"/>
              <a:t>4/24/13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CBBD5F1-0760-E743-BF85-D26C93DAA1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60071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6B649DE-B9DB-4240-B0B9-8230027299B5}" type="datetimeFigureOut">
              <a:rPr lang="en-US" smtClean="0"/>
              <a:t>4/24/13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CBBD5F1-0760-E743-BF85-D26C93DAA1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40181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6B649DE-B9DB-4240-B0B9-8230027299B5}" type="datetimeFigureOut">
              <a:rPr lang="en-US" smtClean="0"/>
              <a:t>4/24/13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CBBD5F1-0760-E743-BF85-D26C93DAA1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65393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6B649DE-B9DB-4240-B0B9-8230027299B5}" type="datetimeFigureOut">
              <a:rPr lang="en-US" smtClean="0"/>
              <a:t>4/24/13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CBBD5F1-0760-E743-BF85-D26C93DAA1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13764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6B649DE-B9DB-4240-B0B9-8230027299B5}" type="datetimeFigureOut">
              <a:rPr lang="en-US" smtClean="0"/>
              <a:t>4/24/13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CBBD5F1-0760-E743-BF85-D26C93DAA1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55991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6B649DE-B9DB-4240-B0B9-8230027299B5}" type="datetimeFigureOut">
              <a:rPr lang="en-US" smtClean="0"/>
              <a:t>4/24/13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CBBD5F1-0760-E743-BF85-D26C93DAA1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05676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4" Type="http://schemas.openxmlformats.org/officeDocument/2006/relationships/slideLayout" Target="../slideLayouts/slideLayout4.xml"/><Relationship Id="rId10" Type="http://schemas.openxmlformats.org/officeDocument/2006/relationships/slideLayout" Target="../slideLayouts/slideLayout10.xml"/><Relationship Id="rId5" Type="http://schemas.openxmlformats.org/officeDocument/2006/relationships/slideLayout" Target="../slideLayouts/slideLayout5.xml"/><Relationship Id="rId7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9" Type="http://schemas.openxmlformats.org/officeDocument/2006/relationships/slideLayout" Target="../slideLayouts/slideLayout9.xml"/><Relationship Id="rId3" Type="http://schemas.openxmlformats.org/officeDocument/2006/relationships/slideLayout" Target="../slideLayouts/slideLayout3.xml"/><Relationship Id="rId6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540233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3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3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685800" y="609600"/>
            <a:ext cx="7772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endParaRPr lang="en-US" b="1" dirty="0" smtClean="0">
              <a:latin typeface="Helvetica"/>
              <a:cs typeface="Helvetica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416662" y="3394833"/>
            <a:ext cx="6552294" cy="769441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en-US" sz="44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RADIOMETRIC DATING</a:t>
            </a:r>
            <a:endParaRPr lang="en-US" sz="4400" b="1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" name="TextBox 2"/>
          <p:cNvSpPr txBox="1"/>
          <p:nvPr/>
        </p:nvSpPr>
        <p:spPr>
          <a:xfrm flipH="1">
            <a:off x="784380" y="1294365"/>
            <a:ext cx="77153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CHRONOSTRATIGRAPHY</a:t>
            </a:r>
            <a:endParaRPr lang="en-US" sz="48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00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205781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42260" y="175252"/>
            <a:ext cx="4986363" cy="6682748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-45254" y="5318565"/>
            <a:ext cx="9854040" cy="1689694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1140424" y="5568050"/>
            <a:ext cx="754199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smtClean="0"/>
              <a:t>Following death and burial, wood, charcoal and bones</a:t>
            </a:r>
          </a:p>
          <a:p>
            <a:pPr algn="ctr"/>
            <a:r>
              <a:rPr lang="en-US" sz="2400" dirty="0" smtClean="0"/>
              <a:t> lose C-14 as it changes back to N-14 by beta decay</a:t>
            </a:r>
            <a:endParaRPr lang="en-US" sz="2400" dirty="0"/>
          </a:p>
        </p:txBody>
      </p:sp>
      <p:cxnSp>
        <p:nvCxnSpPr>
          <p:cNvPr id="6" name="Straight Arrow Connector 5"/>
          <p:cNvCxnSpPr/>
          <p:nvPr/>
        </p:nvCxnSpPr>
        <p:spPr>
          <a:xfrm flipV="1">
            <a:off x="5533745" y="4955678"/>
            <a:ext cx="816454" cy="589692"/>
          </a:xfrm>
          <a:prstGeom prst="straightConnector1">
            <a:avLst/>
          </a:prstGeom>
          <a:ln w="38100" cmpd="sng">
            <a:solidFill>
              <a:srgbClr val="0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 flipH="1" flipV="1">
            <a:off x="2834909" y="5125781"/>
            <a:ext cx="714397" cy="419589"/>
          </a:xfrm>
          <a:prstGeom prst="straightConnector1">
            <a:avLst/>
          </a:prstGeom>
          <a:ln w="38100" cmpd="sng">
            <a:solidFill>
              <a:srgbClr val="0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7387764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3461" y="0"/>
            <a:ext cx="8019208" cy="601440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86740" y="6237092"/>
            <a:ext cx="879424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carbon-14 (also written as </a:t>
            </a:r>
            <a:r>
              <a:rPr lang="en-US" sz="2400" b="1" baseline="30000" dirty="0"/>
              <a:t>14</a:t>
            </a:r>
            <a:r>
              <a:rPr lang="en-US" sz="2400" b="1" dirty="0"/>
              <a:t>C) has a half-life of 5,730 years</a:t>
            </a:r>
          </a:p>
        </p:txBody>
      </p:sp>
      <p:sp>
        <p:nvSpPr>
          <p:cNvPr id="4" name="TextBox 3"/>
          <p:cNvSpPr txBox="1"/>
          <p:nvPr/>
        </p:nvSpPr>
        <p:spPr>
          <a:xfrm rot="360000">
            <a:off x="3390552" y="3470108"/>
            <a:ext cx="14031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breakdown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71494433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54100"/>
            <a:ext cx="9144000" cy="473167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61515" y="5968911"/>
            <a:ext cx="868248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With a half life of 5,730 years, not much time remains after</a:t>
            </a:r>
          </a:p>
          <a:p>
            <a:r>
              <a:rPr lang="en-US" sz="2400" b="1" dirty="0" smtClean="0"/>
              <a:t>6 half-lives (1.675% remains)</a:t>
            </a:r>
            <a:endParaRPr lang="en-US" sz="2400" b="1" dirty="0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10166258" y="3436002"/>
            <a:ext cx="0" cy="317457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 flipH="1">
            <a:off x="7990560" y="2175511"/>
            <a:ext cx="616292" cy="1998111"/>
          </a:xfrm>
          <a:prstGeom prst="straightConnector1">
            <a:avLst/>
          </a:prstGeom>
          <a:ln w="76200" cmpd="sng">
            <a:solidFill>
              <a:srgbClr val="0000F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3697752" y="373304"/>
            <a:ext cx="144142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/>
              <a:t>Carbon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356467171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-76200" y="-76200"/>
            <a:ext cx="9296400" cy="6934200"/>
          </a:xfrm>
          <a:prstGeom prst="rect">
            <a:avLst/>
          </a:prstGeom>
          <a:solidFill>
            <a:srgbClr val="7F7F7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000" b="1" dirty="0">
              <a:solidFill>
                <a:srgbClr val="0000FF"/>
              </a:solidFill>
              <a:latin typeface="Helvetica"/>
              <a:cs typeface="Helvetica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9594" y="0"/>
            <a:ext cx="4341542" cy="6584093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5182213" y="5773923"/>
            <a:ext cx="3651363" cy="691753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251080" y="452694"/>
            <a:ext cx="5096267" cy="60016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</a:rPr>
              <a:t>Terminology</a:t>
            </a:r>
          </a:p>
          <a:p>
            <a:r>
              <a:rPr lang="en-US" sz="2400" b="1" dirty="0" smtClean="0"/>
              <a:t> </a:t>
            </a:r>
            <a:endParaRPr lang="en-US" sz="2400" b="1" dirty="0"/>
          </a:p>
          <a:p>
            <a:r>
              <a:rPr lang="en-US" sz="2400" b="1" dirty="0" smtClean="0"/>
              <a:t>*</a:t>
            </a:r>
            <a:r>
              <a:rPr lang="en-US" sz="2400" b="1" dirty="0"/>
              <a:t>  (Geo)Chronometric </a:t>
            </a:r>
            <a:r>
              <a:rPr lang="en-US" sz="2400" b="1" dirty="0" smtClean="0"/>
              <a:t>scale</a:t>
            </a:r>
          </a:p>
          <a:p>
            <a:r>
              <a:rPr lang="en-US" sz="2400" b="1" dirty="0" smtClean="0"/>
              <a:t> </a:t>
            </a:r>
            <a:endParaRPr lang="en-US" sz="2400" b="1" dirty="0"/>
          </a:p>
          <a:p>
            <a:r>
              <a:rPr lang="en-US" sz="2400" b="1" dirty="0"/>
              <a:t>  Ticking clock; measured in </a:t>
            </a:r>
          </a:p>
          <a:p>
            <a:r>
              <a:rPr lang="en-US" sz="2400" b="1" dirty="0"/>
              <a:t>years before present </a:t>
            </a:r>
          </a:p>
          <a:p>
            <a:r>
              <a:rPr lang="en-US" sz="2400" b="1" dirty="0"/>
              <a:t>  </a:t>
            </a:r>
            <a:r>
              <a:rPr lang="en-US" sz="2400" b="1" i="1" dirty="0"/>
              <a:t>Example</a:t>
            </a:r>
            <a:r>
              <a:rPr lang="en-US" sz="2400" b="1" dirty="0"/>
              <a:t>: Proterozoic and </a:t>
            </a:r>
          </a:p>
          <a:p>
            <a:r>
              <a:rPr lang="en-US" sz="2400" b="1" dirty="0" smtClean="0"/>
              <a:t>Archean stratigraphy is </a:t>
            </a:r>
            <a:r>
              <a:rPr lang="en-US" sz="2400" b="1" dirty="0"/>
              <a:t>formally </a:t>
            </a:r>
          </a:p>
          <a:p>
            <a:r>
              <a:rPr lang="en-US" sz="2400" b="1" dirty="0"/>
              <a:t>classified </a:t>
            </a:r>
            <a:r>
              <a:rPr lang="en-US" sz="2400" b="1" dirty="0" smtClean="0"/>
              <a:t>chronometrically, so- </a:t>
            </a:r>
            <a:endParaRPr lang="en-US" sz="2400" b="1" dirty="0"/>
          </a:p>
          <a:p>
            <a:r>
              <a:rPr lang="en-US" sz="2400" b="1" dirty="0"/>
              <a:t>○  Base of each eon, era and </a:t>
            </a:r>
          </a:p>
          <a:p>
            <a:r>
              <a:rPr lang="en-US" sz="2400" b="1" dirty="0"/>
              <a:t>period assigned a numerical </a:t>
            </a:r>
          </a:p>
          <a:p>
            <a:r>
              <a:rPr lang="en-US" sz="2400" b="1" dirty="0"/>
              <a:t>age </a:t>
            </a:r>
            <a:endParaRPr lang="en-US" sz="2400" b="1" dirty="0" smtClean="0"/>
          </a:p>
          <a:p>
            <a:endParaRPr lang="en-US" sz="2400" b="1" dirty="0"/>
          </a:p>
          <a:p>
            <a:r>
              <a:rPr lang="en-US" sz="2400" b="1" dirty="0"/>
              <a:t></a:t>
            </a:r>
            <a:r>
              <a:rPr lang="en-US" sz="2400" b="1" dirty="0" smtClean="0"/>
              <a:t> * </a:t>
            </a:r>
            <a:r>
              <a:rPr lang="en-US" sz="2400" b="1" dirty="0" err="1"/>
              <a:t>Chronostratigraphic</a:t>
            </a:r>
            <a:r>
              <a:rPr lang="en-US" sz="2400" b="1" dirty="0"/>
              <a:t> scale </a:t>
            </a:r>
            <a:endParaRPr lang="en-US" sz="2400" b="1" dirty="0" smtClean="0"/>
          </a:p>
          <a:p>
            <a:endParaRPr lang="en-US" sz="2400" b="1" dirty="0"/>
          </a:p>
          <a:p>
            <a:r>
              <a:rPr lang="en-US" sz="2400" b="1" dirty="0"/>
              <a:t></a:t>
            </a:r>
            <a:r>
              <a:rPr lang="en-US" sz="2400" b="1" dirty="0" smtClean="0"/>
              <a:t> * </a:t>
            </a:r>
            <a:r>
              <a:rPr lang="en-US" sz="2400" b="1" dirty="0" err="1"/>
              <a:t>Geochronologic</a:t>
            </a:r>
            <a:r>
              <a:rPr lang="en-US" sz="2400" b="1" dirty="0"/>
              <a:t> scale </a:t>
            </a:r>
          </a:p>
        </p:txBody>
      </p:sp>
    </p:spTree>
    <p:extLst>
      <p:ext uri="{BB962C8B-B14F-4D97-AF65-F5344CB8AC3E}">
        <p14:creationId xmlns:p14="http://schemas.microsoft.com/office/powerpoint/2010/main" val="364388034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RADIOACTIVE AGE DATING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60"/>
            <a:ext cx="9144000" cy="6639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020101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-76200" y="-76200"/>
            <a:ext cx="9296400" cy="6934200"/>
          </a:xfrm>
          <a:prstGeom prst="rect">
            <a:avLst/>
          </a:prstGeom>
          <a:solidFill>
            <a:srgbClr val="7F7F7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000" b="1" dirty="0">
              <a:solidFill>
                <a:srgbClr val="0000FF"/>
              </a:solidFill>
              <a:latin typeface="Helvetica"/>
              <a:cs typeface="Helvetica"/>
            </a:endParaRPr>
          </a:p>
        </p:txBody>
      </p:sp>
      <p:pic>
        <p:nvPicPr>
          <p:cNvPr id="3" name="Picture 2" descr="MATERIALS RADIOACTIVITY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9380" y="-196890"/>
            <a:ext cx="9321182" cy="7054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078227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-76200" y="-76200"/>
            <a:ext cx="9296400" cy="6934200"/>
          </a:xfrm>
          <a:prstGeom prst="rect">
            <a:avLst/>
          </a:prstGeom>
          <a:solidFill>
            <a:srgbClr val="7F7F7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rgbClr val="0000FF"/>
                </a:solidFill>
                <a:latin typeface="Helvetica"/>
                <a:cs typeface="Helvetica"/>
              </a:rPr>
              <a:t> </a:t>
            </a:r>
            <a:endParaRPr lang="en-US" sz="4000" b="1" dirty="0">
              <a:solidFill>
                <a:srgbClr val="0000FF"/>
              </a:solidFill>
              <a:latin typeface="Helvetica"/>
              <a:cs typeface="Helvetica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22941" y="717176"/>
            <a:ext cx="7745480" cy="45243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FISSION TRACK DATING</a:t>
            </a:r>
          </a:p>
          <a:p>
            <a:endParaRPr lang="en-US" sz="2400" b="1" dirty="0"/>
          </a:p>
          <a:p>
            <a:r>
              <a:rPr lang="en-US" sz="2400" b="1" dirty="0" smtClean="0"/>
              <a:t>Minerals with trace amounts of </a:t>
            </a:r>
            <a:r>
              <a:rPr lang="en-US" sz="2400" b="1" baseline="30000" dirty="0" smtClean="0"/>
              <a:t>238</a:t>
            </a:r>
            <a:r>
              <a:rPr lang="en-US" sz="2400" b="1" dirty="0" smtClean="0"/>
              <a:t>U: obsidian, mica,</a:t>
            </a:r>
          </a:p>
          <a:p>
            <a:r>
              <a:rPr lang="en-US" sz="2400" b="1" dirty="0"/>
              <a:t>	</a:t>
            </a:r>
            <a:r>
              <a:rPr lang="en-US" sz="2400" b="1" dirty="0" smtClean="0"/>
              <a:t> zircons</a:t>
            </a:r>
          </a:p>
          <a:p>
            <a:endParaRPr lang="en-US" sz="2400" b="1" dirty="0" smtClean="0"/>
          </a:p>
          <a:p>
            <a:r>
              <a:rPr lang="en-US" sz="2400" b="1" dirty="0" smtClean="0"/>
              <a:t>Release of energy charged alpha particles</a:t>
            </a:r>
          </a:p>
          <a:p>
            <a:r>
              <a:rPr lang="en-US" sz="2400" b="1" dirty="0" smtClean="0"/>
              <a:t>	Creates damage trails</a:t>
            </a:r>
          </a:p>
          <a:p>
            <a:r>
              <a:rPr lang="en-US" sz="2400" b="1" dirty="0" smtClean="0"/>
              <a:t>	Can be done using a microscope</a:t>
            </a:r>
            <a:endParaRPr lang="en-US" sz="2400" b="1" dirty="0"/>
          </a:p>
          <a:p>
            <a:endParaRPr lang="en-US" sz="2400" b="1" dirty="0" smtClean="0"/>
          </a:p>
          <a:p>
            <a:r>
              <a:rPr lang="en-US" sz="2400" b="1" dirty="0" smtClean="0"/>
              <a:t>Record begins when rock cools from molten state</a:t>
            </a:r>
          </a:p>
          <a:p>
            <a:endParaRPr lang="en-US" sz="2400" b="1" dirty="0"/>
          </a:p>
          <a:p>
            <a:r>
              <a:rPr lang="en-US" sz="2400" b="1" dirty="0" smtClean="0"/>
              <a:t>Applicable from a few years to several million years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115261312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-76200" y="-76200"/>
            <a:ext cx="9296400" cy="6934200"/>
          </a:xfrm>
          <a:prstGeom prst="rect">
            <a:avLst/>
          </a:prstGeom>
          <a:solidFill>
            <a:srgbClr val="7F7F7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000" b="1" dirty="0">
              <a:solidFill>
                <a:srgbClr val="0000FF"/>
              </a:solidFill>
              <a:latin typeface="Helvetica"/>
              <a:cs typeface="Helvetica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23321" y="465592"/>
            <a:ext cx="8572224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Helvetica"/>
                <a:cs typeface="Helvetica"/>
              </a:rPr>
              <a:t>Radiometric dating: sources of </a:t>
            </a:r>
            <a:r>
              <a:rPr lang="en-US" sz="2400" b="1" dirty="0" smtClean="0">
                <a:latin typeface="Helvetica"/>
                <a:cs typeface="Helvetica"/>
              </a:rPr>
              <a:t>error </a:t>
            </a:r>
          </a:p>
          <a:p>
            <a:endParaRPr lang="en-US" sz="2400" b="1" dirty="0">
              <a:latin typeface="Helvetica"/>
              <a:cs typeface="Helvetica"/>
            </a:endParaRPr>
          </a:p>
          <a:p>
            <a:r>
              <a:rPr lang="en-US" sz="2400" b="1" dirty="0">
                <a:latin typeface="Helvetica"/>
                <a:cs typeface="Helvetica"/>
              </a:rPr>
              <a:t>  "accuracy” [sampling, interpretation, analysis] </a:t>
            </a:r>
          </a:p>
          <a:p>
            <a:r>
              <a:rPr lang="en-US" sz="2400" b="1" dirty="0">
                <a:latin typeface="Helvetica"/>
                <a:cs typeface="Helvetica"/>
              </a:rPr>
              <a:t>  decay constant </a:t>
            </a:r>
          </a:p>
          <a:p>
            <a:r>
              <a:rPr lang="en-US" sz="2400" b="1" dirty="0">
                <a:latin typeface="Helvetica"/>
                <a:cs typeface="Helvetica"/>
              </a:rPr>
              <a:t>  age of standard </a:t>
            </a:r>
          </a:p>
          <a:p>
            <a:r>
              <a:rPr lang="en-US" sz="2400" b="1" dirty="0">
                <a:latin typeface="Helvetica"/>
                <a:cs typeface="Helvetica"/>
              </a:rPr>
              <a:t>  contamination (e.g., </a:t>
            </a:r>
            <a:r>
              <a:rPr lang="en-US" sz="2400" b="1" dirty="0" smtClean="0">
                <a:latin typeface="Helvetica"/>
                <a:cs typeface="Helvetica"/>
              </a:rPr>
              <a:t>atmospheric </a:t>
            </a:r>
            <a:r>
              <a:rPr lang="en-US" sz="2400" b="1" dirty="0">
                <a:latin typeface="Helvetica"/>
                <a:cs typeface="Helvetica"/>
              </a:rPr>
              <a:t>argon contamination) </a:t>
            </a:r>
          </a:p>
          <a:p>
            <a:r>
              <a:rPr lang="en-US" sz="2400" b="1" dirty="0">
                <a:latin typeface="Helvetica"/>
                <a:cs typeface="Helvetica"/>
              </a:rPr>
              <a:t>  character of sample </a:t>
            </a:r>
          </a:p>
          <a:p>
            <a:r>
              <a:rPr lang="en-US" sz="2400" b="1" dirty="0">
                <a:latin typeface="Helvetica"/>
                <a:cs typeface="Helvetica"/>
              </a:rPr>
              <a:t>  </a:t>
            </a:r>
            <a:r>
              <a:rPr lang="en-US" sz="2400" b="1" dirty="0" smtClean="0">
                <a:latin typeface="Helvetica"/>
                <a:cs typeface="Helvetica"/>
              </a:rPr>
              <a:t>statistics</a:t>
            </a:r>
          </a:p>
          <a:p>
            <a:endParaRPr lang="en-US" sz="2400" b="1" dirty="0">
              <a:latin typeface="Helvetica"/>
              <a:cs typeface="Helvetica"/>
            </a:endParaRPr>
          </a:p>
          <a:p>
            <a:r>
              <a:rPr lang="en-US" sz="2400" b="1" dirty="0" smtClean="0">
                <a:latin typeface="Helvetica"/>
                <a:cs typeface="Helvetica"/>
              </a:rPr>
              <a:t>accuracy </a:t>
            </a:r>
            <a:r>
              <a:rPr lang="en-US" sz="2400" b="1" dirty="0">
                <a:latin typeface="Helvetica"/>
                <a:cs typeface="Helvetica"/>
              </a:rPr>
              <a:t>determined by </a:t>
            </a:r>
            <a:r>
              <a:rPr lang="en-US" sz="2400" b="1" dirty="0" smtClean="0">
                <a:latin typeface="Helvetica"/>
                <a:cs typeface="Helvetica"/>
              </a:rPr>
              <a:t>reproducibility 			</a:t>
            </a:r>
          </a:p>
          <a:p>
            <a:r>
              <a:rPr lang="en-US" sz="2400" b="1" dirty="0">
                <a:latin typeface="Helvetica"/>
                <a:cs typeface="Helvetica"/>
              </a:rPr>
              <a:t>	</a:t>
            </a:r>
            <a:r>
              <a:rPr lang="en-US" sz="2400" b="1" dirty="0" smtClean="0">
                <a:latin typeface="Helvetica"/>
                <a:cs typeface="Helvetica"/>
              </a:rPr>
              <a:t>	The “precision</a:t>
            </a:r>
            <a:r>
              <a:rPr lang="en-US" sz="2400" b="1" dirty="0">
                <a:latin typeface="Helvetica"/>
                <a:cs typeface="Helvetica"/>
              </a:rPr>
              <a:t>” </a:t>
            </a:r>
            <a:r>
              <a:rPr lang="en-US" sz="2400" b="1" dirty="0" smtClean="0">
                <a:latin typeface="Helvetica"/>
                <a:cs typeface="Helvetica"/>
              </a:rPr>
              <a:t>of the measurement </a:t>
            </a:r>
            <a:endParaRPr lang="en-US" sz="2400" b="1" dirty="0">
              <a:latin typeface="Helvetica"/>
              <a:cs typeface="Helvetica"/>
            </a:endParaRPr>
          </a:p>
          <a:p>
            <a:r>
              <a:rPr lang="en-US" sz="2400" b="1" dirty="0">
                <a:latin typeface="Helvetica"/>
                <a:cs typeface="Helvetica"/>
              </a:rPr>
              <a:t>  isotopic measurement </a:t>
            </a:r>
          </a:p>
          <a:p>
            <a:r>
              <a:rPr lang="en-US" sz="2400" b="1" dirty="0">
                <a:latin typeface="Helvetica"/>
                <a:cs typeface="Helvetica"/>
              </a:rPr>
              <a:t>  interference corrections </a:t>
            </a:r>
          </a:p>
          <a:p>
            <a:r>
              <a:rPr lang="en-US" sz="2400" b="1" dirty="0" smtClean="0">
                <a:latin typeface="Helvetica"/>
                <a:cs typeface="Helvetica"/>
              </a:rPr>
              <a:t></a:t>
            </a:r>
            <a:r>
              <a:rPr lang="en-US" sz="2400" b="1" dirty="0">
                <a:latin typeface="Helvetica"/>
                <a:cs typeface="Helvetica"/>
              </a:rPr>
              <a:t>  homogeneity of standard</a:t>
            </a:r>
          </a:p>
        </p:txBody>
      </p:sp>
    </p:spTree>
    <p:extLst>
      <p:ext uri="{BB962C8B-B14F-4D97-AF65-F5344CB8AC3E}">
        <p14:creationId xmlns:p14="http://schemas.microsoft.com/office/powerpoint/2010/main" val="16499736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-76200" y="-76200"/>
            <a:ext cx="9296400" cy="6934200"/>
          </a:xfrm>
          <a:prstGeom prst="rect">
            <a:avLst/>
          </a:prstGeom>
          <a:solidFill>
            <a:srgbClr val="7F7F7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000" b="1" dirty="0">
              <a:solidFill>
                <a:srgbClr val="0000FF"/>
              </a:solidFill>
              <a:latin typeface="Helvetica"/>
              <a:cs typeface="Helvetica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38307" y="335845"/>
            <a:ext cx="8700788" cy="17543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/>
              <a:t>The half-life of Rubidium-87 is 47.5 billion years. </a:t>
            </a:r>
            <a:endParaRPr lang="en-US" dirty="0"/>
          </a:p>
          <a:p>
            <a:r>
              <a:rPr lang="en-US" dirty="0" smtClean="0"/>
              <a:t>Start </a:t>
            </a:r>
            <a:r>
              <a:rPr lang="en-US" dirty="0"/>
              <a:t>with 1000 Rubidium-87 atoms. 47.5 billion years later about one half of them will have decayed into Strontium-87. After one half life you will have about 500 Rubidium-87 atoms and 500 Strontium-87 atoms. In another 47.5 billion years you will have about 250 Rubidium-87 and 750 Strontium-87, and so on. </a:t>
            </a:r>
            <a:endParaRPr lang="en-US" dirty="0" smtClean="0"/>
          </a:p>
          <a:p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336522"/>
            <a:ext cx="9144000" cy="2869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846724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-76200" y="-76200"/>
            <a:ext cx="9296400" cy="6934200"/>
          </a:xfrm>
          <a:prstGeom prst="rect">
            <a:avLst/>
          </a:prstGeom>
          <a:solidFill>
            <a:srgbClr val="7F7F7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3200" b="1" dirty="0">
              <a:solidFill>
                <a:srgbClr val="FF0000"/>
              </a:solidFill>
              <a:latin typeface="Helvetica"/>
              <a:cs typeface="Helvetica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65700" y="-9821"/>
            <a:ext cx="5160412" cy="392113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65700" y="3502241"/>
            <a:ext cx="5151677" cy="321758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0" y="990187"/>
            <a:ext cx="3827716" cy="563231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0" b="1" dirty="0" smtClean="0">
                <a:solidFill>
                  <a:srgbClr val="FF0000"/>
                </a:solidFill>
              </a:rPr>
              <a:t>Changes </a:t>
            </a:r>
            <a:r>
              <a:rPr lang="en-US" sz="3600" b="1" dirty="0">
                <a:solidFill>
                  <a:srgbClr val="FF0000"/>
                </a:solidFill>
              </a:rPr>
              <a:t>in the</a:t>
            </a:r>
          </a:p>
          <a:p>
            <a:pPr algn="ctr"/>
            <a:r>
              <a:rPr lang="en-US" sz="3600" b="1" dirty="0">
                <a:solidFill>
                  <a:srgbClr val="FF0000"/>
                </a:solidFill>
              </a:rPr>
              <a:t>geologic time</a:t>
            </a:r>
          </a:p>
          <a:p>
            <a:pPr algn="ctr"/>
            <a:r>
              <a:rPr lang="en-US" sz="3600" b="1" dirty="0">
                <a:solidFill>
                  <a:srgbClr val="FF0000"/>
                </a:solidFill>
              </a:rPr>
              <a:t>scale (Cenozoic)</a:t>
            </a:r>
          </a:p>
          <a:p>
            <a:pPr algn="ctr"/>
            <a:r>
              <a:rPr lang="en-US" sz="3600" b="1" dirty="0">
                <a:solidFill>
                  <a:srgbClr val="FF0000"/>
                </a:solidFill>
              </a:rPr>
              <a:t> (1937-</a:t>
            </a:r>
            <a:r>
              <a:rPr lang="en-US" sz="3600" b="1" dirty="0" smtClean="0">
                <a:solidFill>
                  <a:srgbClr val="FF0000"/>
                </a:solidFill>
              </a:rPr>
              <a:t>2004)</a:t>
            </a:r>
          </a:p>
          <a:p>
            <a:pPr algn="ctr"/>
            <a:endParaRPr lang="en-US" sz="3600" b="1" dirty="0">
              <a:solidFill>
                <a:srgbClr val="FF0000"/>
              </a:solidFill>
              <a:latin typeface="Helvetica"/>
              <a:cs typeface="Helvetica"/>
            </a:endParaRPr>
          </a:p>
          <a:p>
            <a:r>
              <a:rPr lang="en-US" sz="3600" dirty="0" smtClean="0"/>
              <a:t>JUST BECAUSE</a:t>
            </a:r>
          </a:p>
          <a:p>
            <a:r>
              <a:rPr lang="en-US" sz="3600" dirty="0" smtClean="0"/>
              <a:t>OF</a:t>
            </a:r>
          </a:p>
          <a:p>
            <a:r>
              <a:rPr lang="en-US" sz="3600" dirty="0" smtClean="0"/>
              <a:t>CHANGING</a:t>
            </a:r>
            <a:endParaRPr lang="en-US" sz="3600" dirty="0" smtClean="0"/>
          </a:p>
          <a:p>
            <a:r>
              <a:rPr lang="en-US" sz="3600" dirty="0" smtClean="0"/>
              <a:t>MEASUREMENT</a:t>
            </a:r>
          </a:p>
          <a:p>
            <a:r>
              <a:rPr lang="en-US" sz="3600" dirty="0" smtClean="0"/>
              <a:t>ABILITY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1716915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onstruction of Geol#72EB09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22915" y="-331462"/>
            <a:ext cx="10062861" cy="7189462"/>
          </a:xfrm>
          <a:prstGeom prst="rect">
            <a:avLst/>
          </a:prstGeom>
        </p:spPr>
      </p:pic>
      <p:cxnSp>
        <p:nvCxnSpPr>
          <p:cNvPr id="3" name="Straight Connector 2"/>
          <p:cNvCxnSpPr/>
          <p:nvPr/>
        </p:nvCxnSpPr>
        <p:spPr>
          <a:xfrm flipH="1">
            <a:off x="4728629" y="317526"/>
            <a:ext cx="680378" cy="1077321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 flipH="1">
            <a:off x="5409007" y="929898"/>
            <a:ext cx="396887" cy="594669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 flipH="1">
            <a:off x="5193554" y="204126"/>
            <a:ext cx="764742" cy="1190721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142579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-76200" y="-76200"/>
            <a:ext cx="9296400" cy="6934200"/>
          </a:xfrm>
          <a:prstGeom prst="rect">
            <a:avLst/>
          </a:prstGeom>
          <a:solidFill>
            <a:srgbClr val="7F7F7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000" b="1" dirty="0">
              <a:solidFill>
                <a:srgbClr val="0000FF"/>
              </a:solidFill>
              <a:latin typeface="Helvetica"/>
              <a:cs typeface="Helvetica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79294" y="224117"/>
            <a:ext cx="8882059" cy="57554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/>
              <a:t>  </a:t>
            </a:r>
            <a:r>
              <a:rPr lang="en-US" sz="3200" b="1" smtClean="0"/>
              <a:t> Usage  Terminology</a:t>
            </a:r>
            <a:endParaRPr lang="en-US" sz="3200" b="1" dirty="0" smtClean="0"/>
          </a:p>
          <a:p>
            <a:endParaRPr lang="en-US" sz="2400" b="1" dirty="0"/>
          </a:p>
          <a:p>
            <a:r>
              <a:rPr lang="en-US" sz="2400" b="1" dirty="0"/>
              <a:t> (Geo)Chronometric unit</a:t>
            </a:r>
          </a:p>
          <a:p>
            <a:r>
              <a:rPr lang="en-US" sz="2400" b="1" dirty="0" smtClean="0"/>
              <a:t>	 </a:t>
            </a:r>
            <a:r>
              <a:rPr lang="en-US" sz="2400" b="1" dirty="0"/>
              <a:t>Direct division of geologic time expressed in years</a:t>
            </a:r>
          </a:p>
          <a:p>
            <a:r>
              <a:rPr lang="en-US" sz="2400" b="1" dirty="0" smtClean="0"/>
              <a:t>	   ○ </a:t>
            </a:r>
            <a:r>
              <a:rPr lang="en-US" sz="2400" b="1" dirty="0"/>
              <a:t>Tyrannosaurus </a:t>
            </a:r>
            <a:r>
              <a:rPr lang="en-US" sz="2400" b="1" dirty="0" err="1" smtClean="0"/>
              <a:t>rex</a:t>
            </a:r>
            <a:r>
              <a:rPr lang="en-US" sz="2400" b="1" dirty="0" smtClean="0"/>
              <a:t> </a:t>
            </a:r>
            <a:r>
              <a:rPr lang="en-US" sz="2400" b="1" dirty="0"/>
              <a:t>lived from 67 to 65.5 </a:t>
            </a:r>
            <a:r>
              <a:rPr lang="en-US" sz="2400" b="1" dirty="0" smtClean="0"/>
              <a:t>Ma</a:t>
            </a:r>
          </a:p>
          <a:p>
            <a:endParaRPr lang="en-US" sz="2400" b="1" dirty="0"/>
          </a:p>
          <a:p>
            <a:r>
              <a:rPr lang="en-US" sz="2400" b="1" dirty="0"/>
              <a:t> </a:t>
            </a:r>
            <a:r>
              <a:rPr lang="en-US" sz="2400" b="1" dirty="0" err="1"/>
              <a:t>Chronostratigraphic</a:t>
            </a:r>
            <a:r>
              <a:rPr lang="en-US" sz="2400" b="1" dirty="0"/>
              <a:t> unit</a:t>
            </a:r>
          </a:p>
          <a:p>
            <a:r>
              <a:rPr lang="en-US" sz="2400" b="1" dirty="0" smtClean="0"/>
              <a:t>	 </a:t>
            </a:r>
            <a:r>
              <a:rPr lang="en-US" sz="2400" b="1" dirty="0"/>
              <a:t>Geological material</a:t>
            </a:r>
          </a:p>
          <a:p>
            <a:r>
              <a:rPr lang="en-US" sz="2400" b="1" dirty="0" smtClean="0"/>
              <a:t>	    ○ </a:t>
            </a:r>
            <a:r>
              <a:rPr lang="en-US" sz="2400" b="1" dirty="0"/>
              <a:t>Fossils of the genus Tyrannosaurus have </a:t>
            </a:r>
            <a:endParaRPr lang="en-US" sz="2400" b="1" dirty="0" smtClean="0"/>
          </a:p>
          <a:p>
            <a:r>
              <a:rPr lang="en-US" sz="2400" b="1" dirty="0"/>
              <a:t>	</a:t>
            </a:r>
            <a:r>
              <a:rPr lang="en-US" sz="2400" b="1" dirty="0" smtClean="0"/>
              <a:t>		been </a:t>
            </a:r>
            <a:r>
              <a:rPr lang="en-US" sz="2400" b="1" dirty="0"/>
              <a:t>found </a:t>
            </a:r>
            <a:r>
              <a:rPr lang="en-US" sz="2400" b="1" dirty="0" smtClean="0"/>
              <a:t>in the </a:t>
            </a:r>
            <a:r>
              <a:rPr lang="en-US" sz="2400" b="1" dirty="0"/>
              <a:t>Upper Cretaceous </a:t>
            </a:r>
            <a:r>
              <a:rPr lang="en-US" sz="2400" b="1" dirty="0" smtClean="0"/>
              <a:t>Series</a:t>
            </a:r>
          </a:p>
          <a:p>
            <a:endParaRPr lang="en-US" sz="2400" b="1" dirty="0"/>
          </a:p>
          <a:p>
            <a:r>
              <a:rPr lang="en-US" sz="2400" b="1" dirty="0"/>
              <a:t> </a:t>
            </a:r>
            <a:r>
              <a:rPr lang="en-US" sz="2400" b="1" dirty="0" err="1"/>
              <a:t>Geochronologic</a:t>
            </a:r>
            <a:r>
              <a:rPr lang="en-US" sz="2400" b="1" dirty="0"/>
              <a:t> unit</a:t>
            </a:r>
          </a:p>
          <a:p>
            <a:r>
              <a:rPr lang="en-US" sz="2400" b="1" dirty="0" smtClean="0"/>
              <a:t>	 </a:t>
            </a:r>
            <a:r>
              <a:rPr lang="en-US" sz="2400" b="1" dirty="0"/>
              <a:t>A period of time in the geological time scale</a:t>
            </a:r>
          </a:p>
          <a:p>
            <a:r>
              <a:rPr lang="en-US" sz="2400" b="1" dirty="0" smtClean="0"/>
              <a:t>	   ○ </a:t>
            </a:r>
            <a:r>
              <a:rPr lang="en-US" sz="2400" b="1" dirty="0"/>
              <a:t>Tyrannosaurus </a:t>
            </a:r>
            <a:r>
              <a:rPr lang="en-US" sz="2400" b="1" dirty="0" err="1" smtClean="0"/>
              <a:t>rex</a:t>
            </a:r>
            <a:r>
              <a:rPr lang="en-US" sz="2400" b="1" dirty="0" smtClean="0"/>
              <a:t> </a:t>
            </a:r>
            <a:r>
              <a:rPr lang="en-US" sz="2400" b="1" dirty="0"/>
              <a:t>lived during the Late </a:t>
            </a:r>
            <a:r>
              <a:rPr lang="en-US" sz="2400" b="1" dirty="0" smtClean="0"/>
              <a:t>Cretaceous</a:t>
            </a:r>
          </a:p>
          <a:p>
            <a:r>
              <a:rPr lang="en-US" sz="2400" b="1" dirty="0"/>
              <a:t>	</a:t>
            </a:r>
            <a:r>
              <a:rPr lang="en-US" sz="2400" b="1" dirty="0" smtClean="0"/>
              <a:t>	   Epoch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11085513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3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685800" y="609600"/>
            <a:ext cx="7772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endParaRPr lang="en-US" b="1" dirty="0" smtClean="0">
              <a:latin typeface="Helvetica"/>
              <a:cs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378363289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-76200" y="-76200"/>
            <a:ext cx="9296400" cy="6934200"/>
          </a:xfrm>
          <a:prstGeom prst="rect">
            <a:avLst/>
          </a:prstGeom>
          <a:solidFill>
            <a:srgbClr val="7F7F7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000" b="1" dirty="0">
              <a:solidFill>
                <a:srgbClr val="0000FF"/>
              </a:solidFill>
              <a:latin typeface="Helvetica"/>
              <a:cs typeface="Helvetica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41589" y="816157"/>
            <a:ext cx="8291931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/>
              <a:t>Geochronology is the science of determining the age of rocks, fossils, and sediments</a:t>
            </a:r>
          </a:p>
          <a:p>
            <a:endParaRPr lang="en-US" sz="3200" b="1" dirty="0"/>
          </a:p>
          <a:p>
            <a:endParaRPr lang="en-US" sz="3200" b="1" dirty="0"/>
          </a:p>
          <a:p>
            <a:r>
              <a:rPr lang="en-US" sz="3200" b="1" dirty="0" err="1"/>
              <a:t>Chronostratigraphy</a:t>
            </a:r>
            <a:r>
              <a:rPr lang="en-US" sz="3200" b="1" dirty="0"/>
              <a:t> is the branch of </a:t>
            </a:r>
            <a:r>
              <a:rPr lang="en-US" sz="3200" b="1" dirty="0" smtClean="0"/>
              <a:t>stratigraphy </a:t>
            </a:r>
            <a:r>
              <a:rPr lang="en-US" sz="3200" b="1" dirty="0"/>
              <a:t>that studies the age of rock </a:t>
            </a:r>
            <a:r>
              <a:rPr lang="en-US" sz="3200" b="1" dirty="0" smtClean="0"/>
              <a:t>strata </a:t>
            </a:r>
            <a:r>
              <a:rPr lang="en-US" sz="3200" b="1" dirty="0"/>
              <a:t>in relation </a:t>
            </a:r>
            <a:r>
              <a:rPr lang="en-US" sz="3200" b="1" dirty="0" smtClean="0"/>
              <a:t>to </a:t>
            </a:r>
            <a:r>
              <a:rPr lang="en-US" sz="32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time</a:t>
            </a:r>
            <a:endParaRPr lang="en-US" sz="32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00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77239948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52529" y="907218"/>
            <a:ext cx="7805292" cy="415498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RADIOACTIVE ELEMENTS HAVE A PROVEN </a:t>
            </a:r>
          </a:p>
          <a:p>
            <a:r>
              <a:rPr lang="en-US" sz="2400" b="1" dirty="0" smtClean="0"/>
              <a:t>CONSTANT DECAY RATE</a:t>
            </a:r>
          </a:p>
          <a:p>
            <a:endParaRPr lang="en-US" sz="2400" b="1" dirty="0"/>
          </a:p>
          <a:p>
            <a:r>
              <a:rPr lang="en-US" sz="2400" b="1" dirty="0"/>
              <a:t>RADIOACTIVE ELEMENTS HAVE A PROVEN </a:t>
            </a:r>
          </a:p>
          <a:p>
            <a:r>
              <a:rPr lang="en-US" sz="2400" b="1" dirty="0"/>
              <a:t>CONSTANT HALF-</a:t>
            </a:r>
            <a:r>
              <a:rPr lang="en-US" sz="2400" b="1" dirty="0" smtClean="0"/>
              <a:t>LIFE</a:t>
            </a:r>
          </a:p>
          <a:p>
            <a:endParaRPr lang="en-US" sz="2400" b="1" dirty="0"/>
          </a:p>
          <a:p>
            <a:r>
              <a:rPr lang="en-US" sz="2400" b="1" dirty="0" smtClean="0"/>
              <a:t>NECESSARILY, A DATABLE MATERIAL MUST COME</a:t>
            </a:r>
          </a:p>
          <a:p>
            <a:r>
              <a:rPr lang="en-US" sz="2400" b="1" dirty="0" smtClean="0"/>
              <a:t>FROM A CLOSED SYSTEM, CONTAINING BOTH</a:t>
            </a:r>
          </a:p>
          <a:p>
            <a:r>
              <a:rPr lang="en-US" sz="2400" b="1" dirty="0" smtClean="0"/>
              <a:t>THE PARENT ISOTOPES </a:t>
            </a:r>
            <a:r>
              <a:rPr lang="en-US" sz="2400" b="1" u="sng" dirty="0" smtClean="0"/>
              <a:t>AND</a:t>
            </a:r>
            <a:r>
              <a:rPr lang="en-US" sz="2400" b="1" dirty="0" smtClean="0"/>
              <a:t> THEIR DECAY</a:t>
            </a:r>
          </a:p>
          <a:p>
            <a:r>
              <a:rPr lang="en-US" sz="2400" b="1" dirty="0" smtClean="0"/>
              <a:t>PRODUCTS</a:t>
            </a:r>
            <a:endParaRPr lang="en-US" sz="2400" b="1" dirty="0"/>
          </a:p>
          <a:p>
            <a:r>
              <a:rPr lang="en-US" sz="2400" b="1" dirty="0" smtClean="0"/>
              <a:t> </a:t>
            </a:r>
            <a:endParaRPr lang="en-US" sz="24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3481276" y="226805"/>
            <a:ext cx="141494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/>
              <a:t>TOOLS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26831626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-76200" y="-76200"/>
            <a:ext cx="9296400" cy="6934200"/>
          </a:xfrm>
          <a:prstGeom prst="rect">
            <a:avLst/>
          </a:prstGeom>
          <a:solidFill>
            <a:srgbClr val="7F7F7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000" b="1" dirty="0">
              <a:solidFill>
                <a:srgbClr val="0000FF"/>
              </a:solidFill>
              <a:latin typeface="Helvetica"/>
              <a:cs typeface="Helvetica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32928" y="593714"/>
            <a:ext cx="7932730" cy="415498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latin typeface="Helvetica"/>
                <a:cs typeface="Helvetica"/>
              </a:rPr>
              <a:t>The idea that radioactivity could be used as </a:t>
            </a:r>
            <a:r>
              <a:rPr lang="en-US" sz="2400" b="1" dirty="0" smtClean="0">
                <a:latin typeface="Helvetica"/>
                <a:cs typeface="Helvetica"/>
              </a:rPr>
              <a:t>a</a:t>
            </a:r>
          </a:p>
          <a:p>
            <a:r>
              <a:rPr lang="en-US" sz="2400" b="1" dirty="0" smtClean="0">
                <a:latin typeface="Helvetica"/>
                <a:cs typeface="Helvetica"/>
              </a:rPr>
              <a:t> </a:t>
            </a:r>
            <a:r>
              <a:rPr lang="en-US" sz="2400" b="1" dirty="0">
                <a:latin typeface="Helvetica"/>
                <a:cs typeface="Helvetica"/>
              </a:rPr>
              <a:t>measure of the age of geologic </a:t>
            </a:r>
            <a:r>
              <a:rPr lang="en-US" sz="2400" b="1" dirty="0" smtClean="0">
                <a:latin typeface="Helvetica"/>
                <a:cs typeface="Helvetica"/>
              </a:rPr>
              <a:t>formations</a:t>
            </a:r>
          </a:p>
          <a:p>
            <a:r>
              <a:rPr lang="en-US" sz="2400" b="1" dirty="0" smtClean="0">
                <a:latin typeface="Helvetica"/>
                <a:cs typeface="Helvetica"/>
              </a:rPr>
              <a:t> </a:t>
            </a:r>
            <a:r>
              <a:rPr lang="en-US" sz="2400" b="1" dirty="0">
                <a:latin typeface="Helvetica"/>
                <a:cs typeface="Helvetica"/>
              </a:rPr>
              <a:t>was first suggested in 1905 by a British physicist</a:t>
            </a:r>
            <a:r>
              <a:rPr lang="en-US" sz="2400" b="1" dirty="0" smtClean="0">
                <a:latin typeface="Helvetica"/>
                <a:cs typeface="Helvetica"/>
              </a:rPr>
              <a:t>,</a:t>
            </a:r>
          </a:p>
          <a:p>
            <a:r>
              <a:rPr lang="en-US" sz="2400" b="1" dirty="0" smtClean="0">
                <a:latin typeface="Helvetica"/>
                <a:cs typeface="Helvetica"/>
              </a:rPr>
              <a:t> </a:t>
            </a:r>
            <a:r>
              <a:rPr lang="en-US" sz="2400" b="1" dirty="0">
                <a:latin typeface="Helvetica"/>
                <a:cs typeface="Helvetica"/>
              </a:rPr>
              <a:t>Lord </a:t>
            </a:r>
            <a:r>
              <a:rPr lang="en-US" sz="2400" b="1" dirty="0" smtClean="0">
                <a:latin typeface="Helvetica"/>
                <a:cs typeface="Helvetica"/>
              </a:rPr>
              <a:t>Rutherford. </a:t>
            </a:r>
            <a:r>
              <a:rPr lang="en-US" sz="2400" b="1" dirty="0">
                <a:latin typeface="Helvetica"/>
                <a:cs typeface="Helvetica"/>
              </a:rPr>
              <a:t>In 1907 Professor B. B. </a:t>
            </a:r>
            <a:r>
              <a:rPr lang="en-US" sz="2400" b="1" dirty="0" err="1">
                <a:latin typeface="Helvetica"/>
                <a:cs typeface="Helvetica"/>
              </a:rPr>
              <a:t>Boltwood</a:t>
            </a:r>
            <a:r>
              <a:rPr lang="en-US" sz="2400" b="1" dirty="0" smtClean="0">
                <a:latin typeface="Helvetica"/>
                <a:cs typeface="Helvetica"/>
              </a:rPr>
              <a:t>,</a:t>
            </a:r>
          </a:p>
          <a:p>
            <a:r>
              <a:rPr lang="en-US" sz="2400" b="1" dirty="0" smtClean="0">
                <a:latin typeface="Helvetica"/>
                <a:cs typeface="Helvetica"/>
              </a:rPr>
              <a:t> </a:t>
            </a:r>
            <a:r>
              <a:rPr lang="en-US" sz="2400" b="1" dirty="0">
                <a:latin typeface="Helvetica"/>
                <a:cs typeface="Helvetica"/>
              </a:rPr>
              <a:t>a </a:t>
            </a:r>
            <a:r>
              <a:rPr lang="en-US" sz="2400" b="1" dirty="0" err="1">
                <a:latin typeface="Helvetica"/>
                <a:cs typeface="Helvetica"/>
              </a:rPr>
              <a:t>radiochemist</a:t>
            </a:r>
            <a:r>
              <a:rPr lang="en-US" sz="2400" b="1" dirty="0">
                <a:latin typeface="Helvetica"/>
                <a:cs typeface="Helvetica"/>
              </a:rPr>
              <a:t> at Yale University, made the </a:t>
            </a:r>
            <a:r>
              <a:rPr lang="en-US" sz="2400" b="1" dirty="0" smtClean="0">
                <a:latin typeface="Helvetica"/>
                <a:cs typeface="Helvetica"/>
              </a:rPr>
              <a:t>first</a:t>
            </a:r>
          </a:p>
          <a:p>
            <a:r>
              <a:rPr lang="en-US" sz="2400" b="1" dirty="0" smtClean="0">
                <a:latin typeface="Helvetica"/>
                <a:cs typeface="Helvetica"/>
              </a:rPr>
              <a:t> </a:t>
            </a:r>
            <a:r>
              <a:rPr lang="en-US" sz="2400" b="1" dirty="0">
                <a:latin typeface="Helvetica"/>
                <a:cs typeface="Helvetica"/>
              </a:rPr>
              <a:t>attempt to establish a geologic time </a:t>
            </a:r>
            <a:r>
              <a:rPr lang="en-US" sz="2400" b="1" dirty="0" smtClean="0">
                <a:latin typeface="Helvetica"/>
                <a:cs typeface="Helvetica"/>
              </a:rPr>
              <a:t>scale.</a:t>
            </a:r>
          </a:p>
          <a:p>
            <a:endParaRPr lang="en-US" sz="2400" b="1" dirty="0">
              <a:latin typeface="Helvetica"/>
              <a:cs typeface="Helvetica"/>
            </a:endParaRPr>
          </a:p>
          <a:p>
            <a:r>
              <a:rPr lang="en-US" sz="2400" b="1" dirty="0" smtClean="0">
                <a:latin typeface="Helvetica"/>
                <a:cs typeface="Helvetica"/>
              </a:rPr>
              <a:t>So by the time that </a:t>
            </a:r>
            <a:r>
              <a:rPr lang="en-US" sz="2400" b="1" dirty="0" err="1" smtClean="0">
                <a:latin typeface="Helvetica"/>
                <a:cs typeface="Helvetica"/>
              </a:rPr>
              <a:t>Barrell</a:t>
            </a:r>
            <a:r>
              <a:rPr lang="en-US" sz="2400" b="1" dirty="0" smtClean="0">
                <a:latin typeface="Helvetica"/>
                <a:cs typeface="Helvetica"/>
              </a:rPr>
              <a:t> (1917) wrote his important</a:t>
            </a:r>
          </a:p>
          <a:p>
            <a:r>
              <a:rPr lang="en-US" sz="2400" b="1" dirty="0" smtClean="0">
                <a:latin typeface="Helvetica"/>
                <a:cs typeface="Helvetica"/>
              </a:rPr>
              <a:t>stratigraphy paper, he already had a pretty good idea</a:t>
            </a:r>
          </a:p>
          <a:p>
            <a:r>
              <a:rPr lang="en-US" sz="2400" b="1" dirty="0" smtClean="0">
                <a:latin typeface="Helvetica"/>
                <a:cs typeface="Helvetica"/>
              </a:rPr>
              <a:t>of the true age of the Earth and approximately how</a:t>
            </a:r>
          </a:p>
          <a:p>
            <a:r>
              <a:rPr lang="en-US" sz="2400" b="1" dirty="0" smtClean="0">
                <a:latin typeface="Helvetica"/>
                <a:cs typeface="Helvetica"/>
              </a:rPr>
              <a:t>long it took some Earth  processes to operate.</a:t>
            </a:r>
            <a:endParaRPr lang="en-US" sz="2400" b="1" dirty="0">
              <a:latin typeface="Helvetica"/>
              <a:cs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169410589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4106" y="821653"/>
            <a:ext cx="8684115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/>
              <a:t> </a:t>
            </a:r>
            <a:r>
              <a:rPr lang="en-US" sz="3200" b="1" dirty="0" err="1" smtClean="0"/>
              <a:t>Chronostratigraphic</a:t>
            </a:r>
            <a:r>
              <a:rPr lang="en-US" sz="3200" b="1" dirty="0" smtClean="0"/>
              <a:t> </a:t>
            </a:r>
            <a:r>
              <a:rPr lang="en-US" sz="3200" b="1" dirty="0"/>
              <a:t>units are defined </a:t>
            </a:r>
            <a:r>
              <a:rPr lang="en-US" sz="3200" b="1" dirty="0" smtClean="0"/>
              <a:t>as</a:t>
            </a:r>
          </a:p>
          <a:p>
            <a:r>
              <a:rPr lang="en-US" sz="3200" b="1" dirty="0" smtClean="0"/>
              <a:t> </a:t>
            </a:r>
            <a:r>
              <a:rPr lang="en-US" sz="3200" b="1" dirty="0"/>
              <a:t>encompassing all rocks formed </a:t>
            </a:r>
            <a:r>
              <a:rPr lang="en-US" sz="3200" b="1" dirty="0" smtClean="0"/>
              <a:t>within</a:t>
            </a:r>
          </a:p>
          <a:p>
            <a:r>
              <a:rPr lang="en-US" sz="3200" b="1" dirty="0" smtClean="0"/>
              <a:t> </a:t>
            </a:r>
            <a:r>
              <a:rPr lang="en-US" sz="3200" b="1" dirty="0"/>
              <a:t>certain time spans of Earth </a:t>
            </a:r>
            <a:r>
              <a:rPr lang="en-US" sz="3200" b="1" dirty="0" smtClean="0"/>
              <a:t>history</a:t>
            </a:r>
          </a:p>
          <a:p>
            <a:r>
              <a:rPr lang="en-US" sz="3200" b="1" dirty="0" smtClean="0"/>
              <a:t> </a:t>
            </a:r>
            <a:r>
              <a:rPr lang="en-US" sz="3200" b="1" dirty="0"/>
              <a:t>regardless of their compositions or </a:t>
            </a:r>
            <a:endParaRPr lang="en-US" sz="3200" b="1" dirty="0" smtClean="0"/>
          </a:p>
          <a:p>
            <a:r>
              <a:rPr lang="en-US" sz="3200" b="1" dirty="0" smtClean="0"/>
              <a:t> properties</a:t>
            </a:r>
            <a:r>
              <a:rPr lang="en-US" sz="3200" b="1" dirty="0"/>
              <a:t>. </a:t>
            </a:r>
            <a:endParaRPr lang="en-US" sz="3200" b="1" dirty="0" smtClean="0"/>
          </a:p>
          <a:p>
            <a:endParaRPr lang="en-US" sz="3200" b="1" dirty="0" smtClean="0"/>
          </a:p>
          <a:p>
            <a:endParaRPr lang="en-US" sz="3200" b="1" dirty="0"/>
          </a:p>
          <a:p>
            <a:endParaRPr lang="en-US" sz="3200" b="1" dirty="0" smtClean="0"/>
          </a:p>
          <a:p>
            <a:r>
              <a:rPr lang="en-US" sz="3200" b="1" dirty="0" smtClean="0"/>
              <a:t>SEE REFERENCES-</a:t>
            </a:r>
            <a:endParaRPr lang="en-US" sz="3200" b="1" dirty="0"/>
          </a:p>
          <a:p>
            <a:r>
              <a:rPr lang="en-US" sz="3200" b="1" dirty="0"/>
              <a:t>http://</a:t>
            </a:r>
            <a:r>
              <a:rPr lang="en-US" sz="3200" b="1" dirty="0" err="1"/>
              <a:t>www.tulane.edu</a:t>
            </a:r>
            <a:r>
              <a:rPr lang="en-US" sz="3200" b="1" dirty="0"/>
              <a:t>/~</a:t>
            </a:r>
            <a:r>
              <a:rPr lang="en-US" sz="3200" b="1" dirty="0" err="1"/>
              <a:t>sanelson</a:t>
            </a:r>
            <a:r>
              <a:rPr lang="en-US" sz="3200" b="1" dirty="0"/>
              <a:t>/eens211/</a:t>
            </a:r>
            <a:r>
              <a:rPr lang="en-US" sz="3200" b="1" dirty="0" err="1"/>
              <a:t>radiometric_dating.htm</a:t>
            </a:r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36788542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8520" y="352883"/>
            <a:ext cx="7616014" cy="5490135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365441" y="5850902"/>
            <a:ext cx="842265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http://</a:t>
            </a:r>
            <a:r>
              <a:rPr lang="en-US" dirty="0" err="1"/>
              <a:t>www.tulane.edu</a:t>
            </a:r>
            <a:r>
              <a:rPr lang="en-US" dirty="0"/>
              <a:t>/~</a:t>
            </a:r>
            <a:r>
              <a:rPr lang="en-US" dirty="0" err="1"/>
              <a:t>sanelson</a:t>
            </a:r>
            <a:r>
              <a:rPr lang="en-US" dirty="0"/>
              <a:t>/eens211/</a:t>
            </a:r>
            <a:r>
              <a:rPr lang="en-US" dirty="0" err="1"/>
              <a:t>radiometric_dating.htm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541598" y="6300893"/>
            <a:ext cx="788013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RADIOACTIVE DECAY: Parent/daughter relationship.</a:t>
            </a:r>
            <a:endParaRPr lang="en-US" sz="24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6741689" y="4896310"/>
            <a:ext cx="35583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cs typeface="Times"/>
              </a:rPr>
              <a:t>5</a:t>
            </a:r>
            <a:endParaRPr lang="en-US" sz="2400" b="1" dirty="0">
              <a:cs typeface="Times"/>
            </a:endParaRPr>
          </a:p>
        </p:txBody>
      </p:sp>
      <p:cxnSp>
        <p:nvCxnSpPr>
          <p:cNvPr id="7" name="Straight Connector 6"/>
          <p:cNvCxnSpPr/>
          <p:nvPr/>
        </p:nvCxnSpPr>
        <p:spPr>
          <a:xfrm>
            <a:off x="6929377" y="4821620"/>
            <a:ext cx="0" cy="121590"/>
          </a:xfrm>
          <a:prstGeom prst="line">
            <a:avLst/>
          </a:prstGeom>
          <a:ln w="28575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7921931" y="4831989"/>
            <a:ext cx="0" cy="121590"/>
          </a:xfrm>
          <a:prstGeom prst="line">
            <a:avLst/>
          </a:prstGeom>
          <a:ln w="28575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7744012" y="4895882"/>
            <a:ext cx="35583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6</a:t>
            </a:r>
            <a:endParaRPr lang="en-US" sz="2400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3873039" y="4903770"/>
            <a:ext cx="35583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2</a:t>
            </a:r>
            <a:endParaRPr lang="en-US" sz="2400" dirty="0"/>
          </a:p>
        </p:txBody>
      </p:sp>
      <p:sp>
        <p:nvSpPr>
          <p:cNvPr id="13" name="TextBox 12"/>
          <p:cNvSpPr txBox="1"/>
          <p:nvPr/>
        </p:nvSpPr>
        <p:spPr>
          <a:xfrm>
            <a:off x="4867951" y="4899476"/>
            <a:ext cx="35583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3</a:t>
            </a:r>
            <a:endParaRPr lang="en-US" sz="2400" dirty="0"/>
          </a:p>
        </p:txBody>
      </p:sp>
      <p:sp>
        <p:nvSpPr>
          <p:cNvPr id="16" name="TextBox 15"/>
          <p:cNvSpPr txBox="1"/>
          <p:nvPr/>
        </p:nvSpPr>
        <p:spPr>
          <a:xfrm>
            <a:off x="7013849" y="5530386"/>
            <a:ext cx="155170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err="1" smtClean="0"/>
              <a:t>Dalrymple</a:t>
            </a:r>
            <a:r>
              <a:rPr lang="en-US" sz="1400" dirty="0" smtClean="0"/>
              <a:t>, 1991)</a:t>
            </a:r>
          </a:p>
          <a:p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67105973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-76200" y="-76200"/>
            <a:ext cx="9296400" cy="6934200"/>
          </a:xfrm>
          <a:prstGeom prst="rect">
            <a:avLst/>
          </a:prstGeom>
          <a:solidFill>
            <a:srgbClr val="7F7F7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000" b="1" dirty="0">
              <a:solidFill>
                <a:srgbClr val="0000FF"/>
              </a:solidFill>
              <a:latin typeface="Helvetica"/>
              <a:cs typeface="Helvetica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47769" y="1379759"/>
            <a:ext cx="795360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400" b="1" dirty="0">
              <a:latin typeface="Helvetica"/>
              <a:cs typeface="Helvetica"/>
            </a:endParaRPr>
          </a:p>
          <a:p>
            <a:r>
              <a:rPr lang="en-US" sz="2400" dirty="0"/>
              <a:t>The best-known absolute dating technique is </a:t>
            </a:r>
            <a:endParaRPr lang="en-US" sz="2400" dirty="0" smtClean="0"/>
          </a:p>
          <a:p>
            <a:r>
              <a:rPr lang="en-US" sz="2400" dirty="0" smtClean="0"/>
              <a:t> carbon</a:t>
            </a:r>
            <a:r>
              <a:rPr lang="en-US" sz="2400" dirty="0"/>
              <a:t>-14 dating. However, this method </a:t>
            </a:r>
            <a:r>
              <a:rPr lang="en-US" sz="2400" dirty="0" smtClean="0"/>
              <a:t>cannot</a:t>
            </a:r>
          </a:p>
          <a:p>
            <a:r>
              <a:rPr lang="en-US" sz="2400" dirty="0" smtClean="0"/>
              <a:t> </a:t>
            </a:r>
            <a:r>
              <a:rPr lang="en-US" sz="2400" dirty="0"/>
              <a:t>be used for materials older than ca. 50,000 years</a:t>
            </a:r>
            <a:r>
              <a:rPr lang="en-US" sz="2400" dirty="0" smtClean="0"/>
              <a:t>,</a:t>
            </a:r>
          </a:p>
          <a:p>
            <a:r>
              <a:rPr lang="en-US" sz="2400" dirty="0" smtClean="0"/>
              <a:t> </a:t>
            </a:r>
            <a:r>
              <a:rPr lang="en-US" sz="2400" dirty="0"/>
              <a:t>because the half-life of </a:t>
            </a:r>
            <a:r>
              <a:rPr lang="en-US" sz="2400" baseline="30000" dirty="0"/>
              <a:t>14</a:t>
            </a:r>
            <a:r>
              <a:rPr lang="en-US" sz="2400" dirty="0"/>
              <a:t>C is only 5730 years</a:t>
            </a:r>
            <a:r>
              <a:rPr lang="en-US" sz="2400" dirty="0" smtClean="0"/>
              <a:t>.</a:t>
            </a:r>
          </a:p>
          <a:p>
            <a:endParaRPr lang="en-US" sz="2400" dirty="0" smtClean="0"/>
          </a:p>
          <a:p>
            <a:r>
              <a:rPr lang="en-US" sz="2400" dirty="0" smtClean="0"/>
              <a:t>. </a:t>
            </a:r>
          </a:p>
          <a:p>
            <a:endParaRPr lang="en-US" sz="2400" b="1" dirty="0">
              <a:latin typeface="Helvetica"/>
              <a:cs typeface="Helvetica"/>
            </a:endParaRPr>
          </a:p>
          <a:p>
            <a:r>
              <a:rPr lang="en-US" sz="2400" b="1" dirty="0" smtClean="0">
                <a:latin typeface="Helvetica"/>
                <a:cs typeface="Helvetica"/>
              </a:rPr>
              <a:t>THERE ARE 3 ISOTOPES OF CARBON, </a:t>
            </a:r>
            <a:r>
              <a:rPr lang="en-US" sz="2400" b="1" baseline="30000" dirty="0" smtClean="0">
                <a:latin typeface="Helvetica"/>
                <a:cs typeface="Helvetica"/>
              </a:rPr>
              <a:t>12</a:t>
            </a:r>
            <a:r>
              <a:rPr lang="en-US" sz="2400" b="1" dirty="0" smtClean="0">
                <a:latin typeface="Helvetica"/>
                <a:cs typeface="Helvetica"/>
              </a:rPr>
              <a:t>C, </a:t>
            </a:r>
            <a:r>
              <a:rPr lang="en-US" sz="2400" b="1" baseline="30000" dirty="0">
                <a:latin typeface="Helvetica"/>
                <a:cs typeface="Helvetica"/>
              </a:rPr>
              <a:t>13</a:t>
            </a:r>
            <a:r>
              <a:rPr lang="en-US" sz="2400" b="1" dirty="0" smtClean="0">
                <a:latin typeface="Helvetica"/>
                <a:cs typeface="Helvetica"/>
              </a:rPr>
              <a:t>C, &amp; </a:t>
            </a:r>
            <a:r>
              <a:rPr lang="en-US" sz="2400" b="1" baseline="30000" dirty="0" smtClean="0">
                <a:latin typeface="Helvetica"/>
                <a:cs typeface="Helvetica"/>
              </a:rPr>
              <a:t>14</a:t>
            </a:r>
            <a:r>
              <a:rPr lang="en-US" sz="2400" b="1" dirty="0" smtClean="0">
                <a:latin typeface="Helvetica"/>
                <a:cs typeface="Helvetica"/>
              </a:rPr>
              <a:t>C</a:t>
            </a:r>
            <a:endParaRPr lang="en-US" sz="2400" b="1" baseline="30000" dirty="0">
              <a:latin typeface="Helvetica"/>
              <a:cs typeface="Helvetica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166805" y="644134"/>
            <a:ext cx="221076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/>
              <a:t>CARBON</a:t>
            </a:r>
            <a:endParaRPr 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265699417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 flipH="1">
            <a:off x="1390360" y="517697"/>
            <a:ext cx="654673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/>
              <a:t>AGE DATING USING CARBON IS NOT ALWAYS CORRECT</a:t>
            </a:r>
          </a:p>
          <a:p>
            <a:pPr algn="ctr"/>
            <a:r>
              <a:rPr lang="en-US" sz="2400" b="1" dirty="0" smtClean="0"/>
              <a:t>BECAUSE OF WEATHERING AND ORGANIC DECAY</a:t>
            </a:r>
          </a:p>
          <a:p>
            <a:pPr algn="ctr"/>
            <a:r>
              <a:rPr lang="en-US" sz="2400" b="1" dirty="0" smtClean="0"/>
              <a:t>LEADING TO LOSS OF PART OF THE ORIGINAL RADIOACTIVE CARBON</a:t>
            </a:r>
            <a:endParaRPr lang="en-US" sz="2400" b="1" dirty="0"/>
          </a:p>
        </p:txBody>
      </p:sp>
      <p:sp>
        <p:nvSpPr>
          <p:cNvPr id="3" name="Rectangle 2"/>
          <p:cNvSpPr/>
          <p:nvPr/>
        </p:nvSpPr>
        <p:spPr>
          <a:xfrm>
            <a:off x="913903" y="3163479"/>
            <a:ext cx="7504360" cy="35086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/>
              <a:t>USEFULNESS</a:t>
            </a:r>
          </a:p>
          <a:p>
            <a:pPr algn="ctr"/>
            <a:r>
              <a:rPr lang="en-US" b="1" dirty="0"/>
              <a:t>LIMITED</a:t>
            </a:r>
          </a:p>
          <a:p>
            <a:pPr algn="ctr"/>
            <a:endParaRPr lang="en-US" sz="2800" b="1" dirty="0"/>
          </a:p>
          <a:p>
            <a:pPr algn="ctr"/>
            <a:r>
              <a:rPr lang="en-US" sz="2800" b="1" baseline="30000" dirty="0" smtClean="0"/>
              <a:t>14</a:t>
            </a:r>
            <a:r>
              <a:rPr lang="en-US" sz="2800" b="1" dirty="0" smtClean="0"/>
              <a:t>C IS ONLY FOR WOOD, PEAT, CHARCOAL, </a:t>
            </a:r>
            <a:endParaRPr lang="en-US" sz="2800" b="1" dirty="0"/>
          </a:p>
          <a:p>
            <a:pPr algn="ctr"/>
            <a:r>
              <a:rPr lang="en-US" sz="2800" b="1" dirty="0"/>
              <a:t>LEATHER, </a:t>
            </a:r>
            <a:r>
              <a:rPr lang="en-US" sz="2800" b="1" dirty="0" smtClean="0"/>
              <a:t>TEXTILES, </a:t>
            </a:r>
            <a:r>
              <a:rPr lang="en-US" sz="2800" b="1" dirty="0"/>
              <a:t>BONES, SHELLS, </a:t>
            </a:r>
            <a:r>
              <a:rPr lang="en-US" sz="2800" b="1" dirty="0" smtClean="0"/>
              <a:t>&amp; SOMETIMES POTTERY</a:t>
            </a:r>
            <a:endParaRPr lang="en-US" sz="2800" b="1" dirty="0"/>
          </a:p>
          <a:p>
            <a:pPr algn="ctr"/>
            <a:r>
              <a:rPr lang="en-US" sz="2800" b="1" dirty="0" smtClean="0"/>
              <a:t> </a:t>
            </a:r>
            <a:endParaRPr lang="en-US" sz="2800" b="1" dirty="0"/>
          </a:p>
          <a:p>
            <a:r>
              <a:rPr lang="en-US" b="1" dirty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125987780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Theme">
  <a:themeElements>
    <a:clrScheme name="Custom 1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 Theme.thmx</Template>
  <TotalTime>744</TotalTime>
  <Words>671</Words>
  <Application>Microsoft Macintosh PowerPoint</Application>
  <PresentationFormat>On-screen Show (4:3)</PresentationFormat>
  <Paragraphs>143</Paragraphs>
  <Slides>21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Default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Office 2004 Test Drive User</dc:creator>
  <cp:lastModifiedBy>Office 2004 Test Drive User</cp:lastModifiedBy>
  <cp:revision>67</cp:revision>
  <dcterms:created xsi:type="dcterms:W3CDTF">2013-01-07T00:51:37Z</dcterms:created>
  <dcterms:modified xsi:type="dcterms:W3CDTF">2013-04-24T19:57:57Z</dcterms:modified>
</cp:coreProperties>
</file>