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63"/>
  </p:notesMasterIdLst>
  <p:sldIdLst>
    <p:sldId id="789" r:id="rId2"/>
    <p:sldId id="875" r:id="rId3"/>
    <p:sldId id="913" r:id="rId4"/>
    <p:sldId id="806" r:id="rId5"/>
    <p:sldId id="911" r:id="rId6"/>
    <p:sldId id="810" r:id="rId7"/>
    <p:sldId id="941" r:id="rId8"/>
    <p:sldId id="942" r:id="rId9"/>
    <p:sldId id="983" r:id="rId10"/>
    <p:sldId id="914" r:id="rId11"/>
    <p:sldId id="930" r:id="rId12"/>
    <p:sldId id="922" r:id="rId13"/>
    <p:sldId id="923" r:id="rId14"/>
    <p:sldId id="924" r:id="rId15"/>
    <p:sldId id="925" r:id="rId16"/>
    <p:sldId id="926" r:id="rId17"/>
    <p:sldId id="927" r:id="rId18"/>
    <p:sldId id="928" r:id="rId19"/>
    <p:sldId id="929" r:id="rId20"/>
    <p:sldId id="979" r:id="rId21"/>
    <p:sldId id="987" r:id="rId22"/>
    <p:sldId id="931" r:id="rId23"/>
    <p:sldId id="932" r:id="rId24"/>
    <p:sldId id="981" r:id="rId25"/>
    <p:sldId id="982" r:id="rId26"/>
    <p:sldId id="933" r:id="rId27"/>
    <p:sldId id="934" r:id="rId28"/>
    <p:sldId id="971" r:id="rId29"/>
    <p:sldId id="984" r:id="rId30"/>
    <p:sldId id="986" r:id="rId31"/>
    <p:sldId id="985" r:id="rId32"/>
    <p:sldId id="906" r:id="rId33"/>
    <p:sldId id="935" r:id="rId34"/>
    <p:sldId id="845" r:id="rId35"/>
    <p:sldId id="980" r:id="rId36"/>
    <p:sldId id="972" r:id="rId37"/>
    <p:sldId id="973" r:id="rId38"/>
    <p:sldId id="974" r:id="rId39"/>
    <p:sldId id="975" r:id="rId40"/>
    <p:sldId id="976" r:id="rId41"/>
    <p:sldId id="977" r:id="rId42"/>
    <p:sldId id="978" r:id="rId43"/>
    <p:sldId id="921" r:id="rId44"/>
    <p:sldId id="970" r:id="rId45"/>
    <p:sldId id="856" r:id="rId46"/>
    <p:sldId id="910" r:id="rId47"/>
    <p:sldId id="950" r:id="rId48"/>
    <p:sldId id="945" r:id="rId49"/>
    <p:sldId id="963" r:id="rId50"/>
    <p:sldId id="892" r:id="rId51"/>
    <p:sldId id="946" r:id="rId52"/>
    <p:sldId id="947" r:id="rId53"/>
    <p:sldId id="871" r:id="rId54"/>
    <p:sldId id="872" r:id="rId55"/>
    <p:sldId id="873" r:id="rId56"/>
    <p:sldId id="948" r:id="rId57"/>
    <p:sldId id="949" r:id="rId58"/>
    <p:sldId id="967" r:id="rId59"/>
    <p:sldId id="988" r:id="rId60"/>
    <p:sldId id="989" r:id="rId61"/>
    <p:sldId id="969" r:id="rId62"/>
  </p:sldIdLst>
  <p:sldSz cx="9144000" cy="6858000" type="screen4x3"/>
  <p:notesSz cx="6858000" cy="9144000"/>
  <p:custDataLst>
    <p:tags r:id="rId6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  <a:srgbClr val="D1F4FF"/>
    <a:srgbClr val="BDFFFD"/>
    <a:srgbClr val="BEFEF6"/>
    <a:srgbClr val="CCFFFF"/>
    <a:srgbClr val="BCFBE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 autoAdjust="0"/>
    <p:restoredTop sz="99450" autoAdjust="0"/>
  </p:normalViewPr>
  <p:slideViewPr>
    <p:cSldViewPr snapToGrid="0">
      <p:cViewPr varScale="1">
        <p:scale>
          <a:sx n="71" d="100"/>
          <a:sy n="71" d="100"/>
        </p:scale>
        <p:origin x="-14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8088"/>
    </p:cViewPr>
  </p:sorterViewPr>
  <p:notesViewPr>
    <p:cSldViewPr snapToGrid="0">
      <p:cViewPr varScale="1">
        <p:scale>
          <a:sx n="80" d="100"/>
          <a:sy n="80" d="100"/>
        </p:scale>
        <p:origin x="-183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9.xml"/><Relationship Id="rId2" Type="http://schemas.openxmlformats.org/officeDocument/2006/relationships/slide" Target="slides/slide38.xml"/><Relationship Id="rId1" Type="http://schemas.openxmlformats.org/officeDocument/2006/relationships/slide" Target="slides/slide37.xml"/><Relationship Id="rId5" Type="http://schemas.openxmlformats.org/officeDocument/2006/relationships/slide" Target="slides/slide41.xml"/><Relationship Id="rId4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4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fld id="{69BE12FE-FC4C-40BB-AFCF-FFF3081E3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69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B63B94-2DD0-4676-A13A-EBA6F9FEA517}" type="slidenum">
              <a:rPr lang="en-US" sz="1200" i="0" smtClean="0">
                <a:latin typeface="Times New Roman" pitchFamily="18" charset="0"/>
              </a:rPr>
              <a:pPr eaLnBrk="1" hangingPunct="1"/>
              <a:t>1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3F7007-D244-4B0A-8EEE-50CB32A8D6E2}" type="slidenum">
              <a:rPr lang="en-US" b="0" smtClean="0"/>
              <a:pPr eaLnBrk="1" hangingPunct="1"/>
              <a:t>10</a:t>
            </a:fld>
            <a:endParaRPr lang="en-US" b="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6E66F1-C84F-4F05-9917-8E68333917FD}" type="slidenum">
              <a:rPr lang="en-US" b="0" smtClean="0"/>
              <a:pPr eaLnBrk="1" hangingPunct="1"/>
              <a:t>11</a:t>
            </a:fld>
            <a:endParaRPr lang="en-US" b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750D2F-4569-4DBE-A387-B07E20835BB3}" type="slidenum">
              <a:rPr lang="en-US" b="0" smtClean="0"/>
              <a:pPr eaLnBrk="1" hangingPunct="1"/>
              <a:t>12</a:t>
            </a:fld>
            <a:endParaRPr lang="en-US" b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C5C176-A850-486D-95BC-EB611708D747}" type="slidenum">
              <a:rPr lang="en-US" b="0" smtClean="0"/>
              <a:pPr eaLnBrk="1" hangingPunct="1"/>
              <a:t>13</a:t>
            </a:fld>
            <a:endParaRPr lang="en-US" b="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EEE8F2-3750-4C7F-84DC-16DCA0632647}" type="slidenum">
              <a:rPr lang="en-US" b="0" smtClean="0"/>
              <a:pPr eaLnBrk="1" hangingPunct="1"/>
              <a:t>14</a:t>
            </a:fld>
            <a:endParaRPr lang="en-US" b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83581E-2E44-4008-8AEF-145551671047}" type="slidenum">
              <a:rPr lang="en-US" b="0" smtClean="0"/>
              <a:pPr eaLnBrk="1" hangingPunct="1"/>
              <a:t>15</a:t>
            </a:fld>
            <a:endParaRPr lang="en-US" b="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3D9882-1E8F-46CB-ADD7-8D850E6CF87F}" type="slidenum">
              <a:rPr lang="en-US" b="0" smtClean="0"/>
              <a:pPr eaLnBrk="1" hangingPunct="1"/>
              <a:t>16</a:t>
            </a:fld>
            <a:endParaRPr lang="en-US" b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E37300-A673-4E33-B40E-EE790B612378}" type="slidenum">
              <a:rPr lang="en-US" b="0" smtClean="0"/>
              <a:pPr eaLnBrk="1" hangingPunct="1"/>
              <a:t>17</a:t>
            </a:fld>
            <a:endParaRPr lang="en-US" b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D1E103-AD4C-4858-9B96-B1DFFED98B72}" type="slidenum">
              <a:rPr lang="en-US" b="0" smtClean="0"/>
              <a:pPr eaLnBrk="1" hangingPunct="1"/>
              <a:t>18</a:t>
            </a:fld>
            <a:endParaRPr lang="en-US" b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9F16D2-0CFE-44E6-BD87-6685AF8EA716}" type="slidenum">
              <a:rPr lang="en-US" b="0" smtClean="0"/>
              <a:pPr eaLnBrk="1" hangingPunct="1"/>
              <a:t>19</a:t>
            </a:fld>
            <a:endParaRPr lang="en-US" b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EBB78B-E6F3-448D-B61B-4C581DE4E640}" type="slidenum">
              <a:rPr lang="en-US" sz="1200" i="0" smtClean="0">
                <a:latin typeface="Times New Roman" pitchFamily="18" charset="0"/>
              </a:rPr>
              <a:pPr eaLnBrk="1" hangingPunct="1"/>
              <a:t>2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53AA3-133D-487D-A0EB-4623DAA0C27A}" type="slidenum">
              <a:rPr lang="en-US"/>
              <a:pPr/>
              <a:t>20</a:t>
            </a:fld>
            <a:endParaRPr lang="en-US"/>
          </a:p>
        </p:txBody>
      </p:sp>
      <p:sp>
        <p:nvSpPr>
          <p:cNvPr id="222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6E66F1-C84F-4F05-9917-8E68333917FD}" type="slidenum">
              <a:rPr lang="en-US" b="0" smtClean="0"/>
              <a:pPr eaLnBrk="1" hangingPunct="1"/>
              <a:t>21</a:t>
            </a:fld>
            <a:endParaRPr lang="en-US" b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A5E35A-D5C4-473B-A588-C74F73BA6287}" type="slidenum">
              <a:rPr lang="en-US" b="0" smtClean="0"/>
              <a:pPr eaLnBrk="1" hangingPunct="1"/>
              <a:t>22</a:t>
            </a:fld>
            <a:endParaRPr lang="en-US" b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833BFB-797A-4735-9F9D-55C7411CE678}" type="slidenum">
              <a:rPr lang="en-US" b="0" smtClean="0"/>
              <a:pPr eaLnBrk="1" hangingPunct="1"/>
              <a:t>23</a:t>
            </a:fld>
            <a:endParaRPr lang="en-US" b="0" smtClean="0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5279045-ABFB-4297-853E-6171A0767049}" type="slidenum">
              <a:rPr lang="en-US" sz="1200" b="0">
                <a:latin typeface="Arial Narrow" pitchFamily="34" charset="0"/>
              </a:rPr>
              <a:pPr algn="r" eaLnBrk="1" hangingPunct="1"/>
              <a:t>23</a:t>
            </a:fld>
            <a:endParaRPr lang="en-US" sz="1200" b="0">
              <a:latin typeface="Arial Narrow" pitchFamily="34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12D13B-1EB7-4666-AD9F-C6EAB06293DF}" type="slidenum">
              <a:rPr lang="en-US" sz="1200" i="0" smtClean="0">
                <a:latin typeface="Times New Roman" pitchFamily="18" charset="0"/>
              </a:rPr>
              <a:pPr eaLnBrk="1" hangingPunct="1"/>
              <a:t>24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437F15-7450-4E56-BFF9-188219982320}" type="slidenum">
              <a:rPr lang="en-US" sz="1200" i="0" smtClean="0">
                <a:latin typeface="Times New Roman" pitchFamily="18" charset="0"/>
              </a:rPr>
              <a:pPr eaLnBrk="1" hangingPunct="1"/>
              <a:t>25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F61697-9886-4DFA-9541-AFB3BA0E57C9}" type="slidenum">
              <a:rPr lang="en-US" b="0" smtClean="0"/>
              <a:pPr eaLnBrk="1" hangingPunct="1"/>
              <a:t>26</a:t>
            </a:fld>
            <a:endParaRPr lang="en-US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C894EC-67B3-4FF5-A05B-7A545D471B66}" type="slidenum">
              <a:rPr lang="en-US" b="0" smtClean="0"/>
              <a:pPr eaLnBrk="1" hangingPunct="1"/>
              <a:t>27</a:t>
            </a:fld>
            <a:endParaRPr lang="en-US" b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E12FE-FC4C-40BB-AFCF-FFF3081E3F7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46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E12FE-FC4C-40BB-AFCF-FFF3081E3F7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17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611E65-0069-4CE0-BCF8-6F9ED8DC3232}" type="slidenum">
              <a:rPr lang="en-US" b="0" smtClean="0"/>
              <a:pPr eaLnBrk="1" hangingPunct="1"/>
              <a:t>3</a:t>
            </a:fld>
            <a:endParaRPr lang="en-US" b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E12FE-FC4C-40BB-AFCF-FFF3081E3F7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17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E12FE-FC4C-40BB-AFCF-FFF3081E3F7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17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951751-08B5-4C6B-9867-406E9C325EB2}" type="slidenum">
              <a:rPr lang="en-US" sz="1200" i="0" smtClean="0">
                <a:latin typeface="Times New Roman" pitchFamily="18" charset="0"/>
              </a:rPr>
              <a:pPr eaLnBrk="1" hangingPunct="1"/>
              <a:t>32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ED05EB-3868-44BB-B7B1-47536B1D9C58}" type="slidenum">
              <a:rPr lang="en-US" b="0" smtClean="0"/>
              <a:pPr eaLnBrk="1" hangingPunct="1"/>
              <a:t>33</a:t>
            </a:fld>
            <a:endParaRPr lang="en-US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771F0F-4914-46A3-9B40-E7B3406D22CA}" type="slidenum">
              <a:rPr lang="en-US" sz="1200" i="0" smtClean="0">
                <a:latin typeface="Times New Roman" pitchFamily="18" charset="0"/>
              </a:rPr>
              <a:pPr eaLnBrk="1" hangingPunct="1"/>
              <a:t>34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2F12FA-50DE-4DDF-BFF7-8A92E59EA1BD}" type="slidenum">
              <a:rPr lang="en-US"/>
              <a:pPr/>
              <a:t>35</a:t>
            </a:fld>
            <a:endParaRPr lang="en-US"/>
          </a:p>
        </p:txBody>
      </p:sp>
      <p:sp>
        <p:nvSpPr>
          <p:cNvPr id="222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8CFAD3-0DEB-40B5-B347-C4A27E168E06}" type="slidenum">
              <a:rPr lang="en-US" b="0" smtClean="0"/>
              <a:pPr eaLnBrk="1" hangingPunct="1"/>
              <a:t>36</a:t>
            </a:fld>
            <a:endParaRPr lang="en-US" b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69BE01-8A48-4785-8C39-0F955A28E15C}" type="slidenum">
              <a:rPr lang="en-US" b="0" smtClean="0"/>
              <a:pPr eaLnBrk="1" hangingPunct="1"/>
              <a:t>37</a:t>
            </a:fld>
            <a:endParaRPr lang="en-US" b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A8DAF1-D08D-47C3-B87C-971CF9E1E15E}" type="slidenum">
              <a:rPr lang="en-US" b="0" smtClean="0"/>
              <a:pPr eaLnBrk="1" hangingPunct="1"/>
              <a:t>38</a:t>
            </a:fld>
            <a:endParaRPr lang="en-US" b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3397BA-98C3-4D8D-8017-D152C0F78114}" type="slidenum">
              <a:rPr lang="en-US" b="0" smtClean="0"/>
              <a:pPr eaLnBrk="1" hangingPunct="1"/>
              <a:t>39</a:t>
            </a:fld>
            <a:endParaRPr lang="en-US" b="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B68332-F1E5-4357-BA6A-A46099C49A95}" type="slidenum">
              <a:rPr lang="en-US" sz="1200" i="0" smtClean="0">
                <a:latin typeface="Times New Roman" pitchFamily="18" charset="0"/>
              </a:rPr>
              <a:pPr eaLnBrk="1" hangingPunct="1"/>
              <a:t>4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1209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B9F7FA-0943-4121-A67B-6C409715A10D}" type="slidenum">
              <a:rPr lang="en-US" b="0" smtClean="0"/>
              <a:pPr eaLnBrk="1" hangingPunct="1"/>
              <a:t>40</a:t>
            </a:fld>
            <a:endParaRPr lang="en-US" b="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C6EFA0-967F-4C47-8526-33CF6F253E8F}" type="slidenum">
              <a:rPr lang="en-US" b="0" smtClean="0"/>
              <a:pPr eaLnBrk="1" hangingPunct="1"/>
              <a:t>41</a:t>
            </a:fld>
            <a:endParaRPr lang="en-US" b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82079-E368-43C6-A7CB-24C5E57DBFE3}" type="slidenum">
              <a:rPr lang="en-US"/>
              <a:pPr/>
              <a:t>42</a:t>
            </a:fld>
            <a:endParaRPr lang="en-US"/>
          </a:p>
        </p:txBody>
      </p:sp>
      <p:sp>
        <p:nvSpPr>
          <p:cNvPr id="224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A9E4BE-8C82-4198-893F-5A2F10F5AD64}" type="slidenum">
              <a:rPr lang="en-US" b="0" smtClean="0"/>
              <a:pPr eaLnBrk="1" hangingPunct="1"/>
              <a:t>43</a:t>
            </a:fld>
            <a:endParaRPr lang="en-US" b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7DDD1D-C8AB-4C2F-B7D4-E2F4AE341DEF}" type="slidenum">
              <a:rPr lang="en-US"/>
              <a:pPr/>
              <a:t>44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chart shows the third order eustatic cycles (red) super-imposed on the lithostratigrahic section.</a:t>
            </a:r>
          </a:p>
          <a:p>
            <a:r>
              <a:rPr lang="en-US"/>
              <a:t>Each formation corresponds to a complete 3</a:t>
            </a:r>
            <a:r>
              <a:rPr lang="en-US" baseline="30000"/>
              <a:t>rd</a:t>
            </a:r>
            <a:r>
              <a:rPr lang="en-US"/>
              <a:t> order cycle.</a:t>
            </a:r>
          </a:p>
          <a:p>
            <a:r>
              <a:rPr lang="en-US"/>
              <a:t>The Hanifa Formation (blue highlight) is positioned in the transgressive limb of the 2</a:t>
            </a:r>
            <a:r>
              <a:rPr lang="en-US" baseline="30000"/>
              <a:t>nd</a:t>
            </a:r>
            <a:r>
              <a:rPr lang="en-US"/>
              <a:t> order eustatic cycle (blue line).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927640-87FE-42DE-9714-94C5FFA577DB}" type="slidenum">
              <a:rPr lang="en-US" sz="1200" i="0" smtClean="0">
                <a:latin typeface="Times New Roman" pitchFamily="18" charset="0"/>
              </a:rPr>
              <a:pPr eaLnBrk="1" hangingPunct="1"/>
              <a:t>45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A0808-1790-4011-8C0E-B45CAD962093}" type="slidenum">
              <a:rPr lang="en-US"/>
              <a:pPr/>
              <a:t>46</a:t>
            </a:fld>
            <a:endParaRPr lang="en-US"/>
          </a:p>
        </p:txBody>
      </p:sp>
      <p:sp>
        <p:nvSpPr>
          <p:cNvPr id="163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63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271462"/>
          </a:xfrm>
        </p:spPr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B0AB0-ECF9-4018-A317-ED1EA9D8543F}" type="slidenum">
              <a:rPr lang="en-US"/>
              <a:pPr/>
              <a:t>47</a:t>
            </a:fld>
            <a:endParaRPr lang="en-US"/>
          </a:p>
        </p:txBody>
      </p:sp>
      <p:sp>
        <p:nvSpPr>
          <p:cNvPr id="114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12096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67425B-2E78-4A08-911F-F38B1A619E24}" type="slidenum">
              <a:rPr lang="en-US" b="0" smtClean="0"/>
              <a:pPr eaLnBrk="1" hangingPunct="1"/>
              <a:t>48</a:t>
            </a:fld>
            <a:endParaRPr lang="en-US" b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0FF216-41D8-47D1-A613-5754EB5AD771}" type="slidenum">
              <a:rPr lang="en-US" sz="1200" i="0" smtClean="0">
                <a:latin typeface="Times New Roman" pitchFamily="18" charset="0"/>
              </a:rPr>
              <a:pPr eaLnBrk="1" hangingPunct="1"/>
              <a:t>49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286CD-3482-4811-9466-E01259EA9036}" type="slidenum">
              <a:rPr lang="en-US"/>
              <a:pPr/>
              <a:t>5</a:t>
            </a:fld>
            <a:endParaRPr lang="en-US"/>
          </a:p>
        </p:txBody>
      </p:sp>
      <p:sp>
        <p:nvSpPr>
          <p:cNvPr id="135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35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12096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23CBE5-0296-4677-993A-C0B642DE3894}" type="slidenum">
              <a:rPr lang="en-US" sz="1200" i="0" smtClean="0">
                <a:latin typeface="Times New Roman" pitchFamily="18" charset="0"/>
              </a:rPr>
              <a:pPr eaLnBrk="1" hangingPunct="1"/>
              <a:t>50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D1686A-98CD-4511-A9ED-EA4A3546355D}" type="slidenum">
              <a:rPr lang="en-US" b="0" smtClean="0"/>
              <a:pPr eaLnBrk="1" hangingPunct="1"/>
              <a:t>51</a:t>
            </a:fld>
            <a:endParaRPr lang="en-US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8EDA88-F6AD-4C21-B494-922B384A2F04}" type="slidenum">
              <a:rPr lang="en-US" b="0" smtClean="0"/>
              <a:pPr eaLnBrk="1" hangingPunct="1"/>
              <a:t>52</a:t>
            </a:fld>
            <a:endParaRPr lang="en-US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0C6D61-2DDB-4155-8CEC-3B3D34849127}" type="slidenum">
              <a:rPr lang="en-US" sz="1200" i="0" smtClean="0">
                <a:latin typeface="Times New Roman" pitchFamily="18" charset="0"/>
              </a:rPr>
              <a:pPr eaLnBrk="1" hangingPunct="1"/>
              <a:t>53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451DE0-96A7-455C-988D-01AD16226284}" type="slidenum">
              <a:rPr lang="en-US" sz="1200" i="0" smtClean="0">
                <a:latin typeface="Times New Roman" pitchFamily="18" charset="0"/>
              </a:rPr>
              <a:pPr eaLnBrk="1" hangingPunct="1"/>
              <a:t>54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465A9B-63B9-4AF2-A4BA-166D60368B8F}" type="slidenum">
              <a:rPr lang="en-US" sz="1200" i="0" smtClean="0">
                <a:latin typeface="Times New Roman" pitchFamily="18" charset="0"/>
              </a:rPr>
              <a:pPr eaLnBrk="1" hangingPunct="1"/>
              <a:t>55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25F2E9-7A91-44DE-8B25-0766FBB4CEF5}" type="slidenum">
              <a:rPr lang="en-US" b="0" smtClean="0"/>
              <a:pPr eaLnBrk="1" hangingPunct="1"/>
              <a:t>56</a:t>
            </a:fld>
            <a:endParaRPr lang="en-US" b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E9C3A7-3D46-4529-A095-ADB32A46C4CF}" type="slidenum">
              <a:rPr lang="en-US" b="0" smtClean="0"/>
              <a:pPr eaLnBrk="1" hangingPunct="1"/>
              <a:t>57</a:t>
            </a:fld>
            <a:endParaRPr lang="en-US" b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CE5D1-5FF3-4F0D-9178-D2F3FF9A1D2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91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DF460C-EBA6-409C-94CF-0FC56CFC2252}" type="slidenum">
              <a:rPr lang="en-US"/>
              <a:pPr/>
              <a:t>59</a:t>
            </a:fld>
            <a:endParaRPr lang="en-US"/>
          </a:p>
        </p:txBody>
      </p:sp>
      <p:sp>
        <p:nvSpPr>
          <p:cNvPr id="1142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12096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4BD2E9-3364-4F03-968B-3F7B659A4321}" type="slidenum">
              <a:rPr lang="en-US" sz="1200" i="0" smtClean="0">
                <a:latin typeface="Times New Roman" pitchFamily="18" charset="0"/>
              </a:rPr>
              <a:pPr eaLnBrk="1" hangingPunct="1"/>
              <a:t>6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D9B504-1F62-427A-A559-A152128FCEC6}" type="slidenum">
              <a:rPr lang="en-US"/>
              <a:pPr/>
              <a:t>60</a:t>
            </a:fld>
            <a:endParaRPr lang="en-US"/>
          </a:p>
        </p:txBody>
      </p:sp>
      <p:sp>
        <p:nvSpPr>
          <p:cNvPr id="1144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12096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D4A1F0-ADDA-4E88-B342-42CF7DA8DAFF}" type="slidenum">
              <a:rPr lang="en-US" sz="1200" i="0" smtClean="0">
                <a:latin typeface="Times New Roman" pitchFamily="18" charset="0"/>
              </a:rPr>
              <a:pPr eaLnBrk="1" hangingPunct="1"/>
              <a:t>61</a:t>
            </a:fld>
            <a:endParaRPr lang="en-US" sz="1200" i="0" smtClean="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271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99FAB-8E53-43F6-A0D4-8F07E58BD529}" type="slidenum">
              <a:rPr lang="en-US"/>
              <a:pPr/>
              <a:t>7</a:t>
            </a:fld>
            <a:endParaRPr lang="en-US"/>
          </a:p>
        </p:txBody>
      </p:sp>
      <p:sp>
        <p:nvSpPr>
          <p:cNvPr id="137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4688"/>
            <a:ext cx="4605338" cy="3454400"/>
          </a:xfrm>
          <a:ln/>
        </p:spPr>
      </p:sp>
      <p:sp>
        <p:nvSpPr>
          <p:cNvPr id="137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12096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CE5D1-5FF3-4F0D-9178-D2F3FF9A1D2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02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D1686A-98CD-4511-A9ED-EA4A3546355D}" type="slidenum">
              <a:rPr lang="en-US" b="0" smtClean="0"/>
              <a:pPr eaLnBrk="1" hangingPunct="1"/>
              <a:t>9</a:t>
            </a:fld>
            <a:endParaRPr lang="en-US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5521B-6F11-4EBB-B76A-721C0B82DE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1" descr="hdr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12"/>
          <p:cNvGrpSpPr>
            <a:grpSpLocks/>
          </p:cNvGrpSpPr>
          <p:nvPr userDrawn="1"/>
        </p:nvGrpSpPr>
        <p:grpSpPr bwMode="auto">
          <a:xfrm>
            <a:off x="7978775" y="5715000"/>
            <a:ext cx="1089025" cy="1085850"/>
            <a:chOff x="5026" y="3600"/>
            <a:chExt cx="686" cy="684"/>
          </a:xfrm>
        </p:grpSpPr>
        <p:sp>
          <p:nvSpPr>
            <p:cNvPr id="9" name="Oval 13"/>
            <p:cNvSpPr>
              <a:spLocks noChangeArrowheads="1"/>
            </p:cNvSpPr>
            <p:nvPr userDrawn="1"/>
          </p:nvSpPr>
          <p:spPr bwMode="auto">
            <a:xfrm>
              <a:off x="5034" y="3600"/>
              <a:ext cx="678" cy="679"/>
            </a:xfrm>
            <a:prstGeom prst="ellipse">
              <a:avLst/>
            </a:prstGeom>
            <a:solidFill>
              <a:srgbClr val="FAF9F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" name="Picture 14" descr="DeptLogo95Pics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" y="3614"/>
              <a:ext cx="684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714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16E5D-0FD0-4F5A-871A-6300C025DA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DE5AE-9806-4877-961D-88BB8D2808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695C-91C1-4A07-B206-45B2AB1CB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0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85E1F-CA8E-403E-8288-FCE38FDAD7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9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EBA88-3DC1-4A2F-96B6-98B5F9C044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91DB4-18FD-4CBE-B05C-38A81BA938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4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24068-F6FB-4F3F-9DDE-682E07DF61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9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F7F4C-C600-499E-9DCF-9A7D0F21B9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9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09307-154D-443D-9B95-FF3277A5F8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9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0CF821-D023-4B94-80F6-FE3BAA6E1B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50447-FA2B-41AF-A898-29A600B1A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4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1A21CA-640C-4FFD-9961-F12218F3B4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4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2.emf"/><Relationship Id="rId10" Type="http://schemas.openxmlformats.org/officeDocument/2006/relationships/image" Target="../media/image55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5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en-US" sz="4000" i="0" dirty="0">
                <a:solidFill>
                  <a:schemeClr val="tx2"/>
                </a:solidFill>
                <a:latin typeface="+mj-lt"/>
              </a:rPr>
              <a:t>Regional Framework and Controls on Jurassic Evaporite and Carbonate Systems of the Arabian </a:t>
            </a:r>
            <a:r>
              <a:rPr lang="en-US" sz="4000" i="0" dirty="0" smtClean="0">
                <a:solidFill>
                  <a:schemeClr val="tx2"/>
                </a:solidFill>
                <a:latin typeface="+mj-lt"/>
              </a:rPr>
              <a:t>Plate</a:t>
            </a:r>
            <a:endParaRPr lang="en-US" sz="400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3491" name="Text Box 3"/>
          <p:cNvSpPr txBox="1">
            <a:spLocks noChangeArrowheads="1"/>
          </p:cNvSpPr>
          <p:nvPr/>
        </p:nvSpPr>
        <p:spPr bwMode="auto">
          <a:xfrm>
            <a:off x="1958047" y="4953000"/>
            <a:ext cx="522790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chemeClr val="tx2"/>
                </a:solidFill>
                <a:latin typeface="+mj-lt"/>
              </a:rPr>
              <a:t>CHRISTOPHER G. ST.C. KENDALL </a:t>
            </a:r>
            <a:endParaRPr lang="en-US" i="0" dirty="0" smtClean="0">
              <a:solidFill>
                <a:schemeClr val="tx2"/>
              </a:solidFill>
              <a:latin typeface="+mj-lt"/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University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of S.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Carolina</a:t>
            </a:r>
          </a:p>
          <a:p>
            <a:pPr algn="ctr">
              <a:defRPr/>
            </a:pPr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tx2"/>
                </a:solidFill>
                <a:latin typeface="+mj-lt"/>
              </a:rPr>
              <a:t>kendall@sc.edu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607"/>
            <a:ext cx="9109696" cy="5912193"/>
          </a:xfrm>
        </p:spPr>
      </p:pic>
      <p:sp>
        <p:nvSpPr>
          <p:cNvPr id="5" name="Striped Right Arrow 4"/>
          <p:cNvSpPr/>
          <p:nvPr/>
        </p:nvSpPr>
        <p:spPr>
          <a:xfrm rot="22500000">
            <a:off x="3598665" y="133017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22500000">
            <a:off x="4881616" y="1388793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iped Right Arrow 17"/>
          <p:cNvSpPr/>
          <p:nvPr/>
        </p:nvSpPr>
        <p:spPr>
          <a:xfrm rot="22500000">
            <a:off x="5480983" y="2495217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/>
          <p:cNvSpPr/>
          <p:nvPr/>
        </p:nvSpPr>
        <p:spPr>
          <a:xfrm rot="22500000">
            <a:off x="5155719" y="3714418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riped Right Arrow 19"/>
          <p:cNvSpPr/>
          <p:nvPr/>
        </p:nvSpPr>
        <p:spPr>
          <a:xfrm rot="24600000">
            <a:off x="4580177" y="4440128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iped Right Arrow 20"/>
          <p:cNvSpPr/>
          <p:nvPr/>
        </p:nvSpPr>
        <p:spPr>
          <a:xfrm rot="30360000">
            <a:off x="2646070" y="4604829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riped Right Arrow 21"/>
          <p:cNvSpPr/>
          <p:nvPr/>
        </p:nvSpPr>
        <p:spPr>
          <a:xfrm rot="31620000">
            <a:off x="1722323" y="3693326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iped Right Arrow 22"/>
          <p:cNvSpPr/>
          <p:nvPr/>
        </p:nvSpPr>
        <p:spPr>
          <a:xfrm rot="31620000">
            <a:off x="2060853" y="2555075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riped Right Arrow 23"/>
          <p:cNvSpPr/>
          <p:nvPr/>
        </p:nvSpPr>
        <p:spPr>
          <a:xfrm rot="31620000">
            <a:off x="2986233" y="1347394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209801" y="64770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34810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Paleozoic Sediments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marL="419100" indent="-419100" eaLnBrk="1" hangingPunct="1"/>
            <a:r>
              <a:rPr lang="en-US" dirty="0" smtClean="0"/>
              <a:t>Paleozoic landward dominantly siliciclastic continental to </a:t>
            </a:r>
            <a:r>
              <a:rPr lang="en-US" dirty="0" err="1" smtClean="0"/>
              <a:t>fluvio</a:t>
            </a:r>
            <a:r>
              <a:rPr lang="en-US" dirty="0" smtClean="0"/>
              <a:t>-deltaic &amp; glacial sediments while seaward </a:t>
            </a:r>
            <a:r>
              <a:rPr lang="en-US" dirty="0" err="1" smtClean="0"/>
              <a:t>shales</a:t>
            </a:r>
            <a:r>
              <a:rPr lang="en-US" dirty="0" smtClean="0"/>
              <a:t> &amp; carbonates more common</a:t>
            </a:r>
          </a:p>
          <a:p>
            <a:pPr marL="419100" indent="-419100" eaLnBrk="1" hangingPunct="1"/>
            <a:r>
              <a:rPr lang="en-US" dirty="0" smtClean="0"/>
              <a:t>Oil fields probably sourced from organic rich </a:t>
            </a:r>
            <a:r>
              <a:rPr lang="en-US" dirty="0" err="1" smtClean="0"/>
              <a:t>mfs</a:t>
            </a:r>
            <a:r>
              <a:rPr lang="en-US" dirty="0" smtClean="0"/>
              <a:t> events</a:t>
            </a:r>
          </a:p>
          <a:p>
            <a:pPr marL="419100" indent="-419100" eaLnBrk="1" hangingPunct="1"/>
            <a:r>
              <a:rPr lang="en-US" dirty="0" smtClean="0"/>
              <a:t>These same organic rich sediments associated with reservoir quality rocks high grade the hydrocarbon potential of these rocks </a:t>
            </a:r>
          </a:p>
        </p:txBody>
      </p:sp>
    </p:spTree>
    <p:extLst>
      <p:ext uri="{BB962C8B-B14F-4D97-AF65-F5344CB8AC3E}">
        <p14:creationId xmlns:p14="http://schemas.microsoft.com/office/powerpoint/2010/main" val="237187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Pre-Cambrian</a:t>
            </a:r>
          </a:p>
        </p:txBody>
      </p:sp>
      <p:pic>
        <p:nvPicPr>
          <p:cNvPr id="16387" name="Picture 5" descr="01_PrecambXedi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7161213" cy="4525963"/>
          </a:xfrm>
          <a:noFill/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324600" y="5791200"/>
            <a:ext cx="163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After Christopher Scotese</a:t>
            </a: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3429000" y="25146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 rot="-3360000">
            <a:off x="1635084" y="3199208"/>
            <a:ext cx="2089150" cy="366713"/>
          </a:xfrm>
          <a:prstGeom prst="rect">
            <a:avLst/>
          </a:prstGeom>
          <a:noFill/>
          <a:ln>
            <a:noFill/>
          </a:ln>
          <a:effectLst>
            <a:outerShdw dist="381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Windward Margin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 rot="20477953" flipH="1">
            <a:off x="4191000" y="2362200"/>
            <a:ext cx="1676400" cy="685800"/>
          </a:xfrm>
          <a:custGeom>
            <a:avLst/>
            <a:gdLst>
              <a:gd name="T0" fmla="*/ 97580450 w 21600"/>
              <a:gd name="T1" fmla="*/ 0 h 21600"/>
              <a:gd name="T2" fmla="*/ 0 w 21600"/>
              <a:gd name="T3" fmla="*/ 10887075 h 21600"/>
              <a:gd name="T4" fmla="*/ 97580450 w 21600"/>
              <a:gd name="T5" fmla="*/ 21774150 h 21600"/>
              <a:gd name="T6" fmla="*/ 130107267 w 21600"/>
              <a:gd name="T7" fmla="*/ 108870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6600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Salt Basin</a:t>
            </a:r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 rot="2127711">
            <a:off x="2743200" y="3279775"/>
            <a:ext cx="685800" cy="1139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2748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9" grpId="0"/>
      <p:bldP spid="15370" grpId="0" animBg="1"/>
      <p:bldP spid="153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Cambrian</a:t>
            </a:r>
          </a:p>
        </p:txBody>
      </p:sp>
      <p:pic>
        <p:nvPicPr>
          <p:cNvPr id="17411" name="Picture 4" descr="02_Cam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23963"/>
            <a:ext cx="7467600" cy="4719637"/>
          </a:xfrm>
          <a:noFill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324600" y="5791200"/>
            <a:ext cx="163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After Christopher Scotese</a:t>
            </a: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6553200" y="36576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 rot="-2280000">
            <a:off x="4615847" y="4058252"/>
            <a:ext cx="2089150" cy="366713"/>
          </a:xfrm>
          <a:prstGeom prst="rect">
            <a:avLst/>
          </a:prstGeom>
          <a:noFill/>
          <a:ln>
            <a:noFill/>
          </a:ln>
          <a:effectLst>
            <a:outerShdw dist="381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Windward Margin</a:t>
            </a:r>
          </a:p>
        </p:txBody>
      </p:sp>
      <p:sp>
        <p:nvSpPr>
          <p:cNvPr id="17415" name="Text Box 13"/>
          <p:cNvSpPr txBox="1">
            <a:spLocks noChangeArrowheads="1"/>
          </p:cNvSpPr>
          <p:nvPr/>
        </p:nvSpPr>
        <p:spPr bwMode="auto">
          <a:xfrm>
            <a:off x="1431925" y="493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 rot="-2308094">
            <a:off x="5099050" y="4622800"/>
            <a:ext cx="1219200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35467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  <p:bldP spid="19464" grpId="0"/>
      <p:bldP spid="194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Ordovician</a:t>
            </a:r>
          </a:p>
        </p:txBody>
      </p:sp>
      <p:pic>
        <p:nvPicPr>
          <p:cNvPr id="18435" name="Picture 4" descr="03_Or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950" y="1600200"/>
            <a:ext cx="7150100" cy="4525963"/>
          </a:xfrm>
          <a:noFill/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324600" y="5791200"/>
            <a:ext cx="163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After Christopher Scotese</a:t>
            </a: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5565775" y="36576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 rot="-3390960">
            <a:off x="3750716" y="3896378"/>
            <a:ext cx="27435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Windward Margin</a:t>
            </a: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5257800" y="4498975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340331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nimBg="1"/>
      <p:bldP spid="22536" grpId="0"/>
      <p:bldP spid="225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11162" y="914400"/>
            <a:ext cx="3429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Ordovician Glaciation</a:t>
            </a:r>
          </a:p>
        </p:txBody>
      </p:sp>
      <p:pic>
        <p:nvPicPr>
          <p:cNvPr id="19459" name="Picture 4" descr="Gondwanaland Ice sheet Ordovici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381000"/>
            <a:ext cx="4679950" cy="5716588"/>
          </a:xfrm>
          <a:noFill/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27525" y="5957887"/>
            <a:ext cx="428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000" b="0" i="1" dirty="0"/>
              <a:t>(</a:t>
            </a:r>
            <a:r>
              <a:rPr lang="fr-FR" sz="1000" b="0" i="1" dirty="0" err="1"/>
              <a:t>after</a:t>
            </a:r>
            <a:r>
              <a:rPr lang="fr-FR" sz="1000" b="0" i="1" dirty="0"/>
              <a:t> </a:t>
            </a:r>
            <a:r>
              <a:rPr lang="fr-FR" sz="1000" b="0" i="1" dirty="0" err="1"/>
              <a:t>Scotese</a:t>
            </a:r>
            <a:r>
              <a:rPr lang="fr-FR" sz="1000" b="0" i="1" dirty="0"/>
              <a:t> et al., 1999; </a:t>
            </a:r>
            <a:r>
              <a:rPr lang="fr-FR" sz="1000" b="0" i="1" dirty="0" err="1"/>
              <a:t>Sutcliffe</a:t>
            </a:r>
            <a:r>
              <a:rPr lang="fr-FR" sz="1000" b="0" i="1" dirty="0"/>
              <a:t> et al., 2000; Le </a:t>
            </a:r>
            <a:r>
              <a:rPr lang="fr-FR" sz="1000" b="0" i="1" dirty="0" err="1"/>
              <a:t>Heron</a:t>
            </a:r>
            <a:r>
              <a:rPr lang="fr-FR" sz="1000" b="0" i="1" dirty="0"/>
              <a:t>, et al, 2004)</a:t>
            </a:r>
            <a:r>
              <a:rPr lang="en-US" dirty="0"/>
              <a:t> 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1203325" y="2438400"/>
            <a:ext cx="18446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tx2"/>
                </a:solidFill>
              </a:rPr>
              <a:t> Blue arrows indicate direction of ice sheet advance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255722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04_Siluri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7161213" cy="4525963"/>
          </a:xfrm>
          <a:noFill/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Silurian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324600" y="5791200"/>
            <a:ext cx="163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After Christopher Scotese</a:t>
            </a: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4953000" y="41910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 rot="-2580000">
            <a:off x="3580998" y="3976041"/>
            <a:ext cx="27435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Windward Margin</a:t>
            </a: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4343398" y="4835236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24719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/>
      <p:bldP spid="256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05_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7161213" cy="4525963"/>
          </a:xfrm>
          <a:noFill/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Devonian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324600" y="5791200"/>
            <a:ext cx="163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After Christopher Scotese</a:t>
            </a:r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4953000" y="38100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 rot="-3390960">
            <a:off x="3221810" y="3823642"/>
            <a:ext cx="2762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C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ollisionn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Margin</a:t>
            </a:r>
          </a:p>
        </p:txBody>
      </p:sp>
      <p:sp>
        <p:nvSpPr>
          <p:cNvPr id="27657" name="Oval 9"/>
          <p:cNvSpPr>
            <a:spLocks noChangeArrowheads="1"/>
          </p:cNvSpPr>
          <p:nvPr/>
        </p:nvSpPr>
        <p:spPr bwMode="auto">
          <a:xfrm>
            <a:off x="4343400" y="44196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16189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/>
      <p:bldP spid="27656" grpId="0"/>
      <p:bldP spid="276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06_ECarbonifereous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7161213" cy="4525963"/>
          </a:xfrm>
          <a:noFill/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Early Carboniferous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24600" y="5791200"/>
            <a:ext cx="163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After Christopher Scotese</a:t>
            </a: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4953000" y="38100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 rot="-1040270">
            <a:off x="3298803" y="3700612"/>
            <a:ext cx="2762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Collisionn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Margin</a:t>
            </a:r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4343400" y="40386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219140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  <p:bldP spid="29704" grpId="0"/>
      <p:bldP spid="2970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07_LCarb_Per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950" y="1600200"/>
            <a:ext cx="7150100" cy="4525963"/>
          </a:xfr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Late Carboniferous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324600" y="5791200"/>
            <a:ext cx="1630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After Christopher Scotese</a:t>
            </a:r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5181600" y="39624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 rot="-1040270">
            <a:off x="3298803" y="3853012"/>
            <a:ext cx="2762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Collisionn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Margin</a:t>
            </a:r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4419600" y="4114800"/>
            <a:ext cx="758825" cy="7588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>
            <a:outerShdw dist="56796" dir="15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32318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  <p:bldP spid="31752" grpId="0"/>
      <p:bldP spid="317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Acknowledgments</a:t>
            </a:r>
          </a:p>
        </p:txBody>
      </p:sp>
      <p:sp>
        <p:nvSpPr>
          <p:cNvPr id="1557507" name="Rectangle 3"/>
          <p:cNvSpPr>
            <a:spLocks noGrp="1" noChangeArrowheads="1"/>
          </p:cNvSpPr>
          <p:nvPr>
            <p:ph idx="1"/>
          </p:nvPr>
        </p:nvSpPr>
        <p:spPr>
          <a:xfrm>
            <a:off x="1234281" y="3276600"/>
            <a:ext cx="6675438" cy="1219200"/>
          </a:xfrm>
          <a:effectLst>
            <a:outerShdw dist="53882" dir="27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800" i="1" dirty="0" smtClean="0">
                <a:latin typeface="+mj-lt"/>
              </a:rPr>
              <a:t>University of South Carolina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sz="2800" i="1" dirty="0" smtClean="0">
              <a:latin typeface="+mj-lt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800" i="1" dirty="0" smtClean="0">
                <a:latin typeface="+mj-lt"/>
              </a:rPr>
              <a:t>&amp;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sz="2800" i="1" dirty="0" smtClean="0">
              <a:latin typeface="+mj-lt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800" i="1" dirty="0" smtClean="0">
                <a:latin typeface="+mj-lt"/>
              </a:rPr>
              <a:t>E.A.G.E.</a:t>
            </a:r>
          </a:p>
        </p:txBody>
      </p:sp>
      <p:sp>
        <p:nvSpPr>
          <p:cNvPr id="1557508" name="Text Box 4"/>
          <p:cNvSpPr txBox="1">
            <a:spLocks noChangeArrowheads="1"/>
          </p:cNvSpPr>
          <p:nvPr/>
        </p:nvSpPr>
        <p:spPr bwMode="auto">
          <a:xfrm>
            <a:off x="1020763" y="2274167"/>
            <a:ext cx="7102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0" dirty="0" smtClean="0">
                <a:solidFill>
                  <a:schemeClr val="tx2"/>
                </a:solidFill>
                <a:latin typeface="+mj-lt"/>
              </a:rPr>
              <a:t>I </a:t>
            </a:r>
            <a:r>
              <a:rPr lang="en-US" sz="3200" i="0" dirty="0">
                <a:solidFill>
                  <a:schemeClr val="tx2"/>
                </a:solidFill>
                <a:latin typeface="+mj-lt"/>
              </a:rPr>
              <a:t>extend </a:t>
            </a:r>
            <a:r>
              <a:rPr lang="en-US" sz="3200" i="0" dirty="0" smtClean="0">
                <a:solidFill>
                  <a:schemeClr val="tx2"/>
                </a:solidFill>
                <a:latin typeface="+mj-lt"/>
              </a:rPr>
              <a:t>my thanks </a:t>
            </a:r>
            <a:r>
              <a:rPr lang="en-US" sz="3200" i="0" dirty="0">
                <a:solidFill>
                  <a:schemeClr val="tx2"/>
                </a:solidFill>
                <a:latin typeface="+mj-lt"/>
              </a:rPr>
              <a:t>&amp; appreciation to:</a:t>
            </a:r>
          </a:p>
        </p:txBody>
      </p:sp>
      <p:sp>
        <p:nvSpPr>
          <p:cNvPr id="1557509" name="Text Box 5"/>
          <p:cNvSpPr txBox="1">
            <a:spLocks noChangeArrowheads="1"/>
          </p:cNvSpPr>
          <p:nvPr/>
        </p:nvSpPr>
        <p:spPr bwMode="auto">
          <a:xfrm>
            <a:off x="1020763" y="5791200"/>
            <a:ext cx="7102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0" dirty="0">
                <a:solidFill>
                  <a:schemeClr val="tx2"/>
                </a:solidFill>
                <a:latin typeface="+mj-lt"/>
              </a:rPr>
              <a:t>for </a:t>
            </a:r>
            <a:r>
              <a:rPr lang="en-US" sz="2800" i="0" dirty="0" smtClean="0">
                <a:solidFill>
                  <a:schemeClr val="tx2"/>
                </a:solidFill>
                <a:latin typeface="+mj-lt"/>
              </a:rPr>
              <a:t>helping make this </a:t>
            </a:r>
            <a:r>
              <a:rPr lang="en-US" sz="2800" i="0" dirty="0">
                <a:solidFill>
                  <a:schemeClr val="tx2"/>
                </a:solidFill>
                <a:latin typeface="+mj-lt"/>
              </a:rPr>
              <a:t>presentation possible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209801" y="64770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1" y="0"/>
            <a:ext cx="820334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1608" y="6553200"/>
            <a:ext cx="1627369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After Sharland et al, 2001</a:t>
            </a:r>
            <a:endParaRPr lang="en-US" sz="1000" dirty="0"/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6557963" y="5867399"/>
            <a:ext cx="1443037" cy="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553200" y="4033838"/>
            <a:ext cx="1462089" cy="9524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557963" y="2757489"/>
            <a:ext cx="1457325" cy="9524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81540" y="6324599"/>
            <a:ext cx="62150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681540" y="6148385"/>
            <a:ext cx="62150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76777" y="6034085"/>
            <a:ext cx="62150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681540" y="5767385"/>
            <a:ext cx="62150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686303" y="5595935"/>
            <a:ext cx="62150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686303" y="5462585"/>
            <a:ext cx="62150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691065" y="5500685"/>
            <a:ext cx="62150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29113" y="5239512"/>
            <a:ext cx="1000126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329113" y="4800600"/>
            <a:ext cx="976313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329113" y="3962400"/>
            <a:ext cx="1004887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91065" y="3390897"/>
            <a:ext cx="642936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672015" y="2697480"/>
            <a:ext cx="64293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670825" y="2133600"/>
            <a:ext cx="66317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987529" y="3124200"/>
            <a:ext cx="322659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992291" y="3048000"/>
            <a:ext cx="322659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81577" y="3276600"/>
            <a:ext cx="322659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61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Paleozoic Sediments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marL="419100" indent="-419100" eaLnBrk="1" hangingPunct="1"/>
            <a:r>
              <a:rPr lang="en-US" dirty="0" smtClean="0"/>
              <a:t>Paleozoic landward dominantly siliciclastic continental to </a:t>
            </a:r>
            <a:r>
              <a:rPr lang="en-US" dirty="0" err="1" smtClean="0"/>
              <a:t>fluvio</a:t>
            </a:r>
            <a:r>
              <a:rPr lang="en-US" dirty="0" smtClean="0"/>
              <a:t>-deltaic &amp; glacial sediments while seaward </a:t>
            </a:r>
            <a:r>
              <a:rPr lang="en-US" dirty="0" err="1" smtClean="0"/>
              <a:t>shales</a:t>
            </a:r>
            <a:r>
              <a:rPr lang="en-US" dirty="0" smtClean="0"/>
              <a:t> &amp; carbonates more common</a:t>
            </a:r>
          </a:p>
          <a:p>
            <a:pPr marL="419100" indent="-419100" eaLnBrk="1" hangingPunct="1"/>
            <a:r>
              <a:rPr lang="en-US" dirty="0" smtClean="0"/>
              <a:t>Oil fields probably sourced from organic rich </a:t>
            </a:r>
            <a:r>
              <a:rPr lang="en-US" dirty="0" err="1" smtClean="0"/>
              <a:t>mfs</a:t>
            </a:r>
            <a:r>
              <a:rPr lang="en-US" dirty="0" smtClean="0"/>
              <a:t> events</a:t>
            </a:r>
          </a:p>
          <a:p>
            <a:pPr marL="419100" indent="-419100" eaLnBrk="1" hangingPunct="1"/>
            <a:r>
              <a:rPr lang="en-US" dirty="0" smtClean="0"/>
              <a:t>These same organic rich sediments associated with reservoir quality rocks high grade the hydrocarbon potential of these rocks </a:t>
            </a:r>
          </a:p>
        </p:txBody>
      </p:sp>
    </p:spTree>
    <p:extLst>
      <p:ext uri="{BB962C8B-B14F-4D97-AF65-F5344CB8AC3E}">
        <p14:creationId xmlns:p14="http://schemas.microsoft.com/office/powerpoint/2010/main" val="228958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smtClean="0"/>
              <a:t>Plate tectonics &amp; hydrocarbons Permian, Jurassic &amp; Cretaceous examples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Mesozoic deposition in tropical settings on the lea shore of the extensional passive </a:t>
            </a:r>
            <a:r>
              <a:rPr lang="en-US" sz="2800" dirty="0" err="1" smtClean="0"/>
              <a:t>Tethyian</a:t>
            </a:r>
            <a:r>
              <a:rPr lang="en-US" sz="2800" dirty="0" smtClean="0"/>
              <a:t> margin favored organic sequestration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Late Cretaceous to Tertiary was a foreland basin flanking the Zagros and Taurus uplift. 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Deposition on North African plate occurred in tropical settings, and followed an extensional passive margin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Late Cretaceous it changed to a dominantly compressional margin with localized wrench margins.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17399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huff-Paleoge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"/>
            <a:ext cx="5715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20650" y="2282825"/>
            <a:ext cx="30797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0" dirty="0">
                <a:solidFill>
                  <a:schemeClr val="tx2"/>
                </a:solidFill>
              </a:rPr>
              <a:t>Permian </a:t>
            </a:r>
            <a:r>
              <a:rPr lang="en-US" sz="3600" b="0" dirty="0" err="1">
                <a:solidFill>
                  <a:schemeClr val="tx2"/>
                </a:solidFill>
              </a:rPr>
              <a:t>Khuff</a:t>
            </a:r>
            <a:endParaRPr lang="en-US" sz="3600" b="0" dirty="0">
              <a:solidFill>
                <a:schemeClr val="tx2"/>
              </a:solidFill>
            </a:endParaRPr>
          </a:p>
          <a:p>
            <a:pPr algn="ctr" eaLnBrk="1" hangingPunct="1"/>
            <a:r>
              <a:rPr lang="en-US" sz="3600" b="0" dirty="0">
                <a:solidFill>
                  <a:schemeClr val="tx2"/>
                </a:solidFill>
              </a:rPr>
              <a:t>Saudi Arabia</a:t>
            </a:r>
          </a:p>
          <a:p>
            <a:pPr algn="ctr" eaLnBrk="1" hangingPunct="1"/>
            <a:r>
              <a:rPr lang="en-US" sz="3600" b="0" dirty="0">
                <a:solidFill>
                  <a:schemeClr val="tx2"/>
                </a:solidFill>
              </a:rPr>
              <a:t>Kuwait, Iran</a:t>
            </a:r>
          </a:p>
          <a:p>
            <a:pPr algn="ctr" eaLnBrk="1" hangingPunct="1"/>
            <a:r>
              <a:rPr lang="en-US" sz="3600" b="0" dirty="0">
                <a:solidFill>
                  <a:schemeClr val="tx2"/>
                </a:solidFill>
              </a:rPr>
              <a:t>&amp; UAE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2760000">
            <a:off x="1353806" y="3833582"/>
            <a:ext cx="4267200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2"/>
                </a:solidFill>
              </a:rPr>
              <a:t>Gondwanaland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340000" flipH="1">
            <a:off x="6280012" y="1008057"/>
            <a:ext cx="2296398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Tethyan </a:t>
            </a:r>
            <a:r>
              <a:rPr lang="en-US" dirty="0" smtClean="0"/>
              <a:t>Margin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91600" cy="1143000"/>
          </a:xfrm>
          <a:effectLst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smtClean="0"/>
              <a:t>Evaporites - Tectonic Phase, &amp; Source, Reservoir, &amp; Seal, &amp; Sea Level</a:t>
            </a:r>
          </a:p>
        </p:txBody>
      </p:sp>
      <p:sp>
        <p:nvSpPr>
          <p:cNvPr id="13516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7772400" cy="4419600"/>
          </a:xfrm>
          <a:effectLst/>
        </p:spPr>
        <p:txBody>
          <a:bodyPr>
            <a:normAutofit/>
          </a:bodyPr>
          <a:lstStyle/>
          <a:p>
            <a:pPr marL="461963" indent="-461963" eaLnBrk="1" hangingPunct="1">
              <a:lnSpc>
                <a:spcPct val="80000"/>
              </a:lnSpc>
              <a:defRPr/>
            </a:pPr>
            <a:r>
              <a:rPr lang="en-US" sz="2400" dirty="0" smtClean="0"/>
              <a:t>Major carbonate/evaporite successions from arid tropics</a:t>
            </a:r>
            <a:r>
              <a:rPr lang="en-US" altLang="ko-KR" sz="2400" i="1" dirty="0" smtClean="0">
                <a:ea typeface="굴림" charset="-127"/>
              </a:rPr>
              <a:t> </a:t>
            </a:r>
            <a:r>
              <a:rPr lang="en-US" altLang="ko-KR" sz="2400" dirty="0" smtClean="0">
                <a:ea typeface="굴림" charset="-127"/>
              </a:rPr>
              <a:t>adjacent to continental plate margins at</a:t>
            </a:r>
            <a:r>
              <a:rPr lang="en-US" sz="2400" dirty="0" smtClean="0"/>
              <a:t> start of extensional &amp; end of compressional </a:t>
            </a:r>
            <a:r>
              <a:rPr lang="en-US" sz="2400" dirty="0" err="1" smtClean="0"/>
              <a:t>Wilsonian</a:t>
            </a:r>
            <a:r>
              <a:rPr lang="en-US" sz="2400" dirty="0" smtClean="0"/>
              <a:t> phases of plate motion &amp; lee of </a:t>
            </a:r>
            <a:r>
              <a:rPr lang="en-US" altLang="ko-KR" sz="2400" dirty="0" smtClean="0">
                <a:ea typeface="굴림" charset="-127"/>
              </a:rPr>
              <a:t>structural &amp; depositional barriers on trailing margins</a:t>
            </a:r>
            <a:endParaRPr lang="en-US" sz="2400" dirty="0" smtClean="0"/>
          </a:p>
          <a:p>
            <a:pPr marL="461963" indent="-461963" eaLnBrk="1" hangingPunct="1">
              <a:lnSpc>
                <a:spcPct val="80000"/>
              </a:lnSpc>
              <a:defRPr/>
            </a:pPr>
            <a:r>
              <a:rPr lang="en-US" sz="2400" dirty="0" smtClean="0"/>
              <a:t>Juxtapose source, reservoir, &amp; seal,  favoring hydrocarbon exploration &amp; exploitation  </a:t>
            </a:r>
          </a:p>
          <a:p>
            <a:pPr marL="461963" indent="-461963" eaLnBrk="1" hangingPunct="1">
              <a:lnSpc>
                <a:spcPct val="80000"/>
              </a:lnSpc>
              <a:defRPr/>
            </a:pPr>
            <a:r>
              <a:rPr lang="en-US" sz="2400" dirty="0" smtClean="0"/>
              <a:t>Geometries of hydrocarbon prone carbonate/evaporite successions are determined by position of base level change</a:t>
            </a:r>
          </a:p>
        </p:txBody>
      </p:sp>
      <p:sp>
        <p:nvSpPr>
          <p:cNvPr id="1351684" name="Text Box 4"/>
          <p:cNvSpPr txBox="1">
            <a:spLocks noChangeArrowheads="1"/>
          </p:cNvSpPr>
          <p:nvPr/>
        </p:nvSpPr>
        <p:spPr bwMode="auto">
          <a:xfrm>
            <a:off x="642257" y="5038635"/>
            <a:ext cx="7788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Evidence comes from plate motion cycles of Arabian Gulf, Central Asia, Atlantic, Cordilleran &amp; Appalachian Mountains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209801" y="64770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7947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restricted basin evaporites</a:t>
            </a:r>
          </a:p>
        </p:txBody>
      </p:sp>
      <p:pic>
        <p:nvPicPr>
          <p:cNvPr id="16388" name="Picture 4" descr="Restricted-Basin-Evporit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286625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09801" y="64770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15380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  <p:pic>
        <p:nvPicPr>
          <p:cNvPr id="27650" name="Picture 3" descr="WOR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2"/>
          <p:cNvSpPr>
            <a:spLocks noChangeArrowheads="1"/>
          </p:cNvSpPr>
          <p:nvPr/>
        </p:nvSpPr>
        <p:spPr bwMode="auto">
          <a:xfrm>
            <a:off x="158750" y="101600"/>
            <a:ext cx="8867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3200" b="0">
                <a:solidFill>
                  <a:schemeClr val="tx2"/>
                </a:solidFill>
                <a:ea typeface="Gulim" pitchFamily="34" charset="-127"/>
                <a:cs typeface="Arial" charset="0"/>
              </a:rPr>
              <a:t>Permian - Structural Barred Basin</a:t>
            </a:r>
            <a:r>
              <a:rPr lang="en-US" altLang="ko-KR" sz="3200" b="0">
                <a:ea typeface="Gulim" pitchFamily="34" charset="-127"/>
                <a:cs typeface="Arial" charset="0"/>
              </a:rPr>
              <a:t> </a:t>
            </a:r>
            <a:r>
              <a:rPr lang="en-US" altLang="ko-KR" sz="3200" b="0">
                <a:solidFill>
                  <a:schemeClr val="tx2"/>
                </a:solidFill>
                <a:ea typeface="Gulim" pitchFamily="34" charset="-127"/>
                <a:cs typeface="Arial" charset="0"/>
              </a:rPr>
              <a:t>- Arabian Gulf</a:t>
            </a:r>
            <a:endParaRPr lang="en-US" sz="3200" b="0">
              <a:solidFill>
                <a:schemeClr val="tx2"/>
              </a:solidFill>
              <a:ea typeface="Gulim" pitchFamily="34" charset="-127"/>
              <a:cs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flipH="1">
            <a:off x="1140618" y="3400994"/>
            <a:ext cx="2895600" cy="332806"/>
          </a:xfrm>
          <a:prstGeom prst="leftArrowCallout">
            <a:avLst>
              <a:gd name="adj1" fmla="val 25000"/>
              <a:gd name="adj2" fmla="val 25000"/>
              <a:gd name="adj3" fmla="val 66667"/>
              <a:gd name="adj4" fmla="val 6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b="0" dirty="0" smtClean="0">
                <a:solidFill>
                  <a:schemeClr val="tx2"/>
                </a:solidFill>
                <a:cs typeface="Arial" charset="0"/>
              </a:rPr>
              <a:t>lea shore </a:t>
            </a:r>
            <a:endParaRPr lang="en-US" b="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09563" y="4800600"/>
            <a:ext cx="3726655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>
                <a:solidFill>
                  <a:schemeClr val="tx2"/>
                </a:solidFill>
                <a:cs typeface="Times New Roman" pitchFamily="18" charset="0"/>
              </a:rPr>
              <a:t>arid-tropical </a:t>
            </a:r>
            <a:r>
              <a:rPr lang="en-US" b="0" dirty="0">
                <a:solidFill>
                  <a:schemeClr val="tx2"/>
                </a:solidFill>
                <a:cs typeface="Times New Roman" pitchFamily="18" charset="0"/>
              </a:rPr>
              <a:t>air system 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301125" y="5429250"/>
            <a:ext cx="5794875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0" dirty="0">
                <a:solidFill>
                  <a:schemeClr val="tx2"/>
                </a:solidFill>
                <a:ea typeface="Gulim" pitchFamily="34" charset="-127"/>
                <a:cs typeface="Arial" charset="0"/>
              </a:rPr>
              <a:t>some shadow from adjacent continents</a:t>
            </a:r>
            <a:endParaRPr lang="en-US" b="0" dirty="0">
              <a:solidFill>
                <a:schemeClr val="tx2"/>
              </a:solidFill>
              <a:ea typeface="Gulim" pitchFamily="34" charset="-127"/>
              <a:cs typeface="Arial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09564" y="6210300"/>
            <a:ext cx="5607842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0" dirty="0">
                <a:solidFill>
                  <a:schemeClr val="tx2"/>
                </a:solidFill>
                <a:ea typeface="Gulim" pitchFamily="34" charset="-127"/>
                <a:cs typeface="Arial" charset="0"/>
              </a:rPr>
              <a:t>juxtaposed </a:t>
            </a:r>
            <a:r>
              <a:rPr lang="en-US" altLang="ko-KR" b="0" dirty="0" smtClean="0">
                <a:solidFill>
                  <a:schemeClr val="tx2"/>
                </a:solidFill>
                <a:ea typeface="Gulim" pitchFamily="34" charset="-127"/>
                <a:cs typeface="Arial" charset="0"/>
              </a:rPr>
              <a:t>source seal and reservoir</a:t>
            </a:r>
            <a:endParaRPr lang="en-US" b="0" dirty="0">
              <a:solidFill>
                <a:schemeClr val="tx2"/>
              </a:solidFill>
              <a:ea typeface="Gulim" pitchFamily="34" charset="-127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19600" y="3170031"/>
            <a:ext cx="2195513" cy="1943100"/>
            <a:chOff x="9029700" y="3713383"/>
            <a:chExt cx="2195513" cy="1943100"/>
          </a:xfrm>
        </p:grpSpPr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9829800" y="4094383"/>
              <a:ext cx="1395413" cy="15621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SOUTH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TETHYS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SWEET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SPOT</a:t>
              </a: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9029700" y="3713383"/>
              <a:ext cx="685800" cy="762000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  <a:round/>
              <a:headEnd/>
              <a:tailEnd/>
            </a:ln>
            <a:effectLst>
              <a:outerShdw dist="45791" dir="202140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0">
                <a:cs typeface="Arial" charset="0"/>
              </a:endParaRPr>
            </a:p>
          </p:txBody>
        </p:sp>
      </p:grpSp>
      <p:sp>
        <p:nvSpPr>
          <p:cNvPr id="3" name="Oval Callout 2"/>
          <p:cNvSpPr/>
          <p:nvPr/>
        </p:nvSpPr>
        <p:spPr>
          <a:xfrm>
            <a:off x="4585262" y="649902"/>
            <a:ext cx="2876427" cy="2760002"/>
          </a:xfrm>
          <a:custGeom>
            <a:avLst/>
            <a:gdLst>
              <a:gd name="connsiteX0" fmla="*/ 1035558 w 3550444"/>
              <a:gd name="connsiteY0" fmla="*/ 2813298 h 2500709"/>
              <a:gd name="connsiteX1" fmla="*/ 902823 w 3550444"/>
              <a:gd name="connsiteY1" fmla="*/ 2339309 h 2500709"/>
              <a:gd name="connsiteX2" fmla="*/ 439306 w 3550444"/>
              <a:gd name="connsiteY2" fmla="*/ 426930 h 2500709"/>
              <a:gd name="connsiteX3" fmla="*/ 2320002 w 3550444"/>
              <a:gd name="connsiteY3" fmla="*/ 60331 h 2500709"/>
              <a:gd name="connsiteX4" fmla="*/ 3394731 w 3550444"/>
              <a:gd name="connsiteY4" fmla="*/ 1762444 h 2500709"/>
              <a:gd name="connsiteX5" fmla="*/ 1545516 w 3550444"/>
              <a:gd name="connsiteY5" fmla="*/ 2490197 h 2500709"/>
              <a:gd name="connsiteX6" fmla="*/ 1035558 w 3550444"/>
              <a:gd name="connsiteY6" fmla="*/ 2813298 h 2500709"/>
              <a:gd name="connsiteX0" fmla="*/ 829 w 4300967"/>
              <a:gd name="connsiteY0" fmla="*/ 3093568 h 3093568"/>
              <a:gd name="connsiteX1" fmla="*/ 1652649 w 4300967"/>
              <a:gd name="connsiteY1" fmla="*/ 2339360 h 3093568"/>
              <a:gd name="connsiteX2" fmla="*/ 1189132 w 4300967"/>
              <a:gd name="connsiteY2" fmla="*/ 426981 h 3093568"/>
              <a:gd name="connsiteX3" fmla="*/ 3069828 w 4300967"/>
              <a:gd name="connsiteY3" fmla="*/ 60382 h 3093568"/>
              <a:gd name="connsiteX4" fmla="*/ 4144557 w 4300967"/>
              <a:gd name="connsiteY4" fmla="*/ 1762495 h 3093568"/>
              <a:gd name="connsiteX5" fmla="*/ 2295342 w 4300967"/>
              <a:gd name="connsiteY5" fmla="*/ 2490248 h 3093568"/>
              <a:gd name="connsiteX6" fmla="*/ 829 w 4300967"/>
              <a:gd name="connsiteY6" fmla="*/ 3093568 h 3093568"/>
              <a:gd name="connsiteX0" fmla="*/ 829 w 3911126"/>
              <a:gd name="connsiteY0" fmla="*/ 3102279 h 3102279"/>
              <a:gd name="connsiteX1" fmla="*/ 1652649 w 3911126"/>
              <a:gd name="connsiteY1" fmla="*/ 2348071 h 3102279"/>
              <a:gd name="connsiteX2" fmla="*/ 1189132 w 3911126"/>
              <a:gd name="connsiteY2" fmla="*/ 435692 h 3102279"/>
              <a:gd name="connsiteX3" fmla="*/ 3069828 w 3911126"/>
              <a:gd name="connsiteY3" fmla="*/ 69093 h 3102279"/>
              <a:gd name="connsiteX4" fmla="*/ 3775847 w 3911126"/>
              <a:gd name="connsiteY4" fmla="*/ 1476238 h 3102279"/>
              <a:gd name="connsiteX5" fmla="*/ 2295342 w 3911126"/>
              <a:gd name="connsiteY5" fmla="*/ 2498959 h 3102279"/>
              <a:gd name="connsiteX6" fmla="*/ 829 w 3911126"/>
              <a:gd name="connsiteY6" fmla="*/ 3102279 h 3102279"/>
              <a:gd name="connsiteX0" fmla="*/ 829 w 3775847"/>
              <a:gd name="connsiteY0" fmla="*/ 3102279 h 3102279"/>
              <a:gd name="connsiteX1" fmla="*/ 1652649 w 3775847"/>
              <a:gd name="connsiteY1" fmla="*/ 2348071 h 3102279"/>
              <a:gd name="connsiteX2" fmla="*/ 1189132 w 3775847"/>
              <a:gd name="connsiteY2" fmla="*/ 435692 h 3102279"/>
              <a:gd name="connsiteX3" fmla="*/ 3069828 w 3775847"/>
              <a:gd name="connsiteY3" fmla="*/ 69093 h 3102279"/>
              <a:gd name="connsiteX4" fmla="*/ 3775847 w 3775847"/>
              <a:gd name="connsiteY4" fmla="*/ 1476238 h 3102279"/>
              <a:gd name="connsiteX5" fmla="*/ 2295342 w 3775847"/>
              <a:gd name="connsiteY5" fmla="*/ 2498959 h 3102279"/>
              <a:gd name="connsiteX6" fmla="*/ 829 w 3775847"/>
              <a:gd name="connsiteY6" fmla="*/ 3102279 h 3102279"/>
              <a:gd name="connsiteX0" fmla="*/ 829 w 3848248"/>
              <a:gd name="connsiteY0" fmla="*/ 3102279 h 3102279"/>
              <a:gd name="connsiteX1" fmla="*/ 1652649 w 3848248"/>
              <a:gd name="connsiteY1" fmla="*/ 2348071 h 3102279"/>
              <a:gd name="connsiteX2" fmla="*/ 1189132 w 3848248"/>
              <a:gd name="connsiteY2" fmla="*/ 435692 h 3102279"/>
              <a:gd name="connsiteX3" fmla="*/ 3069828 w 3848248"/>
              <a:gd name="connsiteY3" fmla="*/ 69093 h 3102279"/>
              <a:gd name="connsiteX4" fmla="*/ 3775847 w 3848248"/>
              <a:gd name="connsiteY4" fmla="*/ 1476238 h 3102279"/>
              <a:gd name="connsiteX5" fmla="*/ 2295342 w 3848248"/>
              <a:gd name="connsiteY5" fmla="*/ 2498959 h 3102279"/>
              <a:gd name="connsiteX6" fmla="*/ 829 w 3848248"/>
              <a:gd name="connsiteY6" fmla="*/ 3102279 h 3102279"/>
              <a:gd name="connsiteX0" fmla="*/ 829 w 3848248"/>
              <a:gd name="connsiteY0" fmla="*/ 3102279 h 3102279"/>
              <a:gd name="connsiteX1" fmla="*/ 1652649 w 3848248"/>
              <a:gd name="connsiteY1" fmla="*/ 2348071 h 3102279"/>
              <a:gd name="connsiteX2" fmla="*/ 1189132 w 3848248"/>
              <a:gd name="connsiteY2" fmla="*/ 435692 h 3102279"/>
              <a:gd name="connsiteX3" fmla="*/ 3069828 w 3848248"/>
              <a:gd name="connsiteY3" fmla="*/ 69093 h 3102279"/>
              <a:gd name="connsiteX4" fmla="*/ 3775847 w 3848248"/>
              <a:gd name="connsiteY4" fmla="*/ 1476238 h 3102279"/>
              <a:gd name="connsiteX5" fmla="*/ 2295342 w 3848248"/>
              <a:gd name="connsiteY5" fmla="*/ 2498959 h 3102279"/>
              <a:gd name="connsiteX6" fmla="*/ 829 w 3848248"/>
              <a:gd name="connsiteY6" fmla="*/ 3102279 h 3102279"/>
              <a:gd name="connsiteX0" fmla="*/ 829 w 3875556"/>
              <a:gd name="connsiteY0" fmla="*/ 3121463 h 3121463"/>
              <a:gd name="connsiteX1" fmla="*/ 1652649 w 3875556"/>
              <a:gd name="connsiteY1" fmla="*/ 2367255 h 3121463"/>
              <a:gd name="connsiteX2" fmla="*/ 1189132 w 3875556"/>
              <a:gd name="connsiteY2" fmla="*/ 454876 h 3121463"/>
              <a:gd name="connsiteX3" fmla="*/ 3069828 w 3875556"/>
              <a:gd name="connsiteY3" fmla="*/ 88277 h 3121463"/>
              <a:gd name="connsiteX4" fmla="*/ 3805344 w 3875556"/>
              <a:gd name="connsiteY4" fmla="*/ 1760893 h 3121463"/>
              <a:gd name="connsiteX5" fmla="*/ 2295342 w 3875556"/>
              <a:gd name="connsiteY5" fmla="*/ 2518143 h 3121463"/>
              <a:gd name="connsiteX6" fmla="*/ 829 w 3875556"/>
              <a:gd name="connsiteY6" fmla="*/ 3121463 h 3121463"/>
              <a:gd name="connsiteX0" fmla="*/ 829 w 3819352"/>
              <a:gd name="connsiteY0" fmla="*/ 3121463 h 3121463"/>
              <a:gd name="connsiteX1" fmla="*/ 1652649 w 3819352"/>
              <a:gd name="connsiteY1" fmla="*/ 2367255 h 3121463"/>
              <a:gd name="connsiteX2" fmla="*/ 1189132 w 3819352"/>
              <a:gd name="connsiteY2" fmla="*/ 454876 h 3121463"/>
              <a:gd name="connsiteX3" fmla="*/ 3069828 w 3819352"/>
              <a:gd name="connsiteY3" fmla="*/ 88277 h 3121463"/>
              <a:gd name="connsiteX4" fmla="*/ 3805344 w 3819352"/>
              <a:gd name="connsiteY4" fmla="*/ 1760893 h 3121463"/>
              <a:gd name="connsiteX5" fmla="*/ 2295342 w 3819352"/>
              <a:gd name="connsiteY5" fmla="*/ 2518143 h 3121463"/>
              <a:gd name="connsiteX6" fmla="*/ 829 w 3819352"/>
              <a:gd name="connsiteY6" fmla="*/ 3121463 h 3121463"/>
              <a:gd name="connsiteX0" fmla="*/ 829 w 3821689"/>
              <a:gd name="connsiteY0" fmla="*/ 3095218 h 3095218"/>
              <a:gd name="connsiteX1" fmla="*/ 1652649 w 3821689"/>
              <a:gd name="connsiteY1" fmla="*/ 2341010 h 3095218"/>
              <a:gd name="connsiteX2" fmla="*/ 746681 w 3821689"/>
              <a:gd name="connsiteY2" fmla="*/ 546618 h 3095218"/>
              <a:gd name="connsiteX3" fmla="*/ 3069828 w 3821689"/>
              <a:gd name="connsiteY3" fmla="*/ 62032 h 3095218"/>
              <a:gd name="connsiteX4" fmla="*/ 3805344 w 3821689"/>
              <a:gd name="connsiteY4" fmla="*/ 1734648 h 3095218"/>
              <a:gd name="connsiteX5" fmla="*/ 2295342 w 3821689"/>
              <a:gd name="connsiteY5" fmla="*/ 2491898 h 3095218"/>
              <a:gd name="connsiteX6" fmla="*/ 829 w 3821689"/>
              <a:gd name="connsiteY6" fmla="*/ 3095218 h 3095218"/>
              <a:gd name="connsiteX0" fmla="*/ 829 w 3870803"/>
              <a:gd name="connsiteY0" fmla="*/ 3095218 h 3095218"/>
              <a:gd name="connsiteX1" fmla="*/ 1652649 w 3870803"/>
              <a:gd name="connsiteY1" fmla="*/ 2341010 h 3095218"/>
              <a:gd name="connsiteX2" fmla="*/ 746681 w 3870803"/>
              <a:gd name="connsiteY2" fmla="*/ 546618 h 3095218"/>
              <a:gd name="connsiteX3" fmla="*/ 3069828 w 3870803"/>
              <a:gd name="connsiteY3" fmla="*/ 62032 h 3095218"/>
              <a:gd name="connsiteX4" fmla="*/ 3805344 w 3870803"/>
              <a:gd name="connsiteY4" fmla="*/ 1734648 h 3095218"/>
              <a:gd name="connsiteX5" fmla="*/ 2295342 w 3870803"/>
              <a:gd name="connsiteY5" fmla="*/ 2491898 h 3095218"/>
              <a:gd name="connsiteX6" fmla="*/ 829 w 3870803"/>
              <a:gd name="connsiteY6" fmla="*/ 3095218 h 3095218"/>
              <a:gd name="connsiteX0" fmla="*/ 829 w 3723840"/>
              <a:gd name="connsiteY0" fmla="*/ 3092287 h 3092287"/>
              <a:gd name="connsiteX1" fmla="*/ 1652649 w 3723840"/>
              <a:gd name="connsiteY1" fmla="*/ 2338079 h 3092287"/>
              <a:gd name="connsiteX2" fmla="*/ 746681 w 3723840"/>
              <a:gd name="connsiteY2" fmla="*/ 543687 h 3092287"/>
              <a:gd name="connsiteX3" fmla="*/ 3069828 w 3723840"/>
              <a:gd name="connsiteY3" fmla="*/ 59101 h 3092287"/>
              <a:gd name="connsiteX4" fmla="*/ 3643112 w 3723840"/>
              <a:gd name="connsiteY4" fmla="*/ 1687472 h 3092287"/>
              <a:gd name="connsiteX5" fmla="*/ 2295342 w 3723840"/>
              <a:gd name="connsiteY5" fmla="*/ 2488967 h 3092287"/>
              <a:gd name="connsiteX6" fmla="*/ 829 w 3723840"/>
              <a:gd name="connsiteY6" fmla="*/ 3092287 h 3092287"/>
              <a:gd name="connsiteX0" fmla="*/ 829 w 3677412"/>
              <a:gd name="connsiteY0" fmla="*/ 3092287 h 3092287"/>
              <a:gd name="connsiteX1" fmla="*/ 1652649 w 3677412"/>
              <a:gd name="connsiteY1" fmla="*/ 2338079 h 3092287"/>
              <a:gd name="connsiteX2" fmla="*/ 746681 w 3677412"/>
              <a:gd name="connsiteY2" fmla="*/ 543687 h 3092287"/>
              <a:gd name="connsiteX3" fmla="*/ 3069828 w 3677412"/>
              <a:gd name="connsiteY3" fmla="*/ 59101 h 3092287"/>
              <a:gd name="connsiteX4" fmla="*/ 3643112 w 3677412"/>
              <a:gd name="connsiteY4" fmla="*/ 1687472 h 3092287"/>
              <a:gd name="connsiteX5" fmla="*/ 2295342 w 3677412"/>
              <a:gd name="connsiteY5" fmla="*/ 2488967 h 3092287"/>
              <a:gd name="connsiteX6" fmla="*/ 829 w 3677412"/>
              <a:gd name="connsiteY6" fmla="*/ 3092287 h 3092287"/>
              <a:gd name="connsiteX0" fmla="*/ 829 w 3677412"/>
              <a:gd name="connsiteY0" fmla="*/ 3092287 h 3092287"/>
              <a:gd name="connsiteX1" fmla="*/ 1652649 w 3677412"/>
              <a:gd name="connsiteY1" fmla="*/ 2338079 h 3092287"/>
              <a:gd name="connsiteX2" fmla="*/ 746681 w 3677412"/>
              <a:gd name="connsiteY2" fmla="*/ 543687 h 3092287"/>
              <a:gd name="connsiteX3" fmla="*/ 3069828 w 3677412"/>
              <a:gd name="connsiteY3" fmla="*/ 59101 h 3092287"/>
              <a:gd name="connsiteX4" fmla="*/ 3643112 w 3677412"/>
              <a:gd name="connsiteY4" fmla="*/ 1687472 h 3092287"/>
              <a:gd name="connsiteX5" fmla="*/ 2295342 w 3677412"/>
              <a:gd name="connsiteY5" fmla="*/ 2488967 h 3092287"/>
              <a:gd name="connsiteX6" fmla="*/ 829 w 3677412"/>
              <a:gd name="connsiteY6" fmla="*/ 3092287 h 3092287"/>
              <a:gd name="connsiteX0" fmla="*/ 829 w 3663257"/>
              <a:gd name="connsiteY0" fmla="*/ 2870803 h 2870803"/>
              <a:gd name="connsiteX1" fmla="*/ 1652649 w 3663257"/>
              <a:gd name="connsiteY1" fmla="*/ 2116595 h 2870803"/>
              <a:gd name="connsiteX2" fmla="*/ 746681 w 3663257"/>
              <a:gd name="connsiteY2" fmla="*/ 322203 h 2870803"/>
              <a:gd name="connsiteX3" fmla="*/ 2819105 w 3663257"/>
              <a:gd name="connsiteY3" fmla="*/ 103088 h 2870803"/>
              <a:gd name="connsiteX4" fmla="*/ 3643112 w 3663257"/>
              <a:gd name="connsiteY4" fmla="*/ 1465988 h 2870803"/>
              <a:gd name="connsiteX5" fmla="*/ 2295342 w 3663257"/>
              <a:gd name="connsiteY5" fmla="*/ 2267483 h 2870803"/>
              <a:gd name="connsiteX6" fmla="*/ 829 w 3663257"/>
              <a:gd name="connsiteY6" fmla="*/ 2870803 h 2870803"/>
              <a:gd name="connsiteX0" fmla="*/ 829 w 3395954"/>
              <a:gd name="connsiteY0" fmla="*/ 2845832 h 2845832"/>
              <a:gd name="connsiteX1" fmla="*/ 1652649 w 3395954"/>
              <a:gd name="connsiteY1" fmla="*/ 2091624 h 2845832"/>
              <a:gd name="connsiteX2" fmla="*/ 746681 w 3395954"/>
              <a:gd name="connsiteY2" fmla="*/ 297232 h 2845832"/>
              <a:gd name="connsiteX3" fmla="*/ 2819105 w 3395954"/>
              <a:gd name="connsiteY3" fmla="*/ 78117 h 2845832"/>
              <a:gd name="connsiteX4" fmla="*/ 3362893 w 3395954"/>
              <a:gd name="connsiteY4" fmla="*/ 1101804 h 2845832"/>
              <a:gd name="connsiteX5" fmla="*/ 2295342 w 3395954"/>
              <a:gd name="connsiteY5" fmla="*/ 2242512 h 2845832"/>
              <a:gd name="connsiteX6" fmla="*/ 829 w 3395954"/>
              <a:gd name="connsiteY6" fmla="*/ 2845832 h 2845832"/>
              <a:gd name="connsiteX0" fmla="*/ 829 w 3362893"/>
              <a:gd name="connsiteY0" fmla="*/ 2845832 h 2845832"/>
              <a:gd name="connsiteX1" fmla="*/ 1652649 w 3362893"/>
              <a:gd name="connsiteY1" fmla="*/ 2091624 h 2845832"/>
              <a:gd name="connsiteX2" fmla="*/ 746681 w 3362893"/>
              <a:gd name="connsiteY2" fmla="*/ 297232 h 2845832"/>
              <a:gd name="connsiteX3" fmla="*/ 2819105 w 3362893"/>
              <a:gd name="connsiteY3" fmla="*/ 78117 h 2845832"/>
              <a:gd name="connsiteX4" fmla="*/ 3362893 w 3362893"/>
              <a:gd name="connsiteY4" fmla="*/ 1101804 h 2845832"/>
              <a:gd name="connsiteX5" fmla="*/ 2295342 w 3362893"/>
              <a:gd name="connsiteY5" fmla="*/ 2242512 h 2845832"/>
              <a:gd name="connsiteX6" fmla="*/ 829 w 3362893"/>
              <a:gd name="connsiteY6" fmla="*/ 2845832 h 2845832"/>
              <a:gd name="connsiteX0" fmla="*/ 829 w 3383917"/>
              <a:gd name="connsiteY0" fmla="*/ 2845832 h 2845832"/>
              <a:gd name="connsiteX1" fmla="*/ 1652649 w 3383917"/>
              <a:gd name="connsiteY1" fmla="*/ 2091624 h 2845832"/>
              <a:gd name="connsiteX2" fmla="*/ 746681 w 3383917"/>
              <a:gd name="connsiteY2" fmla="*/ 297232 h 2845832"/>
              <a:gd name="connsiteX3" fmla="*/ 2819105 w 3383917"/>
              <a:gd name="connsiteY3" fmla="*/ 78117 h 2845832"/>
              <a:gd name="connsiteX4" fmla="*/ 3362893 w 3383917"/>
              <a:gd name="connsiteY4" fmla="*/ 1101804 h 2845832"/>
              <a:gd name="connsiteX5" fmla="*/ 2295342 w 3383917"/>
              <a:gd name="connsiteY5" fmla="*/ 2242512 h 2845832"/>
              <a:gd name="connsiteX6" fmla="*/ 829 w 3383917"/>
              <a:gd name="connsiteY6" fmla="*/ 2845832 h 2845832"/>
              <a:gd name="connsiteX0" fmla="*/ 829 w 3455211"/>
              <a:gd name="connsiteY0" fmla="*/ 2825276 h 2825276"/>
              <a:gd name="connsiteX1" fmla="*/ 1652649 w 3455211"/>
              <a:gd name="connsiteY1" fmla="*/ 2071068 h 2825276"/>
              <a:gd name="connsiteX2" fmla="*/ 746681 w 3455211"/>
              <a:gd name="connsiteY2" fmla="*/ 276676 h 2825276"/>
              <a:gd name="connsiteX3" fmla="*/ 2819105 w 3455211"/>
              <a:gd name="connsiteY3" fmla="*/ 57561 h 2825276"/>
              <a:gd name="connsiteX4" fmla="*/ 3436635 w 3455211"/>
              <a:gd name="connsiteY4" fmla="*/ 801029 h 2825276"/>
              <a:gd name="connsiteX5" fmla="*/ 2295342 w 3455211"/>
              <a:gd name="connsiteY5" fmla="*/ 2221956 h 2825276"/>
              <a:gd name="connsiteX6" fmla="*/ 829 w 3455211"/>
              <a:gd name="connsiteY6" fmla="*/ 2825276 h 2825276"/>
              <a:gd name="connsiteX0" fmla="*/ 829 w 3455211"/>
              <a:gd name="connsiteY0" fmla="*/ 2791156 h 2791156"/>
              <a:gd name="connsiteX1" fmla="*/ 1652649 w 3455211"/>
              <a:gd name="connsiteY1" fmla="*/ 2036948 h 2791156"/>
              <a:gd name="connsiteX2" fmla="*/ 436965 w 3455211"/>
              <a:gd name="connsiteY2" fmla="*/ 360543 h 2791156"/>
              <a:gd name="connsiteX3" fmla="*/ 2819105 w 3455211"/>
              <a:gd name="connsiteY3" fmla="*/ 23441 h 2791156"/>
              <a:gd name="connsiteX4" fmla="*/ 3436635 w 3455211"/>
              <a:gd name="connsiteY4" fmla="*/ 766909 h 2791156"/>
              <a:gd name="connsiteX5" fmla="*/ 2295342 w 3455211"/>
              <a:gd name="connsiteY5" fmla="*/ 2187836 h 2791156"/>
              <a:gd name="connsiteX6" fmla="*/ 829 w 3455211"/>
              <a:gd name="connsiteY6" fmla="*/ 2791156 h 2791156"/>
              <a:gd name="connsiteX0" fmla="*/ 829 w 3455211"/>
              <a:gd name="connsiteY0" fmla="*/ 2791156 h 2791156"/>
              <a:gd name="connsiteX1" fmla="*/ 1652649 w 3455211"/>
              <a:gd name="connsiteY1" fmla="*/ 2036948 h 2791156"/>
              <a:gd name="connsiteX2" fmla="*/ 436965 w 3455211"/>
              <a:gd name="connsiteY2" fmla="*/ 360543 h 2791156"/>
              <a:gd name="connsiteX3" fmla="*/ 2819105 w 3455211"/>
              <a:gd name="connsiteY3" fmla="*/ 23441 h 2791156"/>
              <a:gd name="connsiteX4" fmla="*/ 3436635 w 3455211"/>
              <a:gd name="connsiteY4" fmla="*/ 766909 h 2791156"/>
              <a:gd name="connsiteX5" fmla="*/ 2295342 w 3455211"/>
              <a:gd name="connsiteY5" fmla="*/ 2187836 h 2791156"/>
              <a:gd name="connsiteX6" fmla="*/ 829 w 3455211"/>
              <a:gd name="connsiteY6" fmla="*/ 2791156 h 2791156"/>
              <a:gd name="connsiteX0" fmla="*/ 829 w 3458222"/>
              <a:gd name="connsiteY0" fmla="*/ 2791156 h 2791156"/>
              <a:gd name="connsiteX1" fmla="*/ 1652649 w 3458222"/>
              <a:gd name="connsiteY1" fmla="*/ 2036948 h 2791156"/>
              <a:gd name="connsiteX2" fmla="*/ 436965 w 3458222"/>
              <a:gd name="connsiteY2" fmla="*/ 360543 h 2791156"/>
              <a:gd name="connsiteX3" fmla="*/ 2819105 w 3458222"/>
              <a:gd name="connsiteY3" fmla="*/ 23441 h 2791156"/>
              <a:gd name="connsiteX4" fmla="*/ 3436635 w 3458222"/>
              <a:gd name="connsiteY4" fmla="*/ 766909 h 2791156"/>
              <a:gd name="connsiteX5" fmla="*/ 2383833 w 3458222"/>
              <a:gd name="connsiteY5" fmla="*/ 2069849 h 2791156"/>
              <a:gd name="connsiteX6" fmla="*/ 829 w 3458222"/>
              <a:gd name="connsiteY6" fmla="*/ 2791156 h 2791156"/>
              <a:gd name="connsiteX0" fmla="*/ 829 w 3461325"/>
              <a:gd name="connsiteY0" fmla="*/ 2791156 h 2791156"/>
              <a:gd name="connsiteX1" fmla="*/ 1652649 w 3461325"/>
              <a:gd name="connsiteY1" fmla="*/ 2036948 h 2791156"/>
              <a:gd name="connsiteX2" fmla="*/ 436965 w 3461325"/>
              <a:gd name="connsiteY2" fmla="*/ 360543 h 2791156"/>
              <a:gd name="connsiteX3" fmla="*/ 2819105 w 3461325"/>
              <a:gd name="connsiteY3" fmla="*/ 23441 h 2791156"/>
              <a:gd name="connsiteX4" fmla="*/ 3436635 w 3461325"/>
              <a:gd name="connsiteY4" fmla="*/ 766909 h 2791156"/>
              <a:gd name="connsiteX5" fmla="*/ 2383833 w 3461325"/>
              <a:gd name="connsiteY5" fmla="*/ 2069849 h 2791156"/>
              <a:gd name="connsiteX6" fmla="*/ 829 w 3461325"/>
              <a:gd name="connsiteY6" fmla="*/ 2791156 h 2791156"/>
              <a:gd name="connsiteX0" fmla="*/ 829 w 3461325"/>
              <a:gd name="connsiteY0" fmla="*/ 2752587 h 2752587"/>
              <a:gd name="connsiteX1" fmla="*/ 1652649 w 3461325"/>
              <a:gd name="connsiteY1" fmla="*/ 1998379 h 2752587"/>
              <a:gd name="connsiteX2" fmla="*/ 436965 w 3461325"/>
              <a:gd name="connsiteY2" fmla="*/ 321974 h 2752587"/>
              <a:gd name="connsiteX3" fmla="*/ 2258666 w 3461325"/>
              <a:gd name="connsiteY3" fmla="*/ 29117 h 2752587"/>
              <a:gd name="connsiteX4" fmla="*/ 3436635 w 3461325"/>
              <a:gd name="connsiteY4" fmla="*/ 728340 h 2752587"/>
              <a:gd name="connsiteX5" fmla="*/ 2383833 w 3461325"/>
              <a:gd name="connsiteY5" fmla="*/ 2031280 h 2752587"/>
              <a:gd name="connsiteX6" fmla="*/ 829 w 3461325"/>
              <a:gd name="connsiteY6" fmla="*/ 2752587 h 2752587"/>
              <a:gd name="connsiteX0" fmla="*/ 957 w 3461453"/>
              <a:gd name="connsiteY0" fmla="*/ 2753374 h 2753374"/>
              <a:gd name="connsiteX1" fmla="*/ 1416803 w 3461453"/>
              <a:gd name="connsiteY1" fmla="*/ 2028662 h 2753374"/>
              <a:gd name="connsiteX2" fmla="*/ 437093 w 3461453"/>
              <a:gd name="connsiteY2" fmla="*/ 322761 h 2753374"/>
              <a:gd name="connsiteX3" fmla="*/ 2258794 w 3461453"/>
              <a:gd name="connsiteY3" fmla="*/ 29904 h 2753374"/>
              <a:gd name="connsiteX4" fmla="*/ 3436763 w 3461453"/>
              <a:gd name="connsiteY4" fmla="*/ 729127 h 2753374"/>
              <a:gd name="connsiteX5" fmla="*/ 2383961 w 3461453"/>
              <a:gd name="connsiteY5" fmla="*/ 2032067 h 2753374"/>
              <a:gd name="connsiteX6" fmla="*/ 957 w 3461453"/>
              <a:gd name="connsiteY6" fmla="*/ 2753374 h 2753374"/>
              <a:gd name="connsiteX0" fmla="*/ 957 w 3206740"/>
              <a:gd name="connsiteY0" fmla="*/ 2752311 h 2752311"/>
              <a:gd name="connsiteX1" fmla="*/ 1416803 w 3206740"/>
              <a:gd name="connsiteY1" fmla="*/ 2027599 h 2752311"/>
              <a:gd name="connsiteX2" fmla="*/ 437093 w 3206740"/>
              <a:gd name="connsiteY2" fmla="*/ 321698 h 2752311"/>
              <a:gd name="connsiteX3" fmla="*/ 2258794 w 3206740"/>
              <a:gd name="connsiteY3" fmla="*/ 28841 h 2752311"/>
              <a:gd name="connsiteX4" fmla="*/ 3156544 w 3206740"/>
              <a:gd name="connsiteY4" fmla="*/ 713316 h 2752311"/>
              <a:gd name="connsiteX5" fmla="*/ 2383961 w 3206740"/>
              <a:gd name="connsiteY5" fmla="*/ 2031004 h 2752311"/>
              <a:gd name="connsiteX6" fmla="*/ 957 w 3206740"/>
              <a:gd name="connsiteY6" fmla="*/ 2752311 h 2752311"/>
              <a:gd name="connsiteX0" fmla="*/ 957 w 3206740"/>
              <a:gd name="connsiteY0" fmla="*/ 2764897 h 2764897"/>
              <a:gd name="connsiteX1" fmla="*/ 1416803 w 3206740"/>
              <a:gd name="connsiteY1" fmla="*/ 2040185 h 2764897"/>
              <a:gd name="connsiteX2" fmla="*/ 437093 w 3206740"/>
              <a:gd name="connsiteY2" fmla="*/ 334284 h 2764897"/>
              <a:gd name="connsiteX3" fmla="*/ 1757349 w 3206740"/>
              <a:gd name="connsiteY3" fmla="*/ 26679 h 2764897"/>
              <a:gd name="connsiteX4" fmla="*/ 3156544 w 3206740"/>
              <a:gd name="connsiteY4" fmla="*/ 725902 h 2764897"/>
              <a:gd name="connsiteX5" fmla="*/ 2383961 w 3206740"/>
              <a:gd name="connsiteY5" fmla="*/ 2043590 h 2764897"/>
              <a:gd name="connsiteX6" fmla="*/ 957 w 3206740"/>
              <a:gd name="connsiteY6" fmla="*/ 2764897 h 2764897"/>
              <a:gd name="connsiteX0" fmla="*/ 957 w 3206740"/>
              <a:gd name="connsiteY0" fmla="*/ 2753135 h 2753135"/>
              <a:gd name="connsiteX1" fmla="*/ 1416803 w 3206740"/>
              <a:gd name="connsiteY1" fmla="*/ 2028423 h 2753135"/>
              <a:gd name="connsiteX2" fmla="*/ 437093 w 3206740"/>
              <a:gd name="connsiteY2" fmla="*/ 322522 h 2753135"/>
              <a:gd name="connsiteX3" fmla="*/ 1757349 w 3206740"/>
              <a:gd name="connsiteY3" fmla="*/ 14917 h 2753135"/>
              <a:gd name="connsiteX4" fmla="*/ 3156544 w 3206740"/>
              <a:gd name="connsiteY4" fmla="*/ 714140 h 2753135"/>
              <a:gd name="connsiteX5" fmla="*/ 2383961 w 3206740"/>
              <a:gd name="connsiteY5" fmla="*/ 2031828 h 2753135"/>
              <a:gd name="connsiteX6" fmla="*/ 957 w 3206740"/>
              <a:gd name="connsiteY6" fmla="*/ 2753135 h 2753135"/>
              <a:gd name="connsiteX0" fmla="*/ 957 w 3206740"/>
              <a:gd name="connsiteY0" fmla="*/ 2753135 h 2753135"/>
              <a:gd name="connsiteX1" fmla="*/ 1416803 w 3206740"/>
              <a:gd name="connsiteY1" fmla="*/ 2028423 h 2753135"/>
              <a:gd name="connsiteX2" fmla="*/ 437093 w 3206740"/>
              <a:gd name="connsiteY2" fmla="*/ 322522 h 2753135"/>
              <a:gd name="connsiteX3" fmla="*/ 1757349 w 3206740"/>
              <a:gd name="connsiteY3" fmla="*/ 14917 h 2753135"/>
              <a:gd name="connsiteX4" fmla="*/ 3156544 w 3206740"/>
              <a:gd name="connsiteY4" fmla="*/ 714140 h 2753135"/>
              <a:gd name="connsiteX5" fmla="*/ 2383961 w 3206740"/>
              <a:gd name="connsiteY5" fmla="*/ 2031828 h 2753135"/>
              <a:gd name="connsiteX6" fmla="*/ 957 w 3206740"/>
              <a:gd name="connsiteY6" fmla="*/ 2753135 h 2753135"/>
              <a:gd name="connsiteX0" fmla="*/ 957 w 3159635"/>
              <a:gd name="connsiteY0" fmla="*/ 2753135 h 2753135"/>
              <a:gd name="connsiteX1" fmla="*/ 1416803 w 3159635"/>
              <a:gd name="connsiteY1" fmla="*/ 2028423 h 2753135"/>
              <a:gd name="connsiteX2" fmla="*/ 437093 w 3159635"/>
              <a:gd name="connsiteY2" fmla="*/ 322522 h 2753135"/>
              <a:gd name="connsiteX3" fmla="*/ 1757349 w 3159635"/>
              <a:gd name="connsiteY3" fmla="*/ 14917 h 2753135"/>
              <a:gd name="connsiteX4" fmla="*/ 3156544 w 3159635"/>
              <a:gd name="connsiteY4" fmla="*/ 714140 h 2753135"/>
              <a:gd name="connsiteX5" fmla="*/ 2383961 w 3159635"/>
              <a:gd name="connsiteY5" fmla="*/ 2031828 h 2753135"/>
              <a:gd name="connsiteX6" fmla="*/ 957 w 3159635"/>
              <a:gd name="connsiteY6" fmla="*/ 2753135 h 2753135"/>
              <a:gd name="connsiteX0" fmla="*/ 1059 w 3159737"/>
              <a:gd name="connsiteY0" fmla="*/ 2753448 h 2753448"/>
              <a:gd name="connsiteX1" fmla="*/ 1269421 w 3159737"/>
              <a:gd name="connsiteY1" fmla="*/ 2043484 h 2753448"/>
              <a:gd name="connsiteX2" fmla="*/ 437195 w 3159737"/>
              <a:gd name="connsiteY2" fmla="*/ 322835 h 2753448"/>
              <a:gd name="connsiteX3" fmla="*/ 1757451 w 3159737"/>
              <a:gd name="connsiteY3" fmla="*/ 15230 h 2753448"/>
              <a:gd name="connsiteX4" fmla="*/ 3156646 w 3159737"/>
              <a:gd name="connsiteY4" fmla="*/ 714453 h 2753448"/>
              <a:gd name="connsiteX5" fmla="*/ 2384063 w 3159737"/>
              <a:gd name="connsiteY5" fmla="*/ 2032141 h 2753448"/>
              <a:gd name="connsiteX6" fmla="*/ 1059 w 3159737"/>
              <a:gd name="connsiteY6" fmla="*/ 2753448 h 2753448"/>
              <a:gd name="connsiteX0" fmla="*/ 1059 w 3007116"/>
              <a:gd name="connsiteY0" fmla="*/ 2757971 h 2757971"/>
              <a:gd name="connsiteX1" fmla="*/ 1269421 w 3007116"/>
              <a:gd name="connsiteY1" fmla="*/ 2048007 h 2757971"/>
              <a:gd name="connsiteX2" fmla="*/ 437195 w 3007116"/>
              <a:gd name="connsiteY2" fmla="*/ 327358 h 2757971"/>
              <a:gd name="connsiteX3" fmla="*/ 1757451 w 3007116"/>
              <a:gd name="connsiteY3" fmla="*/ 19753 h 2757971"/>
              <a:gd name="connsiteX4" fmla="*/ 2964917 w 3007116"/>
              <a:gd name="connsiteY4" fmla="*/ 615737 h 2757971"/>
              <a:gd name="connsiteX5" fmla="*/ 2384063 w 3007116"/>
              <a:gd name="connsiteY5" fmla="*/ 2036664 h 2757971"/>
              <a:gd name="connsiteX6" fmla="*/ 1059 w 3007116"/>
              <a:gd name="connsiteY6" fmla="*/ 2757971 h 2757971"/>
              <a:gd name="connsiteX0" fmla="*/ 1059 w 2965289"/>
              <a:gd name="connsiteY0" fmla="*/ 2757971 h 2757971"/>
              <a:gd name="connsiteX1" fmla="*/ 1269421 w 2965289"/>
              <a:gd name="connsiteY1" fmla="*/ 2048007 h 2757971"/>
              <a:gd name="connsiteX2" fmla="*/ 437195 w 2965289"/>
              <a:gd name="connsiteY2" fmla="*/ 327358 h 2757971"/>
              <a:gd name="connsiteX3" fmla="*/ 1757451 w 2965289"/>
              <a:gd name="connsiteY3" fmla="*/ 19753 h 2757971"/>
              <a:gd name="connsiteX4" fmla="*/ 2964917 w 2965289"/>
              <a:gd name="connsiteY4" fmla="*/ 615737 h 2757971"/>
              <a:gd name="connsiteX5" fmla="*/ 2384063 w 2965289"/>
              <a:gd name="connsiteY5" fmla="*/ 2036664 h 2757971"/>
              <a:gd name="connsiteX6" fmla="*/ 1059 w 2965289"/>
              <a:gd name="connsiteY6" fmla="*/ 2757971 h 2757971"/>
              <a:gd name="connsiteX0" fmla="*/ 1059 w 2964917"/>
              <a:gd name="connsiteY0" fmla="*/ 2757971 h 2757971"/>
              <a:gd name="connsiteX1" fmla="*/ 1269421 w 2964917"/>
              <a:gd name="connsiteY1" fmla="*/ 2048007 h 2757971"/>
              <a:gd name="connsiteX2" fmla="*/ 437195 w 2964917"/>
              <a:gd name="connsiteY2" fmla="*/ 327358 h 2757971"/>
              <a:gd name="connsiteX3" fmla="*/ 1757451 w 2964917"/>
              <a:gd name="connsiteY3" fmla="*/ 19753 h 2757971"/>
              <a:gd name="connsiteX4" fmla="*/ 2964917 w 2964917"/>
              <a:gd name="connsiteY4" fmla="*/ 615737 h 2757971"/>
              <a:gd name="connsiteX5" fmla="*/ 2384063 w 2964917"/>
              <a:gd name="connsiteY5" fmla="*/ 2036664 h 2757971"/>
              <a:gd name="connsiteX6" fmla="*/ 1059 w 2964917"/>
              <a:gd name="connsiteY6" fmla="*/ 2757971 h 2757971"/>
              <a:gd name="connsiteX0" fmla="*/ 1059 w 3007116"/>
              <a:gd name="connsiteY0" fmla="*/ 2757971 h 2757971"/>
              <a:gd name="connsiteX1" fmla="*/ 1269421 w 3007116"/>
              <a:gd name="connsiteY1" fmla="*/ 2048007 h 2757971"/>
              <a:gd name="connsiteX2" fmla="*/ 437195 w 3007116"/>
              <a:gd name="connsiteY2" fmla="*/ 327358 h 2757971"/>
              <a:gd name="connsiteX3" fmla="*/ 1757451 w 3007116"/>
              <a:gd name="connsiteY3" fmla="*/ 19753 h 2757971"/>
              <a:gd name="connsiteX4" fmla="*/ 2964917 w 3007116"/>
              <a:gd name="connsiteY4" fmla="*/ 615737 h 2757971"/>
              <a:gd name="connsiteX5" fmla="*/ 2384063 w 3007116"/>
              <a:gd name="connsiteY5" fmla="*/ 2036664 h 2757971"/>
              <a:gd name="connsiteX6" fmla="*/ 1059 w 3007116"/>
              <a:gd name="connsiteY6" fmla="*/ 2757971 h 2757971"/>
              <a:gd name="connsiteX0" fmla="*/ 1059 w 2994278"/>
              <a:gd name="connsiteY0" fmla="*/ 2757971 h 2757971"/>
              <a:gd name="connsiteX1" fmla="*/ 1269421 w 2994278"/>
              <a:gd name="connsiteY1" fmla="*/ 2048007 h 2757971"/>
              <a:gd name="connsiteX2" fmla="*/ 437195 w 2994278"/>
              <a:gd name="connsiteY2" fmla="*/ 327358 h 2757971"/>
              <a:gd name="connsiteX3" fmla="*/ 1757451 w 2994278"/>
              <a:gd name="connsiteY3" fmla="*/ 19753 h 2757971"/>
              <a:gd name="connsiteX4" fmla="*/ 2964917 w 2994278"/>
              <a:gd name="connsiteY4" fmla="*/ 615737 h 2757971"/>
              <a:gd name="connsiteX5" fmla="*/ 2384063 w 2994278"/>
              <a:gd name="connsiteY5" fmla="*/ 2036664 h 2757971"/>
              <a:gd name="connsiteX6" fmla="*/ 1059 w 2994278"/>
              <a:gd name="connsiteY6" fmla="*/ 2757971 h 2757971"/>
              <a:gd name="connsiteX0" fmla="*/ 1059 w 2964917"/>
              <a:gd name="connsiteY0" fmla="*/ 2757971 h 2757971"/>
              <a:gd name="connsiteX1" fmla="*/ 1269421 w 2964917"/>
              <a:gd name="connsiteY1" fmla="*/ 2048007 h 2757971"/>
              <a:gd name="connsiteX2" fmla="*/ 437195 w 2964917"/>
              <a:gd name="connsiteY2" fmla="*/ 327358 h 2757971"/>
              <a:gd name="connsiteX3" fmla="*/ 1757451 w 2964917"/>
              <a:gd name="connsiteY3" fmla="*/ 19753 h 2757971"/>
              <a:gd name="connsiteX4" fmla="*/ 2964917 w 2964917"/>
              <a:gd name="connsiteY4" fmla="*/ 615737 h 2757971"/>
              <a:gd name="connsiteX5" fmla="*/ 2384063 w 2964917"/>
              <a:gd name="connsiteY5" fmla="*/ 2036664 h 2757971"/>
              <a:gd name="connsiteX6" fmla="*/ 1059 w 2964917"/>
              <a:gd name="connsiteY6" fmla="*/ 2757971 h 2757971"/>
              <a:gd name="connsiteX0" fmla="*/ 1059 w 2964917"/>
              <a:gd name="connsiteY0" fmla="*/ 2757971 h 2757971"/>
              <a:gd name="connsiteX1" fmla="*/ 1269421 w 2964917"/>
              <a:gd name="connsiteY1" fmla="*/ 2048007 h 2757971"/>
              <a:gd name="connsiteX2" fmla="*/ 437195 w 2964917"/>
              <a:gd name="connsiteY2" fmla="*/ 327358 h 2757971"/>
              <a:gd name="connsiteX3" fmla="*/ 1757451 w 2964917"/>
              <a:gd name="connsiteY3" fmla="*/ 19753 h 2757971"/>
              <a:gd name="connsiteX4" fmla="*/ 2964917 w 2964917"/>
              <a:gd name="connsiteY4" fmla="*/ 615737 h 2757971"/>
              <a:gd name="connsiteX5" fmla="*/ 2384063 w 2964917"/>
              <a:gd name="connsiteY5" fmla="*/ 2036664 h 2757971"/>
              <a:gd name="connsiteX6" fmla="*/ 1059 w 2964917"/>
              <a:gd name="connsiteY6" fmla="*/ 2757971 h 2757971"/>
              <a:gd name="connsiteX0" fmla="*/ 1059 w 2964917"/>
              <a:gd name="connsiteY0" fmla="*/ 2757971 h 2757971"/>
              <a:gd name="connsiteX1" fmla="*/ 1269421 w 2964917"/>
              <a:gd name="connsiteY1" fmla="*/ 2048007 h 2757971"/>
              <a:gd name="connsiteX2" fmla="*/ 437195 w 2964917"/>
              <a:gd name="connsiteY2" fmla="*/ 327358 h 2757971"/>
              <a:gd name="connsiteX3" fmla="*/ 1757451 w 2964917"/>
              <a:gd name="connsiteY3" fmla="*/ 19753 h 2757971"/>
              <a:gd name="connsiteX4" fmla="*/ 2964917 w 2964917"/>
              <a:gd name="connsiteY4" fmla="*/ 615737 h 2757971"/>
              <a:gd name="connsiteX5" fmla="*/ 2384063 w 2964917"/>
              <a:gd name="connsiteY5" fmla="*/ 2036664 h 2757971"/>
              <a:gd name="connsiteX6" fmla="*/ 1059 w 2964917"/>
              <a:gd name="connsiteY6" fmla="*/ 2757971 h 2757971"/>
              <a:gd name="connsiteX0" fmla="*/ 1059 w 2964917"/>
              <a:gd name="connsiteY0" fmla="*/ 2758956 h 2758956"/>
              <a:gd name="connsiteX1" fmla="*/ 1269421 w 2964917"/>
              <a:gd name="connsiteY1" fmla="*/ 2048992 h 2758956"/>
              <a:gd name="connsiteX2" fmla="*/ 437195 w 2964917"/>
              <a:gd name="connsiteY2" fmla="*/ 328343 h 2758956"/>
              <a:gd name="connsiteX3" fmla="*/ 1757451 w 2964917"/>
              <a:gd name="connsiteY3" fmla="*/ 20738 h 2758956"/>
              <a:gd name="connsiteX4" fmla="*/ 2964917 w 2964917"/>
              <a:gd name="connsiteY4" fmla="*/ 616722 h 2758956"/>
              <a:gd name="connsiteX5" fmla="*/ 2384063 w 2964917"/>
              <a:gd name="connsiteY5" fmla="*/ 2037649 h 2758956"/>
              <a:gd name="connsiteX6" fmla="*/ 1059 w 2964917"/>
              <a:gd name="connsiteY6" fmla="*/ 2758956 h 2758956"/>
              <a:gd name="connsiteX0" fmla="*/ 1059 w 2964917"/>
              <a:gd name="connsiteY0" fmla="*/ 2758956 h 2758956"/>
              <a:gd name="connsiteX1" fmla="*/ 1269421 w 2964917"/>
              <a:gd name="connsiteY1" fmla="*/ 2048992 h 2758956"/>
              <a:gd name="connsiteX2" fmla="*/ 437195 w 2964917"/>
              <a:gd name="connsiteY2" fmla="*/ 328343 h 2758956"/>
              <a:gd name="connsiteX3" fmla="*/ 1757451 w 2964917"/>
              <a:gd name="connsiteY3" fmla="*/ 20738 h 2758956"/>
              <a:gd name="connsiteX4" fmla="*/ 2964917 w 2964917"/>
              <a:gd name="connsiteY4" fmla="*/ 616722 h 2758956"/>
              <a:gd name="connsiteX5" fmla="*/ 2089095 w 2964917"/>
              <a:gd name="connsiteY5" fmla="*/ 2037649 h 2758956"/>
              <a:gd name="connsiteX6" fmla="*/ 1059 w 2964917"/>
              <a:gd name="connsiteY6" fmla="*/ 2758956 h 2758956"/>
              <a:gd name="connsiteX0" fmla="*/ 1059 w 2832182"/>
              <a:gd name="connsiteY0" fmla="*/ 2758956 h 2758956"/>
              <a:gd name="connsiteX1" fmla="*/ 1269421 w 2832182"/>
              <a:gd name="connsiteY1" fmla="*/ 2048992 h 2758956"/>
              <a:gd name="connsiteX2" fmla="*/ 437195 w 2832182"/>
              <a:gd name="connsiteY2" fmla="*/ 328343 h 2758956"/>
              <a:gd name="connsiteX3" fmla="*/ 1757451 w 2832182"/>
              <a:gd name="connsiteY3" fmla="*/ 20738 h 2758956"/>
              <a:gd name="connsiteX4" fmla="*/ 2832182 w 2832182"/>
              <a:gd name="connsiteY4" fmla="*/ 616722 h 2758956"/>
              <a:gd name="connsiteX5" fmla="*/ 2089095 w 2832182"/>
              <a:gd name="connsiteY5" fmla="*/ 2037649 h 2758956"/>
              <a:gd name="connsiteX6" fmla="*/ 1059 w 2832182"/>
              <a:gd name="connsiteY6" fmla="*/ 2758956 h 2758956"/>
              <a:gd name="connsiteX0" fmla="*/ 1059 w 2876427"/>
              <a:gd name="connsiteY0" fmla="*/ 2753765 h 2753765"/>
              <a:gd name="connsiteX1" fmla="*/ 1269421 w 2876427"/>
              <a:gd name="connsiteY1" fmla="*/ 2043801 h 2753765"/>
              <a:gd name="connsiteX2" fmla="*/ 437195 w 2876427"/>
              <a:gd name="connsiteY2" fmla="*/ 323152 h 2753765"/>
              <a:gd name="connsiteX3" fmla="*/ 1757451 w 2876427"/>
              <a:gd name="connsiteY3" fmla="*/ 15547 h 2753765"/>
              <a:gd name="connsiteX4" fmla="*/ 2876427 w 2876427"/>
              <a:gd name="connsiteY4" fmla="*/ 537789 h 2753765"/>
              <a:gd name="connsiteX5" fmla="*/ 2089095 w 2876427"/>
              <a:gd name="connsiteY5" fmla="*/ 2032458 h 2753765"/>
              <a:gd name="connsiteX6" fmla="*/ 1059 w 2876427"/>
              <a:gd name="connsiteY6" fmla="*/ 2753765 h 2753765"/>
              <a:gd name="connsiteX0" fmla="*/ 1059 w 2876427"/>
              <a:gd name="connsiteY0" fmla="*/ 2744863 h 2744863"/>
              <a:gd name="connsiteX1" fmla="*/ 1269421 w 2876427"/>
              <a:gd name="connsiteY1" fmla="*/ 2034899 h 2744863"/>
              <a:gd name="connsiteX2" fmla="*/ 437195 w 2876427"/>
              <a:gd name="connsiteY2" fmla="*/ 314250 h 2744863"/>
              <a:gd name="connsiteX3" fmla="*/ 1757451 w 2876427"/>
              <a:gd name="connsiteY3" fmla="*/ 6645 h 2744863"/>
              <a:gd name="connsiteX4" fmla="*/ 2876427 w 2876427"/>
              <a:gd name="connsiteY4" fmla="*/ 528887 h 2744863"/>
              <a:gd name="connsiteX5" fmla="*/ 2089095 w 2876427"/>
              <a:gd name="connsiteY5" fmla="*/ 2023556 h 2744863"/>
              <a:gd name="connsiteX6" fmla="*/ 1059 w 2876427"/>
              <a:gd name="connsiteY6" fmla="*/ 2744863 h 2744863"/>
              <a:gd name="connsiteX0" fmla="*/ 1059 w 2876427"/>
              <a:gd name="connsiteY0" fmla="*/ 2760002 h 2760002"/>
              <a:gd name="connsiteX1" fmla="*/ 1269421 w 2876427"/>
              <a:gd name="connsiteY1" fmla="*/ 2050038 h 2760002"/>
              <a:gd name="connsiteX2" fmla="*/ 437195 w 2876427"/>
              <a:gd name="connsiteY2" fmla="*/ 329389 h 2760002"/>
              <a:gd name="connsiteX3" fmla="*/ 1757451 w 2876427"/>
              <a:gd name="connsiteY3" fmla="*/ 21784 h 2760002"/>
              <a:gd name="connsiteX4" fmla="*/ 2876427 w 2876427"/>
              <a:gd name="connsiteY4" fmla="*/ 544026 h 2760002"/>
              <a:gd name="connsiteX5" fmla="*/ 2089095 w 2876427"/>
              <a:gd name="connsiteY5" fmla="*/ 2038695 h 2760002"/>
              <a:gd name="connsiteX6" fmla="*/ 1059 w 2876427"/>
              <a:gd name="connsiteY6" fmla="*/ 2760002 h 276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6427" h="2760002">
                <a:moveTo>
                  <a:pt x="1059" y="2760002"/>
                </a:moveTo>
                <a:cubicBezTo>
                  <a:pt x="-43186" y="2602006"/>
                  <a:pt x="1313666" y="2208034"/>
                  <a:pt x="1269421" y="2050038"/>
                </a:cubicBezTo>
                <a:cubicBezTo>
                  <a:pt x="-168323" y="1925806"/>
                  <a:pt x="355857" y="977147"/>
                  <a:pt x="437195" y="329389"/>
                </a:cubicBezTo>
                <a:cubicBezTo>
                  <a:pt x="480514" y="-15592"/>
                  <a:pt x="1232925" y="-28738"/>
                  <a:pt x="1757451" y="21784"/>
                </a:cubicBezTo>
                <a:cubicBezTo>
                  <a:pt x="2163681" y="60912"/>
                  <a:pt x="2808138" y="-17570"/>
                  <a:pt x="2876427" y="544026"/>
                </a:cubicBezTo>
                <a:cubicBezTo>
                  <a:pt x="2850523" y="1076938"/>
                  <a:pt x="2777477" y="1859375"/>
                  <a:pt x="2089095" y="2038695"/>
                </a:cubicBezTo>
                <a:lnTo>
                  <a:pt x="1059" y="2760002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Permian </a:t>
            </a:r>
            <a:r>
              <a:rPr lang="en-US" dirty="0" err="1">
                <a:solidFill>
                  <a:schemeClr val="tx2"/>
                </a:solidFill>
                <a:cs typeface="Times New Roman" pitchFamily="18" charset="0"/>
              </a:rPr>
              <a:t>Khuff</a:t>
            </a:r>
            <a:endParaRPr lang="en-US" dirty="0">
              <a:solidFill>
                <a:schemeClr val="tx2"/>
              </a:solidFill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Saudi Arabia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Kuwait, Iran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&amp; UAE</a:t>
            </a:r>
          </a:p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06926" y="2385914"/>
            <a:ext cx="4379912" cy="2446131"/>
            <a:chOff x="6848476" y="4495800"/>
            <a:chExt cx="4379912" cy="2446131"/>
          </a:xfrm>
        </p:grpSpPr>
        <p:sp>
          <p:nvSpPr>
            <p:cNvPr id="7" name="Right Arrow 6"/>
            <p:cNvSpPr/>
            <p:nvPr/>
          </p:nvSpPr>
          <p:spPr>
            <a:xfrm flipH="1">
              <a:off x="6848476" y="5482285"/>
              <a:ext cx="4276724" cy="166403"/>
            </a:xfrm>
            <a:custGeom>
              <a:avLst/>
              <a:gdLst>
                <a:gd name="connsiteX0" fmla="*/ 0 w 4052887"/>
                <a:gd name="connsiteY0" fmla="*/ 41601 h 166403"/>
                <a:gd name="connsiteX1" fmla="*/ 3969686 w 4052887"/>
                <a:gd name="connsiteY1" fmla="*/ 41601 h 166403"/>
                <a:gd name="connsiteX2" fmla="*/ 3969686 w 4052887"/>
                <a:gd name="connsiteY2" fmla="*/ 0 h 166403"/>
                <a:gd name="connsiteX3" fmla="*/ 4052887 w 4052887"/>
                <a:gd name="connsiteY3" fmla="*/ 83202 h 166403"/>
                <a:gd name="connsiteX4" fmla="*/ 3969686 w 4052887"/>
                <a:gd name="connsiteY4" fmla="*/ 166403 h 166403"/>
                <a:gd name="connsiteX5" fmla="*/ 3969686 w 4052887"/>
                <a:gd name="connsiteY5" fmla="*/ 124802 h 166403"/>
                <a:gd name="connsiteX6" fmla="*/ 0 w 4052887"/>
                <a:gd name="connsiteY6" fmla="*/ 124802 h 166403"/>
                <a:gd name="connsiteX7" fmla="*/ 0 w 4052887"/>
                <a:gd name="connsiteY7" fmla="*/ 41601 h 166403"/>
                <a:gd name="connsiteX0" fmla="*/ 0 w 4276724"/>
                <a:gd name="connsiteY0" fmla="*/ 41601 h 166403"/>
                <a:gd name="connsiteX1" fmla="*/ 3969686 w 4276724"/>
                <a:gd name="connsiteY1" fmla="*/ 41601 h 166403"/>
                <a:gd name="connsiteX2" fmla="*/ 3969686 w 4276724"/>
                <a:gd name="connsiteY2" fmla="*/ 0 h 166403"/>
                <a:gd name="connsiteX3" fmla="*/ 4276724 w 4276724"/>
                <a:gd name="connsiteY3" fmla="*/ 87965 h 166403"/>
                <a:gd name="connsiteX4" fmla="*/ 3969686 w 4276724"/>
                <a:gd name="connsiteY4" fmla="*/ 166403 h 166403"/>
                <a:gd name="connsiteX5" fmla="*/ 3969686 w 4276724"/>
                <a:gd name="connsiteY5" fmla="*/ 124802 h 166403"/>
                <a:gd name="connsiteX6" fmla="*/ 0 w 4276724"/>
                <a:gd name="connsiteY6" fmla="*/ 124802 h 166403"/>
                <a:gd name="connsiteX7" fmla="*/ 0 w 4276724"/>
                <a:gd name="connsiteY7" fmla="*/ 41601 h 16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76724" h="166403">
                  <a:moveTo>
                    <a:pt x="0" y="41601"/>
                  </a:moveTo>
                  <a:lnTo>
                    <a:pt x="3969686" y="41601"/>
                  </a:lnTo>
                  <a:lnTo>
                    <a:pt x="3969686" y="0"/>
                  </a:lnTo>
                  <a:lnTo>
                    <a:pt x="4276724" y="87965"/>
                  </a:lnTo>
                  <a:lnTo>
                    <a:pt x="3969686" y="166403"/>
                  </a:lnTo>
                  <a:lnTo>
                    <a:pt x="3969686" y="124802"/>
                  </a:lnTo>
                  <a:lnTo>
                    <a:pt x="0" y="124802"/>
                  </a:lnTo>
                  <a:lnTo>
                    <a:pt x="0" y="41601"/>
                  </a:lnTo>
                  <a:close/>
                </a:path>
              </a:pathLst>
            </a:cu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399588" y="4495800"/>
              <a:ext cx="1828800" cy="2446131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structural &amp; </a:t>
              </a:r>
            </a:p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depositional</a:t>
              </a:r>
            </a:p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barrier over</a:t>
              </a:r>
            </a:p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exotic</a:t>
              </a:r>
            </a:p>
            <a:p>
              <a:pPr>
                <a:spcBef>
                  <a:spcPct val="20000"/>
                </a:spcBef>
              </a:pPr>
              <a:r>
                <a:rPr lang="en-US" dirty="0" smtClean="0">
                  <a:solidFill>
                    <a:schemeClr val="tx2"/>
                  </a:solidFill>
                  <a:cs typeface="Arial" charset="0"/>
                </a:rPr>
                <a:t>terrains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378159" y="5541853"/>
              <a:ext cx="45719" cy="49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34411" y="1676400"/>
            <a:ext cx="2937589" cy="851951"/>
            <a:chOff x="-2070964" y="338040"/>
            <a:chExt cx="2937589" cy="851951"/>
          </a:xfrm>
        </p:grpSpPr>
        <p:sp>
          <p:nvSpPr>
            <p:cNvPr id="2" name="Right Arrow 1"/>
            <p:cNvSpPr/>
            <p:nvPr/>
          </p:nvSpPr>
          <p:spPr>
            <a:xfrm rot="1860000">
              <a:off x="-2070964" y="1006866"/>
              <a:ext cx="2937589" cy="152401"/>
            </a:xfrm>
            <a:custGeom>
              <a:avLst/>
              <a:gdLst>
                <a:gd name="connsiteX0" fmla="*/ 0 w 2743200"/>
                <a:gd name="connsiteY0" fmla="*/ 38100 h 152401"/>
                <a:gd name="connsiteX1" fmla="*/ 2667000 w 2743200"/>
                <a:gd name="connsiteY1" fmla="*/ 38100 h 152401"/>
                <a:gd name="connsiteX2" fmla="*/ 2667000 w 2743200"/>
                <a:gd name="connsiteY2" fmla="*/ 0 h 152401"/>
                <a:gd name="connsiteX3" fmla="*/ 2743200 w 2743200"/>
                <a:gd name="connsiteY3" fmla="*/ 76201 h 152401"/>
                <a:gd name="connsiteX4" fmla="*/ 2667000 w 2743200"/>
                <a:gd name="connsiteY4" fmla="*/ 152401 h 152401"/>
                <a:gd name="connsiteX5" fmla="*/ 2667000 w 2743200"/>
                <a:gd name="connsiteY5" fmla="*/ 114301 h 152401"/>
                <a:gd name="connsiteX6" fmla="*/ 0 w 2743200"/>
                <a:gd name="connsiteY6" fmla="*/ 114301 h 152401"/>
                <a:gd name="connsiteX7" fmla="*/ 0 w 2743200"/>
                <a:gd name="connsiteY7" fmla="*/ 38100 h 152401"/>
                <a:gd name="connsiteX0" fmla="*/ 0 w 2913095"/>
                <a:gd name="connsiteY0" fmla="*/ 38100 h 152401"/>
                <a:gd name="connsiteX1" fmla="*/ 2667000 w 2913095"/>
                <a:gd name="connsiteY1" fmla="*/ 38100 h 152401"/>
                <a:gd name="connsiteX2" fmla="*/ 2667000 w 2913095"/>
                <a:gd name="connsiteY2" fmla="*/ 0 h 152401"/>
                <a:gd name="connsiteX3" fmla="*/ 2913095 w 2913095"/>
                <a:gd name="connsiteY3" fmla="*/ 90795 h 152401"/>
                <a:gd name="connsiteX4" fmla="*/ 2667000 w 2913095"/>
                <a:gd name="connsiteY4" fmla="*/ 152401 h 152401"/>
                <a:gd name="connsiteX5" fmla="*/ 2667000 w 2913095"/>
                <a:gd name="connsiteY5" fmla="*/ 114301 h 152401"/>
                <a:gd name="connsiteX6" fmla="*/ 0 w 2913095"/>
                <a:gd name="connsiteY6" fmla="*/ 114301 h 152401"/>
                <a:gd name="connsiteX7" fmla="*/ 0 w 2913095"/>
                <a:gd name="connsiteY7" fmla="*/ 38100 h 152401"/>
                <a:gd name="connsiteX0" fmla="*/ 0 w 2917983"/>
                <a:gd name="connsiteY0" fmla="*/ 38100 h 152401"/>
                <a:gd name="connsiteX1" fmla="*/ 2667000 w 2917983"/>
                <a:gd name="connsiteY1" fmla="*/ 38100 h 152401"/>
                <a:gd name="connsiteX2" fmla="*/ 2667000 w 2917983"/>
                <a:gd name="connsiteY2" fmla="*/ 0 h 152401"/>
                <a:gd name="connsiteX3" fmla="*/ 2917983 w 2917983"/>
                <a:gd name="connsiteY3" fmla="*/ 71190 h 152401"/>
                <a:gd name="connsiteX4" fmla="*/ 2667000 w 2917983"/>
                <a:gd name="connsiteY4" fmla="*/ 152401 h 152401"/>
                <a:gd name="connsiteX5" fmla="*/ 2667000 w 2917983"/>
                <a:gd name="connsiteY5" fmla="*/ 114301 h 152401"/>
                <a:gd name="connsiteX6" fmla="*/ 0 w 2917983"/>
                <a:gd name="connsiteY6" fmla="*/ 114301 h 152401"/>
                <a:gd name="connsiteX7" fmla="*/ 0 w 2917983"/>
                <a:gd name="connsiteY7" fmla="*/ 38100 h 152401"/>
                <a:gd name="connsiteX0" fmla="*/ 0 w 2921260"/>
                <a:gd name="connsiteY0" fmla="*/ 38100 h 152401"/>
                <a:gd name="connsiteX1" fmla="*/ 2667000 w 2921260"/>
                <a:gd name="connsiteY1" fmla="*/ 38100 h 152401"/>
                <a:gd name="connsiteX2" fmla="*/ 2667000 w 2921260"/>
                <a:gd name="connsiteY2" fmla="*/ 0 h 152401"/>
                <a:gd name="connsiteX3" fmla="*/ 2921260 w 2921260"/>
                <a:gd name="connsiteY3" fmla="*/ 85890 h 152401"/>
                <a:gd name="connsiteX4" fmla="*/ 2667000 w 2921260"/>
                <a:gd name="connsiteY4" fmla="*/ 152401 h 152401"/>
                <a:gd name="connsiteX5" fmla="*/ 2667000 w 2921260"/>
                <a:gd name="connsiteY5" fmla="*/ 114301 h 152401"/>
                <a:gd name="connsiteX6" fmla="*/ 0 w 2921260"/>
                <a:gd name="connsiteY6" fmla="*/ 114301 h 152401"/>
                <a:gd name="connsiteX7" fmla="*/ 0 w 2921260"/>
                <a:gd name="connsiteY7" fmla="*/ 38100 h 152401"/>
                <a:gd name="connsiteX0" fmla="*/ 0 w 2937589"/>
                <a:gd name="connsiteY0" fmla="*/ 38100 h 152401"/>
                <a:gd name="connsiteX1" fmla="*/ 2667000 w 2937589"/>
                <a:gd name="connsiteY1" fmla="*/ 38100 h 152401"/>
                <a:gd name="connsiteX2" fmla="*/ 2667000 w 2937589"/>
                <a:gd name="connsiteY2" fmla="*/ 0 h 152401"/>
                <a:gd name="connsiteX3" fmla="*/ 2937589 w 2937589"/>
                <a:gd name="connsiteY3" fmla="*/ 76078 h 152401"/>
                <a:gd name="connsiteX4" fmla="*/ 2667000 w 2937589"/>
                <a:gd name="connsiteY4" fmla="*/ 152401 h 152401"/>
                <a:gd name="connsiteX5" fmla="*/ 2667000 w 2937589"/>
                <a:gd name="connsiteY5" fmla="*/ 114301 h 152401"/>
                <a:gd name="connsiteX6" fmla="*/ 0 w 2937589"/>
                <a:gd name="connsiteY6" fmla="*/ 114301 h 152401"/>
                <a:gd name="connsiteX7" fmla="*/ 0 w 2937589"/>
                <a:gd name="connsiteY7" fmla="*/ 38100 h 15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37589" h="152401">
                  <a:moveTo>
                    <a:pt x="0" y="38100"/>
                  </a:moveTo>
                  <a:lnTo>
                    <a:pt x="2667000" y="38100"/>
                  </a:lnTo>
                  <a:lnTo>
                    <a:pt x="2667000" y="0"/>
                  </a:lnTo>
                  <a:lnTo>
                    <a:pt x="2937589" y="76078"/>
                  </a:lnTo>
                  <a:lnTo>
                    <a:pt x="2667000" y="152401"/>
                  </a:lnTo>
                  <a:lnTo>
                    <a:pt x="2667000" y="114301"/>
                  </a:lnTo>
                  <a:lnTo>
                    <a:pt x="0" y="114301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860000">
              <a:off x="-1970009" y="338040"/>
              <a:ext cx="1524000" cy="762000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confined </a:t>
              </a:r>
            </a:p>
            <a:p>
              <a:pPr algn="ctr"/>
              <a:r>
                <a:rPr lang="en-US" dirty="0" smtClean="0">
                  <a:solidFill>
                    <a:schemeClr val="tx2"/>
                  </a:solidFill>
                  <a:cs typeface="Times New Roman" pitchFamily="18" charset="0"/>
                </a:rPr>
                <a:t>seaway</a:t>
              </a:r>
              <a:endParaRPr lang="en-US" dirty="0">
                <a:solidFill>
                  <a:schemeClr val="tx2"/>
                </a:solidFill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860000">
              <a:off x="-729015" y="1189991"/>
              <a:ext cx="609600" cy="0"/>
            </a:xfrm>
            <a:prstGeom prst="line">
              <a:avLst/>
            </a:prstGeom>
            <a:ln w="730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579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9" grpId="0" animBg="1" autoUpdateAnimBg="0"/>
      <p:bldP spid="20" grpId="0" animBg="1" autoUpdateAnimBg="0"/>
      <p:bldP spid="21" grpId="0" animBg="1" autoUpdateAnimBg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7" y="1200150"/>
            <a:ext cx="8727683" cy="4438650"/>
          </a:xfrm>
          <a:prstGeom prst="rect">
            <a:avLst/>
          </a:prstGeom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400" y="101600"/>
            <a:ext cx="9117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z="3200" b="0">
                <a:solidFill>
                  <a:schemeClr val="tx2"/>
                </a:solidFill>
                <a:ea typeface="Gulim" pitchFamily="34" charset="-127"/>
                <a:cs typeface="Arial" charset="0"/>
              </a:rPr>
              <a:t>Example of Barred Basin</a:t>
            </a:r>
            <a:r>
              <a:rPr lang="en-US" altLang="ko-KR" sz="3200" b="0">
                <a:ea typeface="Gulim" pitchFamily="34" charset="-127"/>
                <a:cs typeface="Arial" charset="0"/>
              </a:rPr>
              <a:t> </a:t>
            </a:r>
            <a:r>
              <a:rPr lang="en-US" altLang="ko-KR" sz="3200" b="0">
                <a:solidFill>
                  <a:schemeClr val="tx2"/>
                </a:solidFill>
                <a:ea typeface="Gulim" pitchFamily="34" charset="-127"/>
                <a:cs typeface="Arial" charset="0"/>
              </a:rPr>
              <a:t>Mesozoic - Arabian Gulf</a:t>
            </a:r>
            <a:endParaRPr lang="en-US" sz="3200" b="0">
              <a:solidFill>
                <a:schemeClr val="tx2"/>
              </a:solidFill>
              <a:ea typeface="Gulim" pitchFamily="34" charset="-127"/>
              <a:cs typeface="Arial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 flipH="1">
            <a:off x="685800" y="3318969"/>
            <a:ext cx="3352800" cy="332806"/>
          </a:xfrm>
          <a:prstGeom prst="leftArrowCallout">
            <a:avLst>
              <a:gd name="adj1" fmla="val 25000"/>
              <a:gd name="adj2" fmla="val 25000"/>
              <a:gd name="adj3" fmla="val 66667"/>
              <a:gd name="adj4" fmla="val 6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b="0" dirty="0" smtClean="0">
                <a:solidFill>
                  <a:schemeClr val="tx2"/>
                </a:solidFill>
                <a:cs typeface="Arial" charset="0"/>
              </a:rPr>
              <a:t>lea shore </a:t>
            </a:r>
            <a:endParaRPr lang="en-US" b="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28601" y="4556919"/>
            <a:ext cx="3809999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 smtClean="0">
                <a:solidFill>
                  <a:schemeClr val="tx2"/>
                </a:solidFill>
                <a:cs typeface="Times New Roman" pitchFamily="18" charset="0"/>
              </a:rPr>
              <a:t>arid-tropical </a:t>
            </a:r>
            <a:r>
              <a:rPr lang="en-US" b="0" dirty="0">
                <a:solidFill>
                  <a:schemeClr val="tx2"/>
                </a:solidFill>
                <a:cs typeface="Times New Roman" pitchFamily="18" charset="0"/>
              </a:rPr>
              <a:t>air system 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28601" y="5155009"/>
            <a:ext cx="5876986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0" dirty="0">
                <a:solidFill>
                  <a:schemeClr val="tx2"/>
                </a:solidFill>
                <a:ea typeface="Gulim" pitchFamily="34" charset="-127"/>
                <a:cs typeface="Arial" charset="0"/>
              </a:rPr>
              <a:t>some shadow from adjacent continents</a:t>
            </a:r>
            <a:endParaRPr lang="en-US" b="0" dirty="0">
              <a:solidFill>
                <a:schemeClr val="tx2"/>
              </a:solidFill>
              <a:ea typeface="Gulim" pitchFamily="34" charset="-127"/>
              <a:cs typeface="Arial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247495" y="5831541"/>
            <a:ext cx="5548187" cy="49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0" dirty="0">
                <a:solidFill>
                  <a:schemeClr val="tx2"/>
                </a:solidFill>
                <a:ea typeface="Gulim" pitchFamily="34" charset="-127"/>
                <a:cs typeface="Arial" charset="0"/>
              </a:rPr>
              <a:t>juxtaposed </a:t>
            </a:r>
            <a:r>
              <a:rPr lang="en-US" altLang="ko-KR" b="0" dirty="0" smtClean="0">
                <a:solidFill>
                  <a:schemeClr val="tx2"/>
                </a:solidFill>
                <a:ea typeface="Gulim" pitchFamily="34" charset="-127"/>
                <a:cs typeface="Arial" charset="0"/>
              </a:rPr>
              <a:t>source seal and </a:t>
            </a:r>
            <a:r>
              <a:rPr lang="en-US" altLang="ko-KR" b="0" dirty="0">
                <a:solidFill>
                  <a:schemeClr val="tx2"/>
                </a:solidFill>
                <a:ea typeface="Gulim" pitchFamily="34" charset="-127"/>
                <a:cs typeface="Arial" charset="0"/>
              </a:rPr>
              <a:t>reservoir</a:t>
            </a:r>
            <a:endParaRPr lang="en-US" b="0" dirty="0">
              <a:solidFill>
                <a:schemeClr val="tx2"/>
              </a:solidFill>
              <a:ea typeface="Gulim" pitchFamily="34" charset="-127"/>
              <a:cs typeface="Aria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19600" y="3170031"/>
            <a:ext cx="2195513" cy="1943100"/>
            <a:chOff x="9029700" y="3713383"/>
            <a:chExt cx="2195513" cy="1943100"/>
          </a:xfrm>
        </p:grpSpPr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9829800" y="4094383"/>
              <a:ext cx="1395413" cy="15621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SOUTH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TETHYS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SWEET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SPOT</a:t>
              </a:r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9029700" y="3713383"/>
              <a:ext cx="685800" cy="762000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  <a:round/>
              <a:headEnd/>
              <a:tailEnd/>
            </a:ln>
            <a:effectLst>
              <a:outerShdw dist="45791" dir="202140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0">
                <a:cs typeface="Arial" charset="0"/>
              </a:endParaRPr>
            </a:p>
          </p:txBody>
        </p:sp>
      </p:grpSp>
      <p:sp>
        <p:nvSpPr>
          <p:cNvPr id="24" name="Oval Callout 2"/>
          <p:cNvSpPr/>
          <p:nvPr/>
        </p:nvSpPr>
        <p:spPr>
          <a:xfrm>
            <a:off x="4667373" y="649902"/>
            <a:ext cx="2876427" cy="2760002"/>
          </a:xfrm>
          <a:custGeom>
            <a:avLst/>
            <a:gdLst>
              <a:gd name="connsiteX0" fmla="*/ 1035558 w 3550444"/>
              <a:gd name="connsiteY0" fmla="*/ 2813298 h 2500709"/>
              <a:gd name="connsiteX1" fmla="*/ 902823 w 3550444"/>
              <a:gd name="connsiteY1" fmla="*/ 2339309 h 2500709"/>
              <a:gd name="connsiteX2" fmla="*/ 439306 w 3550444"/>
              <a:gd name="connsiteY2" fmla="*/ 426930 h 2500709"/>
              <a:gd name="connsiteX3" fmla="*/ 2320002 w 3550444"/>
              <a:gd name="connsiteY3" fmla="*/ 60331 h 2500709"/>
              <a:gd name="connsiteX4" fmla="*/ 3394731 w 3550444"/>
              <a:gd name="connsiteY4" fmla="*/ 1762444 h 2500709"/>
              <a:gd name="connsiteX5" fmla="*/ 1545516 w 3550444"/>
              <a:gd name="connsiteY5" fmla="*/ 2490197 h 2500709"/>
              <a:gd name="connsiteX6" fmla="*/ 1035558 w 3550444"/>
              <a:gd name="connsiteY6" fmla="*/ 2813298 h 2500709"/>
              <a:gd name="connsiteX0" fmla="*/ 829 w 4300967"/>
              <a:gd name="connsiteY0" fmla="*/ 3093568 h 3093568"/>
              <a:gd name="connsiteX1" fmla="*/ 1652649 w 4300967"/>
              <a:gd name="connsiteY1" fmla="*/ 2339360 h 3093568"/>
              <a:gd name="connsiteX2" fmla="*/ 1189132 w 4300967"/>
              <a:gd name="connsiteY2" fmla="*/ 426981 h 3093568"/>
              <a:gd name="connsiteX3" fmla="*/ 3069828 w 4300967"/>
              <a:gd name="connsiteY3" fmla="*/ 60382 h 3093568"/>
              <a:gd name="connsiteX4" fmla="*/ 4144557 w 4300967"/>
              <a:gd name="connsiteY4" fmla="*/ 1762495 h 3093568"/>
              <a:gd name="connsiteX5" fmla="*/ 2295342 w 4300967"/>
              <a:gd name="connsiteY5" fmla="*/ 2490248 h 3093568"/>
              <a:gd name="connsiteX6" fmla="*/ 829 w 4300967"/>
              <a:gd name="connsiteY6" fmla="*/ 3093568 h 3093568"/>
              <a:gd name="connsiteX0" fmla="*/ 829 w 3911126"/>
              <a:gd name="connsiteY0" fmla="*/ 3102279 h 3102279"/>
              <a:gd name="connsiteX1" fmla="*/ 1652649 w 3911126"/>
              <a:gd name="connsiteY1" fmla="*/ 2348071 h 3102279"/>
              <a:gd name="connsiteX2" fmla="*/ 1189132 w 3911126"/>
              <a:gd name="connsiteY2" fmla="*/ 435692 h 3102279"/>
              <a:gd name="connsiteX3" fmla="*/ 3069828 w 3911126"/>
              <a:gd name="connsiteY3" fmla="*/ 69093 h 3102279"/>
              <a:gd name="connsiteX4" fmla="*/ 3775847 w 3911126"/>
              <a:gd name="connsiteY4" fmla="*/ 1476238 h 3102279"/>
              <a:gd name="connsiteX5" fmla="*/ 2295342 w 3911126"/>
              <a:gd name="connsiteY5" fmla="*/ 2498959 h 3102279"/>
              <a:gd name="connsiteX6" fmla="*/ 829 w 3911126"/>
              <a:gd name="connsiteY6" fmla="*/ 3102279 h 3102279"/>
              <a:gd name="connsiteX0" fmla="*/ 829 w 3775847"/>
              <a:gd name="connsiteY0" fmla="*/ 3102279 h 3102279"/>
              <a:gd name="connsiteX1" fmla="*/ 1652649 w 3775847"/>
              <a:gd name="connsiteY1" fmla="*/ 2348071 h 3102279"/>
              <a:gd name="connsiteX2" fmla="*/ 1189132 w 3775847"/>
              <a:gd name="connsiteY2" fmla="*/ 435692 h 3102279"/>
              <a:gd name="connsiteX3" fmla="*/ 3069828 w 3775847"/>
              <a:gd name="connsiteY3" fmla="*/ 69093 h 3102279"/>
              <a:gd name="connsiteX4" fmla="*/ 3775847 w 3775847"/>
              <a:gd name="connsiteY4" fmla="*/ 1476238 h 3102279"/>
              <a:gd name="connsiteX5" fmla="*/ 2295342 w 3775847"/>
              <a:gd name="connsiteY5" fmla="*/ 2498959 h 3102279"/>
              <a:gd name="connsiteX6" fmla="*/ 829 w 3775847"/>
              <a:gd name="connsiteY6" fmla="*/ 3102279 h 3102279"/>
              <a:gd name="connsiteX0" fmla="*/ 829 w 3848248"/>
              <a:gd name="connsiteY0" fmla="*/ 3102279 h 3102279"/>
              <a:gd name="connsiteX1" fmla="*/ 1652649 w 3848248"/>
              <a:gd name="connsiteY1" fmla="*/ 2348071 h 3102279"/>
              <a:gd name="connsiteX2" fmla="*/ 1189132 w 3848248"/>
              <a:gd name="connsiteY2" fmla="*/ 435692 h 3102279"/>
              <a:gd name="connsiteX3" fmla="*/ 3069828 w 3848248"/>
              <a:gd name="connsiteY3" fmla="*/ 69093 h 3102279"/>
              <a:gd name="connsiteX4" fmla="*/ 3775847 w 3848248"/>
              <a:gd name="connsiteY4" fmla="*/ 1476238 h 3102279"/>
              <a:gd name="connsiteX5" fmla="*/ 2295342 w 3848248"/>
              <a:gd name="connsiteY5" fmla="*/ 2498959 h 3102279"/>
              <a:gd name="connsiteX6" fmla="*/ 829 w 3848248"/>
              <a:gd name="connsiteY6" fmla="*/ 3102279 h 3102279"/>
              <a:gd name="connsiteX0" fmla="*/ 829 w 3848248"/>
              <a:gd name="connsiteY0" fmla="*/ 3102279 h 3102279"/>
              <a:gd name="connsiteX1" fmla="*/ 1652649 w 3848248"/>
              <a:gd name="connsiteY1" fmla="*/ 2348071 h 3102279"/>
              <a:gd name="connsiteX2" fmla="*/ 1189132 w 3848248"/>
              <a:gd name="connsiteY2" fmla="*/ 435692 h 3102279"/>
              <a:gd name="connsiteX3" fmla="*/ 3069828 w 3848248"/>
              <a:gd name="connsiteY3" fmla="*/ 69093 h 3102279"/>
              <a:gd name="connsiteX4" fmla="*/ 3775847 w 3848248"/>
              <a:gd name="connsiteY4" fmla="*/ 1476238 h 3102279"/>
              <a:gd name="connsiteX5" fmla="*/ 2295342 w 3848248"/>
              <a:gd name="connsiteY5" fmla="*/ 2498959 h 3102279"/>
              <a:gd name="connsiteX6" fmla="*/ 829 w 3848248"/>
              <a:gd name="connsiteY6" fmla="*/ 3102279 h 3102279"/>
              <a:gd name="connsiteX0" fmla="*/ 829 w 3875556"/>
              <a:gd name="connsiteY0" fmla="*/ 3121463 h 3121463"/>
              <a:gd name="connsiteX1" fmla="*/ 1652649 w 3875556"/>
              <a:gd name="connsiteY1" fmla="*/ 2367255 h 3121463"/>
              <a:gd name="connsiteX2" fmla="*/ 1189132 w 3875556"/>
              <a:gd name="connsiteY2" fmla="*/ 454876 h 3121463"/>
              <a:gd name="connsiteX3" fmla="*/ 3069828 w 3875556"/>
              <a:gd name="connsiteY3" fmla="*/ 88277 h 3121463"/>
              <a:gd name="connsiteX4" fmla="*/ 3805344 w 3875556"/>
              <a:gd name="connsiteY4" fmla="*/ 1760893 h 3121463"/>
              <a:gd name="connsiteX5" fmla="*/ 2295342 w 3875556"/>
              <a:gd name="connsiteY5" fmla="*/ 2518143 h 3121463"/>
              <a:gd name="connsiteX6" fmla="*/ 829 w 3875556"/>
              <a:gd name="connsiteY6" fmla="*/ 3121463 h 3121463"/>
              <a:gd name="connsiteX0" fmla="*/ 829 w 3819352"/>
              <a:gd name="connsiteY0" fmla="*/ 3121463 h 3121463"/>
              <a:gd name="connsiteX1" fmla="*/ 1652649 w 3819352"/>
              <a:gd name="connsiteY1" fmla="*/ 2367255 h 3121463"/>
              <a:gd name="connsiteX2" fmla="*/ 1189132 w 3819352"/>
              <a:gd name="connsiteY2" fmla="*/ 454876 h 3121463"/>
              <a:gd name="connsiteX3" fmla="*/ 3069828 w 3819352"/>
              <a:gd name="connsiteY3" fmla="*/ 88277 h 3121463"/>
              <a:gd name="connsiteX4" fmla="*/ 3805344 w 3819352"/>
              <a:gd name="connsiteY4" fmla="*/ 1760893 h 3121463"/>
              <a:gd name="connsiteX5" fmla="*/ 2295342 w 3819352"/>
              <a:gd name="connsiteY5" fmla="*/ 2518143 h 3121463"/>
              <a:gd name="connsiteX6" fmla="*/ 829 w 3819352"/>
              <a:gd name="connsiteY6" fmla="*/ 3121463 h 3121463"/>
              <a:gd name="connsiteX0" fmla="*/ 829 w 3821689"/>
              <a:gd name="connsiteY0" fmla="*/ 3095218 h 3095218"/>
              <a:gd name="connsiteX1" fmla="*/ 1652649 w 3821689"/>
              <a:gd name="connsiteY1" fmla="*/ 2341010 h 3095218"/>
              <a:gd name="connsiteX2" fmla="*/ 746681 w 3821689"/>
              <a:gd name="connsiteY2" fmla="*/ 546618 h 3095218"/>
              <a:gd name="connsiteX3" fmla="*/ 3069828 w 3821689"/>
              <a:gd name="connsiteY3" fmla="*/ 62032 h 3095218"/>
              <a:gd name="connsiteX4" fmla="*/ 3805344 w 3821689"/>
              <a:gd name="connsiteY4" fmla="*/ 1734648 h 3095218"/>
              <a:gd name="connsiteX5" fmla="*/ 2295342 w 3821689"/>
              <a:gd name="connsiteY5" fmla="*/ 2491898 h 3095218"/>
              <a:gd name="connsiteX6" fmla="*/ 829 w 3821689"/>
              <a:gd name="connsiteY6" fmla="*/ 3095218 h 3095218"/>
              <a:gd name="connsiteX0" fmla="*/ 829 w 3870803"/>
              <a:gd name="connsiteY0" fmla="*/ 3095218 h 3095218"/>
              <a:gd name="connsiteX1" fmla="*/ 1652649 w 3870803"/>
              <a:gd name="connsiteY1" fmla="*/ 2341010 h 3095218"/>
              <a:gd name="connsiteX2" fmla="*/ 746681 w 3870803"/>
              <a:gd name="connsiteY2" fmla="*/ 546618 h 3095218"/>
              <a:gd name="connsiteX3" fmla="*/ 3069828 w 3870803"/>
              <a:gd name="connsiteY3" fmla="*/ 62032 h 3095218"/>
              <a:gd name="connsiteX4" fmla="*/ 3805344 w 3870803"/>
              <a:gd name="connsiteY4" fmla="*/ 1734648 h 3095218"/>
              <a:gd name="connsiteX5" fmla="*/ 2295342 w 3870803"/>
              <a:gd name="connsiteY5" fmla="*/ 2491898 h 3095218"/>
              <a:gd name="connsiteX6" fmla="*/ 829 w 3870803"/>
              <a:gd name="connsiteY6" fmla="*/ 3095218 h 3095218"/>
              <a:gd name="connsiteX0" fmla="*/ 829 w 3723840"/>
              <a:gd name="connsiteY0" fmla="*/ 3092287 h 3092287"/>
              <a:gd name="connsiteX1" fmla="*/ 1652649 w 3723840"/>
              <a:gd name="connsiteY1" fmla="*/ 2338079 h 3092287"/>
              <a:gd name="connsiteX2" fmla="*/ 746681 w 3723840"/>
              <a:gd name="connsiteY2" fmla="*/ 543687 h 3092287"/>
              <a:gd name="connsiteX3" fmla="*/ 3069828 w 3723840"/>
              <a:gd name="connsiteY3" fmla="*/ 59101 h 3092287"/>
              <a:gd name="connsiteX4" fmla="*/ 3643112 w 3723840"/>
              <a:gd name="connsiteY4" fmla="*/ 1687472 h 3092287"/>
              <a:gd name="connsiteX5" fmla="*/ 2295342 w 3723840"/>
              <a:gd name="connsiteY5" fmla="*/ 2488967 h 3092287"/>
              <a:gd name="connsiteX6" fmla="*/ 829 w 3723840"/>
              <a:gd name="connsiteY6" fmla="*/ 3092287 h 3092287"/>
              <a:gd name="connsiteX0" fmla="*/ 829 w 3677412"/>
              <a:gd name="connsiteY0" fmla="*/ 3092287 h 3092287"/>
              <a:gd name="connsiteX1" fmla="*/ 1652649 w 3677412"/>
              <a:gd name="connsiteY1" fmla="*/ 2338079 h 3092287"/>
              <a:gd name="connsiteX2" fmla="*/ 746681 w 3677412"/>
              <a:gd name="connsiteY2" fmla="*/ 543687 h 3092287"/>
              <a:gd name="connsiteX3" fmla="*/ 3069828 w 3677412"/>
              <a:gd name="connsiteY3" fmla="*/ 59101 h 3092287"/>
              <a:gd name="connsiteX4" fmla="*/ 3643112 w 3677412"/>
              <a:gd name="connsiteY4" fmla="*/ 1687472 h 3092287"/>
              <a:gd name="connsiteX5" fmla="*/ 2295342 w 3677412"/>
              <a:gd name="connsiteY5" fmla="*/ 2488967 h 3092287"/>
              <a:gd name="connsiteX6" fmla="*/ 829 w 3677412"/>
              <a:gd name="connsiteY6" fmla="*/ 3092287 h 3092287"/>
              <a:gd name="connsiteX0" fmla="*/ 829 w 3677412"/>
              <a:gd name="connsiteY0" fmla="*/ 3092287 h 3092287"/>
              <a:gd name="connsiteX1" fmla="*/ 1652649 w 3677412"/>
              <a:gd name="connsiteY1" fmla="*/ 2338079 h 3092287"/>
              <a:gd name="connsiteX2" fmla="*/ 746681 w 3677412"/>
              <a:gd name="connsiteY2" fmla="*/ 543687 h 3092287"/>
              <a:gd name="connsiteX3" fmla="*/ 3069828 w 3677412"/>
              <a:gd name="connsiteY3" fmla="*/ 59101 h 3092287"/>
              <a:gd name="connsiteX4" fmla="*/ 3643112 w 3677412"/>
              <a:gd name="connsiteY4" fmla="*/ 1687472 h 3092287"/>
              <a:gd name="connsiteX5" fmla="*/ 2295342 w 3677412"/>
              <a:gd name="connsiteY5" fmla="*/ 2488967 h 3092287"/>
              <a:gd name="connsiteX6" fmla="*/ 829 w 3677412"/>
              <a:gd name="connsiteY6" fmla="*/ 3092287 h 3092287"/>
              <a:gd name="connsiteX0" fmla="*/ 829 w 3663257"/>
              <a:gd name="connsiteY0" fmla="*/ 2870803 h 2870803"/>
              <a:gd name="connsiteX1" fmla="*/ 1652649 w 3663257"/>
              <a:gd name="connsiteY1" fmla="*/ 2116595 h 2870803"/>
              <a:gd name="connsiteX2" fmla="*/ 746681 w 3663257"/>
              <a:gd name="connsiteY2" fmla="*/ 322203 h 2870803"/>
              <a:gd name="connsiteX3" fmla="*/ 2819105 w 3663257"/>
              <a:gd name="connsiteY3" fmla="*/ 103088 h 2870803"/>
              <a:gd name="connsiteX4" fmla="*/ 3643112 w 3663257"/>
              <a:gd name="connsiteY4" fmla="*/ 1465988 h 2870803"/>
              <a:gd name="connsiteX5" fmla="*/ 2295342 w 3663257"/>
              <a:gd name="connsiteY5" fmla="*/ 2267483 h 2870803"/>
              <a:gd name="connsiteX6" fmla="*/ 829 w 3663257"/>
              <a:gd name="connsiteY6" fmla="*/ 2870803 h 2870803"/>
              <a:gd name="connsiteX0" fmla="*/ 829 w 3395954"/>
              <a:gd name="connsiteY0" fmla="*/ 2845832 h 2845832"/>
              <a:gd name="connsiteX1" fmla="*/ 1652649 w 3395954"/>
              <a:gd name="connsiteY1" fmla="*/ 2091624 h 2845832"/>
              <a:gd name="connsiteX2" fmla="*/ 746681 w 3395954"/>
              <a:gd name="connsiteY2" fmla="*/ 297232 h 2845832"/>
              <a:gd name="connsiteX3" fmla="*/ 2819105 w 3395954"/>
              <a:gd name="connsiteY3" fmla="*/ 78117 h 2845832"/>
              <a:gd name="connsiteX4" fmla="*/ 3362893 w 3395954"/>
              <a:gd name="connsiteY4" fmla="*/ 1101804 h 2845832"/>
              <a:gd name="connsiteX5" fmla="*/ 2295342 w 3395954"/>
              <a:gd name="connsiteY5" fmla="*/ 2242512 h 2845832"/>
              <a:gd name="connsiteX6" fmla="*/ 829 w 3395954"/>
              <a:gd name="connsiteY6" fmla="*/ 2845832 h 2845832"/>
              <a:gd name="connsiteX0" fmla="*/ 829 w 3362893"/>
              <a:gd name="connsiteY0" fmla="*/ 2845832 h 2845832"/>
              <a:gd name="connsiteX1" fmla="*/ 1652649 w 3362893"/>
              <a:gd name="connsiteY1" fmla="*/ 2091624 h 2845832"/>
              <a:gd name="connsiteX2" fmla="*/ 746681 w 3362893"/>
              <a:gd name="connsiteY2" fmla="*/ 297232 h 2845832"/>
              <a:gd name="connsiteX3" fmla="*/ 2819105 w 3362893"/>
              <a:gd name="connsiteY3" fmla="*/ 78117 h 2845832"/>
              <a:gd name="connsiteX4" fmla="*/ 3362893 w 3362893"/>
              <a:gd name="connsiteY4" fmla="*/ 1101804 h 2845832"/>
              <a:gd name="connsiteX5" fmla="*/ 2295342 w 3362893"/>
              <a:gd name="connsiteY5" fmla="*/ 2242512 h 2845832"/>
              <a:gd name="connsiteX6" fmla="*/ 829 w 3362893"/>
              <a:gd name="connsiteY6" fmla="*/ 2845832 h 2845832"/>
              <a:gd name="connsiteX0" fmla="*/ 829 w 3383917"/>
              <a:gd name="connsiteY0" fmla="*/ 2845832 h 2845832"/>
              <a:gd name="connsiteX1" fmla="*/ 1652649 w 3383917"/>
              <a:gd name="connsiteY1" fmla="*/ 2091624 h 2845832"/>
              <a:gd name="connsiteX2" fmla="*/ 746681 w 3383917"/>
              <a:gd name="connsiteY2" fmla="*/ 297232 h 2845832"/>
              <a:gd name="connsiteX3" fmla="*/ 2819105 w 3383917"/>
              <a:gd name="connsiteY3" fmla="*/ 78117 h 2845832"/>
              <a:gd name="connsiteX4" fmla="*/ 3362893 w 3383917"/>
              <a:gd name="connsiteY4" fmla="*/ 1101804 h 2845832"/>
              <a:gd name="connsiteX5" fmla="*/ 2295342 w 3383917"/>
              <a:gd name="connsiteY5" fmla="*/ 2242512 h 2845832"/>
              <a:gd name="connsiteX6" fmla="*/ 829 w 3383917"/>
              <a:gd name="connsiteY6" fmla="*/ 2845832 h 2845832"/>
              <a:gd name="connsiteX0" fmla="*/ 829 w 3455211"/>
              <a:gd name="connsiteY0" fmla="*/ 2825276 h 2825276"/>
              <a:gd name="connsiteX1" fmla="*/ 1652649 w 3455211"/>
              <a:gd name="connsiteY1" fmla="*/ 2071068 h 2825276"/>
              <a:gd name="connsiteX2" fmla="*/ 746681 w 3455211"/>
              <a:gd name="connsiteY2" fmla="*/ 276676 h 2825276"/>
              <a:gd name="connsiteX3" fmla="*/ 2819105 w 3455211"/>
              <a:gd name="connsiteY3" fmla="*/ 57561 h 2825276"/>
              <a:gd name="connsiteX4" fmla="*/ 3436635 w 3455211"/>
              <a:gd name="connsiteY4" fmla="*/ 801029 h 2825276"/>
              <a:gd name="connsiteX5" fmla="*/ 2295342 w 3455211"/>
              <a:gd name="connsiteY5" fmla="*/ 2221956 h 2825276"/>
              <a:gd name="connsiteX6" fmla="*/ 829 w 3455211"/>
              <a:gd name="connsiteY6" fmla="*/ 2825276 h 2825276"/>
              <a:gd name="connsiteX0" fmla="*/ 829 w 3455211"/>
              <a:gd name="connsiteY0" fmla="*/ 2791156 h 2791156"/>
              <a:gd name="connsiteX1" fmla="*/ 1652649 w 3455211"/>
              <a:gd name="connsiteY1" fmla="*/ 2036948 h 2791156"/>
              <a:gd name="connsiteX2" fmla="*/ 436965 w 3455211"/>
              <a:gd name="connsiteY2" fmla="*/ 360543 h 2791156"/>
              <a:gd name="connsiteX3" fmla="*/ 2819105 w 3455211"/>
              <a:gd name="connsiteY3" fmla="*/ 23441 h 2791156"/>
              <a:gd name="connsiteX4" fmla="*/ 3436635 w 3455211"/>
              <a:gd name="connsiteY4" fmla="*/ 766909 h 2791156"/>
              <a:gd name="connsiteX5" fmla="*/ 2295342 w 3455211"/>
              <a:gd name="connsiteY5" fmla="*/ 2187836 h 2791156"/>
              <a:gd name="connsiteX6" fmla="*/ 829 w 3455211"/>
              <a:gd name="connsiteY6" fmla="*/ 2791156 h 2791156"/>
              <a:gd name="connsiteX0" fmla="*/ 829 w 3455211"/>
              <a:gd name="connsiteY0" fmla="*/ 2791156 h 2791156"/>
              <a:gd name="connsiteX1" fmla="*/ 1652649 w 3455211"/>
              <a:gd name="connsiteY1" fmla="*/ 2036948 h 2791156"/>
              <a:gd name="connsiteX2" fmla="*/ 436965 w 3455211"/>
              <a:gd name="connsiteY2" fmla="*/ 360543 h 2791156"/>
              <a:gd name="connsiteX3" fmla="*/ 2819105 w 3455211"/>
              <a:gd name="connsiteY3" fmla="*/ 23441 h 2791156"/>
              <a:gd name="connsiteX4" fmla="*/ 3436635 w 3455211"/>
              <a:gd name="connsiteY4" fmla="*/ 766909 h 2791156"/>
              <a:gd name="connsiteX5" fmla="*/ 2295342 w 3455211"/>
              <a:gd name="connsiteY5" fmla="*/ 2187836 h 2791156"/>
              <a:gd name="connsiteX6" fmla="*/ 829 w 3455211"/>
              <a:gd name="connsiteY6" fmla="*/ 2791156 h 2791156"/>
              <a:gd name="connsiteX0" fmla="*/ 829 w 3458222"/>
              <a:gd name="connsiteY0" fmla="*/ 2791156 h 2791156"/>
              <a:gd name="connsiteX1" fmla="*/ 1652649 w 3458222"/>
              <a:gd name="connsiteY1" fmla="*/ 2036948 h 2791156"/>
              <a:gd name="connsiteX2" fmla="*/ 436965 w 3458222"/>
              <a:gd name="connsiteY2" fmla="*/ 360543 h 2791156"/>
              <a:gd name="connsiteX3" fmla="*/ 2819105 w 3458222"/>
              <a:gd name="connsiteY3" fmla="*/ 23441 h 2791156"/>
              <a:gd name="connsiteX4" fmla="*/ 3436635 w 3458222"/>
              <a:gd name="connsiteY4" fmla="*/ 766909 h 2791156"/>
              <a:gd name="connsiteX5" fmla="*/ 2383833 w 3458222"/>
              <a:gd name="connsiteY5" fmla="*/ 2069849 h 2791156"/>
              <a:gd name="connsiteX6" fmla="*/ 829 w 3458222"/>
              <a:gd name="connsiteY6" fmla="*/ 2791156 h 2791156"/>
              <a:gd name="connsiteX0" fmla="*/ 829 w 3461325"/>
              <a:gd name="connsiteY0" fmla="*/ 2791156 h 2791156"/>
              <a:gd name="connsiteX1" fmla="*/ 1652649 w 3461325"/>
              <a:gd name="connsiteY1" fmla="*/ 2036948 h 2791156"/>
              <a:gd name="connsiteX2" fmla="*/ 436965 w 3461325"/>
              <a:gd name="connsiteY2" fmla="*/ 360543 h 2791156"/>
              <a:gd name="connsiteX3" fmla="*/ 2819105 w 3461325"/>
              <a:gd name="connsiteY3" fmla="*/ 23441 h 2791156"/>
              <a:gd name="connsiteX4" fmla="*/ 3436635 w 3461325"/>
              <a:gd name="connsiteY4" fmla="*/ 766909 h 2791156"/>
              <a:gd name="connsiteX5" fmla="*/ 2383833 w 3461325"/>
              <a:gd name="connsiteY5" fmla="*/ 2069849 h 2791156"/>
              <a:gd name="connsiteX6" fmla="*/ 829 w 3461325"/>
              <a:gd name="connsiteY6" fmla="*/ 2791156 h 2791156"/>
              <a:gd name="connsiteX0" fmla="*/ 829 w 3461325"/>
              <a:gd name="connsiteY0" fmla="*/ 2752587 h 2752587"/>
              <a:gd name="connsiteX1" fmla="*/ 1652649 w 3461325"/>
              <a:gd name="connsiteY1" fmla="*/ 1998379 h 2752587"/>
              <a:gd name="connsiteX2" fmla="*/ 436965 w 3461325"/>
              <a:gd name="connsiteY2" fmla="*/ 321974 h 2752587"/>
              <a:gd name="connsiteX3" fmla="*/ 2258666 w 3461325"/>
              <a:gd name="connsiteY3" fmla="*/ 29117 h 2752587"/>
              <a:gd name="connsiteX4" fmla="*/ 3436635 w 3461325"/>
              <a:gd name="connsiteY4" fmla="*/ 728340 h 2752587"/>
              <a:gd name="connsiteX5" fmla="*/ 2383833 w 3461325"/>
              <a:gd name="connsiteY5" fmla="*/ 2031280 h 2752587"/>
              <a:gd name="connsiteX6" fmla="*/ 829 w 3461325"/>
              <a:gd name="connsiteY6" fmla="*/ 2752587 h 2752587"/>
              <a:gd name="connsiteX0" fmla="*/ 957 w 3461453"/>
              <a:gd name="connsiteY0" fmla="*/ 2753374 h 2753374"/>
              <a:gd name="connsiteX1" fmla="*/ 1416803 w 3461453"/>
              <a:gd name="connsiteY1" fmla="*/ 2028662 h 2753374"/>
              <a:gd name="connsiteX2" fmla="*/ 437093 w 3461453"/>
              <a:gd name="connsiteY2" fmla="*/ 322761 h 2753374"/>
              <a:gd name="connsiteX3" fmla="*/ 2258794 w 3461453"/>
              <a:gd name="connsiteY3" fmla="*/ 29904 h 2753374"/>
              <a:gd name="connsiteX4" fmla="*/ 3436763 w 3461453"/>
              <a:gd name="connsiteY4" fmla="*/ 729127 h 2753374"/>
              <a:gd name="connsiteX5" fmla="*/ 2383961 w 3461453"/>
              <a:gd name="connsiteY5" fmla="*/ 2032067 h 2753374"/>
              <a:gd name="connsiteX6" fmla="*/ 957 w 3461453"/>
              <a:gd name="connsiteY6" fmla="*/ 2753374 h 2753374"/>
              <a:gd name="connsiteX0" fmla="*/ 957 w 3206740"/>
              <a:gd name="connsiteY0" fmla="*/ 2752311 h 2752311"/>
              <a:gd name="connsiteX1" fmla="*/ 1416803 w 3206740"/>
              <a:gd name="connsiteY1" fmla="*/ 2027599 h 2752311"/>
              <a:gd name="connsiteX2" fmla="*/ 437093 w 3206740"/>
              <a:gd name="connsiteY2" fmla="*/ 321698 h 2752311"/>
              <a:gd name="connsiteX3" fmla="*/ 2258794 w 3206740"/>
              <a:gd name="connsiteY3" fmla="*/ 28841 h 2752311"/>
              <a:gd name="connsiteX4" fmla="*/ 3156544 w 3206740"/>
              <a:gd name="connsiteY4" fmla="*/ 713316 h 2752311"/>
              <a:gd name="connsiteX5" fmla="*/ 2383961 w 3206740"/>
              <a:gd name="connsiteY5" fmla="*/ 2031004 h 2752311"/>
              <a:gd name="connsiteX6" fmla="*/ 957 w 3206740"/>
              <a:gd name="connsiteY6" fmla="*/ 2752311 h 2752311"/>
              <a:gd name="connsiteX0" fmla="*/ 957 w 3206740"/>
              <a:gd name="connsiteY0" fmla="*/ 2764897 h 2764897"/>
              <a:gd name="connsiteX1" fmla="*/ 1416803 w 3206740"/>
              <a:gd name="connsiteY1" fmla="*/ 2040185 h 2764897"/>
              <a:gd name="connsiteX2" fmla="*/ 437093 w 3206740"/>
              <a:gd name="connsiteY2" fmla="*/ 334284 h 2764897"/>
              <a:gd name="connsiteX3" fmla="*/ 1757349 w 3206740"/>
              <a:gd name="connsiteY3" fmla="*/ 26679 h 2764897"/>
              <a:gd name="connsiteX4" fmla="*/ 3156544 w 3206740"/>
              <a:gd name="connsiteY4" fmla="*/ 725902 h 2764897"/>
              <a:gd name="connsiteX5" fmla="*/ 2383961 w 3206740"/>
              <a:gd name="connsiteY5" fmla="*/ 2043590 h 2764897"/>
              <a:gd name="connsiteX6" fmla="*/ 957 w 3206740"/>
              <a:gd name="connsiteY6" fmla="*/ 2764897 h 2764897"/>
              <a:gd name="connsiteX0" fmla="*/ 957 w 3206740"/>
              <a:gd name="connsiteY0" fmla="*/ 2753135 h 2753135"/>
              <a:gd name="connsiteX1" fmla="*/ 1416803 w 3206740"/>
              <a:gd name="connsiteY1" fmla="*/ 2028423 h 2753135"/>
              <a:gd name="connsiteX2" fmla="*/ 437093 w 3206740"/>
              <a:gd name="connsiteY2" fmla="*/ 322522 h 2753135"/>
              <a:gd name="connsiteX3" fmla="*/ 1757349 w 3206740"/>
              <a:gd name="connsiteY3" fmla="*/ 14917 h 2753135"/>
              <a:gd name="connsiteX4" fmla="*/ 3156544 w 3206740"/>
              <a:gd name="connsiteY4" fmla="*/ 714140 h 2753135"/>
              <a:gd name="connsiteX5" fmla="*/ 2383961 w 3206740"/>
              <a:gd name="connsiteY5" fmla="*/ 2031828 h 2753135"/>
              <a:gd name="connsiteX6" fmla="*/ 957 w 3206740"/>
              <a:gd name="connsiteY6" fmla="*/ 2753135 h 2753135"/>
              <a:gd name="connsiteX0" fmla="*/ 957 w 3206740"/>
              <a:gd name="connsiteY0" fmla="*/ 2753135 h 2753135"/>
              <a:gd name="connsiteX1" fmla="*/ 1416803 w 3206740"/>
              <a:gd name="connsiteY1" fmla="*/ 2028423 h 2753135"/>
              <a:gd name="connsiteX2" fmla="*/ 437093 w 3206740"/>
              <a:gd name="connsiteY2" fmla="*/ 322522 h 2753135"/>
              <a:gd name="connsiteX3" fmla="*/ 1757349 w 3206740"/>
              <a:gd name="connsiteY3" fmla="*/ 14917 h 2753135"/>
              <a:gd name="connsiteX4" fmla="*/ 3156544 w 3206740"/>
              <a:gd name="connsiteY4" fmla="*/ 714140 h 2753135"/>
              <a:gd name="connsiteX5" fmla="*/ 2383961 w 3206740"/>
              <a:gd name="connsiteY5" fmla="*/ 2031828 h 2753135"/>
              <a:gd name="connsiteX6" fmla="*/ 957 w 3206740"/>
              <a:gd name="connsiteY6" fmla="*/ 2753135 h 2753135"/>
              <a:gd name="connsiteX0" fmla="*/ 957 w 3159635"/>
              <a:gd name="connsiteY0" fmla="*/ 2753135 h 2753135"/>
              <a:gd name="connsiteX1" fmla="*/ 1416803 w 3159635"/>
              <a:gd name="connsiteY1" fmla="*/ 2028423 h 2753135"/>
              <a:gd name="connsiteX2" fmla="*/ 437093 w 3159635"/>
              <a:gd name="connsiteY2" fmla="*/ 322522 h 2753135"/>
              <a:gd name="connsiteX3" fmla="*/ 1757349 w 3159635"/>
              <a:gd name="connsiteY3" fmla="*/ 14917 h 2753135"/>
              <a:gd name="connsiteX4" fmla="*/ 3156544 w 3159635"/>
              <a:gd name="connsiteY4" fmla="*/ 714140 h 2753135"/>
              <a:gd name="connsiteX5" fmla="*/ 2383961 w 3159635"/>
              <a:gd name="connsiteY5" fmla="*/ 2031828 h 2753135"/>
              <a:gd name="connsiteX6" fmla="*/ 957 w 3159635"/>
              <a:gd name="connsiteY6" fmla="*/ 2753135 h 2753135"/>
              <a:gd name="connsiteX0" fmla="*/ 1059 w 3159737"/>
              <a:gd name="connsiteY0" fmla="*/ 2753448 h 2753448"/>
              <a:gd name="connsiteX1" fmla="*/ 1269421 w 3159737"/>
              <a:gd name="connsiteY1" fmla="*/ 2043484 h 2753448"/>
              <a:gd name="connsiteX2" fmla="*/ 437195 w 3159737"/>
              <a:gd name="connsiteY2" fmla="*/ 322835 h 2753448"/>
              <a:gd name="connsiteX3" fmla="*/ 1757451 w 3159737"/>
              <a:gd name="connsiteY3" fmla="*/ 15230 h 2753448"/>
              <a:gd name="connsiteX4" fmla="*/ 3156646 w 3159737"/>
              <a:gd name="connsiteY4" fmla="*/ 714453 h 2753448"/>
              <a:gd name="connsiteX5" fmla="*/ 2384063 w 3159737"/>
              <a:gd name="connsiteY5" fmla="*/ 2032141 h 2753448"/>
              <a:gd name="connsiteX6" fmla="*/ 1059 w 3159737"/>
              <a:gd name="connsiteY6" fmla="*/ 2753448 h 2753448"/>
              <a:gd name="connsiteX0" fmla="*/ 1059 w 3007116"/>
              <a:gd name="connsiteY0" fmla="*/ 2757971 h 2757971"/>
              <a:gd name="connsiteX1" fmla="*/ 1269421 w 3007116"/>
              <a:gd name="connsiteY1" fmla="*/ 2048007 h 2757971"/>
              <a:gd name="connsiteX2" fmla="*/ 437195 w 3007116"/>
              <a:gd name="connsiteY2" fmla="*/ 327358 h 2757971"/>
              <a:gd name="connsiteX3" fmla="*/ 1757451 w 3007116"/>
              <a:gd name="connsiteY3" fmla="*/ 19753 h 2757971"/>
              <a:gd name="connsiteX4" fmla="*/ 2964917 w 3007116"/>
              <a:gd name="connsiteY4" fmla="*/ 615737 h 2757971"/>
              <a:gd name="connsiteX5" fmla="*/ 2384063 w 3007116"/>
              <a:gd name="connsiteY5" fmla="*/ 2036664 h 2757971"/>
              <a:gd name="connsiteX6" fmla="*/ 1059 w 3007116"/>
              <a:gd name="connsiteY6" fmla="*/ 2757971 h 2757971"/>
              <a:gd name="connsiteX0" fmla="*/ 1059 w 2965289"/>
              <a:gd name="connsiteY0" fmla="*/ 2757971 h 2757971"/>
              <a:gd name="connsiteX1" fmla="*/ 1269421 w 2965289"/>
              <a:gd name="connsiteY1" fmla="*/ 2048007 h 2757971"/>
              <a:gd name="connsiteX2" fmla="*/ 437195 w 2965289"/>
              <a:gd name="connsiteY2" fmla="*/ 327358 h 2757971"/>
              <a:gd name="connsiteX3" fmla="*/ 1757451 w 2965289"/>
              <a:gd name="connsiteY3" fmla="*/ 19753 h 2757971"/>
              <a:gd name="connsiteX4" fmla="*/ 2964917 w 2965289"/>
              <a:gd name="connsiteY4" fmla="*/ 615737 h 2757971"/>
              <a:gd name="connsiteX5" fmla="*/ 2384063 w 2965289"/>
              <a:gd name="connsiteY5" fmla="*/ 2036664 h 2757971"/>
              <a:gd name="connsiteX6" fmla="*/ 1059 w 2965289"/>
              <a:gd name="connsiteY6" fmla="*/ 2757971 h 2757971"/>
              <a:gd name="connsiteX0" fmla="*/ 1059 w 2964917"/>
              <a:gd name="connsiteY0" fmla="*/ 2757971 h 2757971"/>
              <a:gd name="connsiteX1" fmla="*/ 1269421 w 2964917"/>
              <a:gd name="connsiteY1" fmla="*/ 2048007 h 2757971"/>
              <a:gd name="connsiteX2" fmla="*/ 437195 w 2964917"/>
              <a:gd name="connsiteY2" fmla="*/ 327358 h 2757971"/>
              <a:gd name="connsiteX3" fmla="*/ 1757451 w 2964917"/>
              <a:gd name="connsiteY3" fmla="*/ 19753 h 2757971"/>
              <a:gd name="connsiteX4" fmla="*/ 2964917 w 2964917"/>
              <a:gd name="connsiteY4" fmla="*/ 615737 h 2757971"/>
              <a:gd name="connsiteX5" fmla="*/ 2384063 w 2964917"/>
              <a:gd name="connsiteY5" fmla="*/ 2036664 h 2757971"/>
              <a:gd name="connsiteX6" fmla="*/ 1059 w 2964917"/>
              <a:gd name="connsiteY6" fmla="*/ 2757971 h 2757971"/>
              <a:gd name="connsiteX0" fmla="*/ 1059 w 3007116"/>
              <a:gd name="connsiteY0" fmla="*/ 2757971 h 2757971"/>
              <a:gd name="connsiteX1" fmla="*/ 1269421 w 3007116"/>
              <a:gd name="connsiteY1" fmla="*/ 2048007 h 2757971"/>
              <a:gd name="connsiteX2" fmla="*/ 437195 w 3007116"/>
              <a:gd name="connsiteY2" fmla="*/ 327358 h 2757971"/>
              <a:gd name="connsiteX3" fmla="*/ 1757451 w 3007116"/>
              <a:gd name="connsiteY3" fmla="*/ 19753 h 2757971"/>
              <a:gd name="connsiteX4" fmla="*/ 2964917 w 3007116"/>
              <a:gd name="connsiteY4" fmla="*/ 615737 h 2757971"/>
              <a:gd name="connsiteX5" fmla="*/ 2384063 w 3007116"/>
              <a:gd name="connsiteY5" fmla="*/ 2036664 h 2757971"/>
              <a:gd name="connsiteX6" fmla="*/ 1059 w 3007116"/>
              <a:gd name="connsiteY6" fmla="*/ 2757971 h 2757971"/>
              <a:gd name="connsiteX0" fmla="*/ 1059 w 2994278"/>
              <a:gd name="connsiteY0" fmla="*/ 2757971 h 2757971"/>
              <a:gd name="connsiteX1" fmla="*/ 1269421 w 2994278"/>
              <a:gd name="connsiteY1" fmla="*/ 2048007 h 2757971"/>
              <a:gd name="connsiteX2" fmla="*/ 437195 w 2994278"/>
              <a:gd name="connsiteY2" fmla="*/ 327358 h 2757971"/>
              <a:gd name="connsiteX3" fmla="*/ 1757451 w 2994278"/>
              <a:gd name="connsiteY3" fmla="*/ 19753 h 2757971"/>
              <a:gd name="connsiteX4" fmla="*/ 2964917 w 2994278"/>
              <a:gd name="connsiteY4" fmla="*/ 615737 h 2757971"/>
              <a:gd name="connsiteX5" fmla="*/ 2384063 w 2994278"/>
              <a:gd name="connsiteY5" fmla="*/ 2036664 h 2757971"/>
              <a:gd name="connsiteX6" fmla="*/ 1059 w 2994278"/>
              <a:gd name="connsiteY6" fmla="*/ 2757971 h 2757971"/>
              <a:gd name="connsiteX0" fmla="*/ 1059 w 2964917"/>
              <a:gd name="connsiteY0" fmla="*/ 2757971 h 2757971"/>
              <a:gd name="connsiteX1" fmla="*/ 1269421 w 2964917"/>
              <a:gd name="connsiteY1" fmla="*/ 2048007 h 2757971"/>
              <a:gd name="connsiteX2" fmla="*/ 437195 w 2964917"/>
              <a:gd name="connsiteY2" fmla="*/ 327358 h 2757971"/>
              <a:gd name="connsiteX3" fmla="*/ 1757451 w 2964917"/>
              <a:gd name="connsiteY3" fmla="*/ 19753 h 2757971"/>
              <a:gd name="connsiteX4" fmla="*/ 2964917 w 2964917"/>
              <a:gd name="connsiteY4" fmla="*/ 615737 h 2757971"/>
              <a:gd name="connsiteX5" fmla="*/ 2384063 w 2964917"/>
              <a:gd name="connsiteY5" fmla="*/ 2036664 h 2757971"/>
              <a:gd name="connsiteX6" fmla="*/ 1059 w 2964917"/>
              <a:gd name="connsiteY6" fmla="*/ 2757971 h 2757971"/>
              <a:gd name="connsiteX0" fmla="*/ 1059 w 2964917"/>
              <a:gd name="connsiteY0" fmla="*/ 2757971 h 2757971"/>
              <a:gd name="connsiteX1" fmla="*/ 1269421 w 2964917"/>
              <a:gd name="connsiteY1" fmla="*/ 2048007 h 2757971"/>
              <a:gd name="connsiteX2" fmla="*/ 437195 w 2964917"/>
              <a:gd name="connsiteY2" fmla="*/ 327358 h 2757971"/>
              <a:gd name="connsiteX3" fmla="*/ 1757451 w 2964917"/>
              <a:gd name="connsiteY3" fmla="*/ 19753 h 2757971"/>
              <a:gd name="connsiteX4" fmla="*/ 2964917 w 2964917"/>
              <a:gd name="connsiteY4" fmla="*/ 615737 h 2757971"/>
              <a:gd name="connsiteX5" fmla="*/ 2384063 w 2964917"/>
              <a:gd name="connsiteY5" fmla="*/ 2036664 h 2757971"/>
              <a:gd name="connsiteX6" fmla="*/ 1059 w 2964917"/>
              <a:gd name="connsiteY6" fmla="*/ 2757971 h 2757971"/>
              <a:gd name="connsiteX0" fmla="*/ 1059 w 2964917"/>
              <a:gd name="connsiteY0" fmla="*/ 2757971 h 2757971"/>
              <a:gd name="connsiteX1" fmla="*/ 1269421 w 2964917"/>
              <a:gd name="connsiteY1" fmla="*/ 2048007 h 2757971"/>
              <a:gd name="connsiteX2" fmla="*/ 437195 w 2964917"/>
              <a:gd name="connsiteY2" fmla="*/ 327358 h 2757971"/>
              <a:gd name="connsiteX3" fmla="*/ 1757451 w 2964917"/>
              <a:gd name="connsiteY3" fmla="*/ 19753 h 2757971"/>
              <a:gd name="connsiteX4" fmla="*/ 2964917 w 2964917"/>
              <a:gd name="connsiteY4" fmla="*/ 615737 h 2757971"/>
              <a:gd name="connsiteX5" fmla="*/ 2384063 w 2964917"/>
              <a:gd name="connsiteY5" fmla="*/ 2036664 h 2757971"/>
              <a:gd name="connsiteX6" fmla="*/ 1059 w 2964917"/>
              <a:gd name="connsiteY6" fmla="*/ 2757971 h 2757971"/>
              <a:gd name="connsiteX0" fmla="*/ 1059 w 2964917"/>
              <a:gd name="connsiteY0" fmla="*/ 2758956 h 2758956"/>
              <a:gd name="connsiteX1" fmla="*/ 1269421 w 2964917"/>
              <a:gd name="connsiteY1" fmla="*/ 2048992 h 2758956"/>
              <a:gd name="connsiteX2" fmla="*/ 437195 w 2964917"/>
              <a:gd name="connsiteY2" fmla="*/ 328343 h 2758956"/>
              <a:gd name="connsiteX3" fmla="*/ 1757451 w 2964917"/>
              <a:gd name="connsiteY3" fmla="*/ 20738 h 2758956"/>
              <a:gd name="connsiteX4" fmla="*/ 2964917 w 2964917"/>
              <a:gd name="connsiteY4" fmla="*/ 616722 h 2758956"/>
              <a:gd name="connsiteX5" fmla="*/ 2384063 w 2964917"/>
              <a:gd name="connsiteY5" fmla="*/ 2037649 h 2758956"/>
              <a:gd name="connsiteX6" fmla="*/ 1059 w 2964917"/>
              <a:gd name="connsiteY6" fmla="*/ 2758956 h 2758956"/>
              <a:gd name="connsiteX0" fmla="*/ 1059 w 2964917"/>
              <a:gd name="connsiteY0" fmla="*/ 2758956 h 2758956"/>
              <a:gd name="connsiteX1" fmla="*/ 1269421 w 2964917"/>
              <a:gd name="connsiteY1" fmla="*/ 2048992 h 2758956"/>
              <a:gd name="connsiteX2" fmla="*/ 437195 w 2964917"/>
              <a:gd name="connsiteY2" fmla="*/ 328343 h 2758956"/>
              <a:gd name="connsiteX3" fmla="*/ 1757451 w 2964917"/>
              <a:gd name="connsiteY3" fmla="*/ 20738 h 2758956"/>
              <a:gd name="connsiteX4" fmla="*/ 2964917 w 2964917"/>
              <a:gd name="connsiteY4" fmla="*/ 616722 h 2758956"/>
              <a:gd name="connsiteX5" fmla="*/ 2089095 w 2964917"/>
              <a:gd name="connsiteY5" fmla="*/ 2037649 h 2758956"/>
              <a:gd name="connsiteX6" fmla="*/ 1059 w 2964917"/>
              <a:gd name="connsiteY6" fmla="*/ 2758956 h 2758956"/>
              <a:gd name="connsiteX0" fmla="*/ 1059 w 2832182"/>
              <a:gd name="connsiteY0" fmla="*/ 2758956 h 2758956"/>
              <a:gd name="connsiteX1" fmla="*/ 1269421 w 2832182"/>
              <a:gd name="connsiteY1" fmla="*/ 2048992 h 2758956"/>
              <a:gd name="connsiteX2" fmla="*/ 437195 w 2832182"/>
              <a:gd name="connsiteY2" fmla="*/ 328343 h 2758956"/>
              <a:gd name="connsiteX3" fmla="*/ 1757451 w 2832182"/>
              <a:gd name="connsiteY3" fmla="*/ 20738 h 2758956"/>
              <a:gd name="connsiteX4" fmla="*/ 2832182 w 2832182"/>
              <a:gd name="connsiteY4" fmla="*/ 616722 h 2758956"/>
              <a:gd name="connsiteX5" fmla="*/ 2089095 w 2832182"/>
              <a:gd name="connsiteY5" fmla="*/ 2037649 h 2758956"/>
              <a:gd name="connsiteX6" fmla="*/ 1059 w 2832182"/>
              <a:gd name="connsiteY6" fmla="*/ 2758956 h 2758956"/>
              <a:gd name="connsiteX0" fmla="*/ 1059 w 2876427"/>
              <a:gd name="connsiteY0" fmla="*/ 2753765 h 2753765"/>
              <a:gd name="connsiteX1" fmla="*/ 1269421 w 2876427"/>
              <a:gd name="connsiteY1" fmla="*/ 2043801 h 2753765"/>
              <a:gd name="connsiteX2" fmla="*/ 437195 w 2876427"/>
              <a:gd name="connsiteY2" fmla="*/ 323152 h 2753765"/>
              <a:gd name="connsiteX3" fmla="*/ 1757451 w 2876427"/>
              <a:gd name="connsiteY3" fmla="*/ 15547 h 2753765"/>
              <a:gd name="connsiteX4" fmla="*/ 2876427 w 2876427"/>
              <a:gd name="connsiteY4" fmla="*/ 537789 h 2753765"/>
              <a:gd name="connsiteX5" fmla="*/ 2089095 w 2876427"/>
              <a:gd name="connsiteY5" fmla="*/ 2032458 h 2753765"/>
              <a:gd name="connsiteX6" fmla="*/ 1059 w 2876427"/>
              <a:gd name="connsiteY6" fmla="*/ 2753765 h 2753765"/>
              <a:gd name="connsiteX0" fmla="*/ 1059 w 2876427"/>
              <a:gd name="connsiteY0" fmla="*/ 2744863 h 2744863"/>
              <a:gd name="connsiteX1" fmla="*/ 1269421 w 2876427"/>
              <a:gd name="connsiteY1" fmla="*/ 2034899 h 2744863"/>
              <a:gd name="connsiteX2" fmla="*/ 437195 w 2876427"/>
              <a:gd name="connsiteY2" fmla="*/ 314250 h 2744863"/>
              <a:gd name="connsiteX3" fmla="*/ 1757451 w 2876427"/>
              <a:gd name="connsiteY3" fmla="*/ 6645 h 2744863"/>
              <a:gd name="connsiteX4" fmla="*/ 2876427 w 2876427"/>
              <a:gd name="connsiteY4" fmla="*/ 528887 h 2744863"/>
              <a:gd name="connsiteX5" fmla="*/ 2089095 w 2876427"/>
              <a:gd name="connsiteY5" fmla="*/ 2023556 h 2744863"/>
              <a:gd name="connsiteX6" fmla="*/ 1059 w 2876427"/>
              <a:gd name="connsiteY6" fmla="*/ 2744863 h 2744863"/>
              <a:gd name="connsiteX0" fmla="*/ 1059 w 2876427"/>
              <a:gd name="connsiteY0" fmla="*/ 2760002 h 2760002"/>
              <a:gd name="connsiteX1" fmla="*/ 1269421 w 2876427"/>
              <a:gd name="connsiteY1" fmla="*/ 2050038 h 2760002"/>
              <a:gd name="connsiteX2" fmla="*/ 437195 w 2876427"/>
              <a:gd name="connsiteY2" fmla="*/ 329389 h 2760002"/>
              <a:gd name="connsiteX3" fmla="*/ 1757451 w 2876427"/>
              <a:gd name="connsiteY3" fmla="*/ 21784 h 2760002"/>
              <a:gd name="connsiteX4" fmla="*/ 2876427 w 2876427"/>
              <a:gd name="connsiteY4" fmla="*/ 544026 h 2760002"/>
              <a:gd name="connsiteX5" fmla="*/ 2089095 w 2876427"/>
              <a:gd name="connsiteY5" fmla="*/ 2038695 h 2760002"/>
              <a:gd name="connsiteX6" fmla="*/ 1059 w 2876427"/>
              <a:gd name="connsiteY6" fmla="*/ 2760002 h 276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6427" h="2760002">
                <a:moveTo>
                  <a:pt x="1059" y="2760002"/>
                </a:moveTo>
                <a:cubicBezTo>
                  <a:pt x="-43186" y="2602006"/>
                  <a:pt x="1313666" y="2208034"/>
                  <a:pt x="1269421" y="2050038"/>
                </a:cubicBezTo>
                <a:cubicBezTo>
                  <a:pt x="-168323" y="1925806"/>
                  <a:pt x="355857" y="977147"/>
                  <a:pt x="437195" y="329389"/>
                </a:cubicBezTo>
                <a:cubicBezTo>
                  <a:pt x="480514" y="-15592"/>
                  <a:pt x="1232925" y="-28738"/>
                  <a:pt x="1757451" y="21784"/>
                </a:cubicBezTo>
                <a:cubicBezTo>
                  <a:pt x="2163681" y="60912"/>
                  <a:pt x="2808138" y="-17570"/>
                  <a:pt x="2876427" y="544026"/>
                </a:cubicBezTo>
                <a:cubicBezTo>
                  <a:pt x="2850523" y="1076938"/>
                  <a:pt x="2777477" y="1859375"/>
                  <a:pt x="2089095" y="2038695"/>
                </a:cubicBezTo>
                <a:lnTo>
                  <a:pt x="1059" y="2760002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en-US" dirty="0" smtClean="0">
                <a:solidFill>
                  <a:schemeClr val="tx2"/>
                </a:solidFill>
                <a:cs typeface="Times New Roman" pitchFamily="18" charset="0"/>
              </a:rPr>
              <a:t>Upper Jurassic</a:t>
            </a:r>
            <a:endParaRPr lang="en-US" dirty="0">
              <a:solidFill>
                <a:schemeClr val="tx2"/>
              </a:solidFill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Saudi Arabia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Kuwait, Iran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&amp; UAE</a:t>
            </a:r>
          </a:p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835115" y="2430669"/>
            <a:ext cx="3893623" cy="2446131"/>
            <a:chOff x="7095588" y="4878975"/>
            <a:chExt cx="3893623" cy="2446131"/>
          </a:xfrm>
        </p:grpSpPr>
        <p:sp>
          <p:nvSpPr>
            <p:cNvPr id="26" name="Right Arrow 25"/>
            <p:cNvSpPr/>
            <p:nvPr/>
          </p:nvSpPr>
          <p:spPr>
            <a:xfrm flipH="1">
              <a:off x="7095588" y="5865460"/>
              <a:ext cx="3266301" cy="166403"/>
            </a:xfrm>
            <a:custGeom>
              <a:avLst/>
              <a:gdLst>
                <a:gd name="connsiteX0" fmla="*/ 0 w 3066276"/>
                <a:gd name="connsiteY0" fmla="*/ 41601 h 166403"/>
                <a:gd name="connsiteX1" fmla="*/ 2983075 w 3066276"/>
                <a:gd name="connsiteY1" fmla="*/ 41601 h 166403"/>
                <a:gd name="connsiteX2" fmla="*/ 2983075 w 3066276"/>
                <a:gd name="connsiteY2" fmla="*/ 0 h 166403"/>
                <a:gd name="connsiteX3" fmla="*/ 3066276 w 3066276"/>
                <a:gd name="connsiteY3" fmla="*/ 83202 h 166403"/>
                <a:gd name="connsiteX4" fmla="*/ 2983075 w 3066276"/>
                <a:gd name="connsiteY4" fmla="*/ 166403 h 166403"/>
                <a:gd name="connsiteX5" fmla="*/ 2983075 w 3066276"/>
                <a:gd name="connsiteY5" fmla="*/ 124802 h 166403"/>
                <a:gd name="connsiteX6" fmla="*/ 0 w 3066276"/>
                <a:gd name="connsiteY6" fmla="*/ 124802 h 166403"/>
                <a:gd name="connsiteX7" fmla="*/ 0 w 3066276"/>
                <a:gd name="connsiteY7" fmla="*/ 41601 h 166403"/>
                <a:gd name="connsiteX0" fmla="*/ 0 w 3266301"/>
                <a:gd name="connsiteY0" fmla="*/ 41601 h 166403"/>
                <a:gd name="connsiteX1" fmla="*/ 2983075 w 3266301"/>
                <a:gd name="connsiteY1" fmla="*/ 41601 h 166403"/>
                <a:gd name="connsiteX2" fmla="*/ 2983075 w 3266301"/>
                <a:gd name="connsiteY2" fmla="*/ 0 h 166403"/>
                <a:gd name="connsiteX3" fmla="*/ 3266301 w 3266301"/>
                <a:gd name="connsiteY3" fmla="*/ 87964 h 166403"/>
                <a:gd name="connsiteX4" fmla="*/ 2983075 w 3266301"/>
                <a:gd name="connsiteY4" fmla="*/ 166403 h 166403"/>
                <a:gd name="connsiteX5" fmla="*/ 2983075 w 3266301"/>
                <a:gd name="connsiteY5" fmla="*/ 124802 h 166403"/>
                <a:gd name="connsiteX6" fmla="*/ 0 w 3266301"/>
                <a:gd name="connsiteY6" fmla="*/ 124802 h 166403"/>
                <a:gd name="connsiteX7" fmla="*/ 0 w 3266301"/>
                <a:gd name="connsiteY7" fmla="*/ 41601 h 16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01" h="166403">
                  <a:moveTo>
                    <a:pt x="0" y="41601"/>
                  </a:moveTo>
                  <a:lnTo>
                    <a:pt x="2983075" y="41601"/>
                  </a:lnTo>
                  <a:lnTo>
                    <a:pt x="2983075" y="0"/>
                  </a:lnTo>
                  <a:lnTo>
                    <a:pt x="3266301" y="87964"/>
                  </a:lnTo>
                  <a:lnTo>
                    <a:pt x="2983075" y="166403"/>
                  </a:lnTo>
                  <a:lnTo>
                    <a:pt x="2983075" y="124802"/>
                  </a:lnTo>
                  <a:lnTo>
                    <a:pt x="0" y="124802"/>
                  </a:lnTo>
                  <a:lnTo>
                    <a:pt x="0" y="41601"/>
                  </a:lnTo>
                  <a:close/>
                </a:path>
              </a:pathLst>
            </a:cu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107539" y="4878975"/>
              <a:ext cx="1881672" cy="2446131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structural &amp; </a:t>
              </a:r>
            </a:p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depositional</a:t>
              </a:r>
            </a:p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barrier over</a:t>
              </a:r>
            </a:p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faulted margin</a:t>
              </a:r>
            </a:p>
            <a:p>
              <a:pPr>
                <a:spcBef>
                  <a:spcPct val="20000"/>
                </a:spcBef>
              </a:pPr>
              <a:r>
                <a:rPr lang="en-US" dirty="0">
                  <a:solidFill>
                    <a:schemeClr val="tx2"/>
                  </a:solidFill>
                  <a:cs typeface="Arial" charset="0"/>
                </a:rPr>
                <a:t>horst </a:t>
              </a:r>
              <a:r>
                <a:rPr lang="en-US" dirty="0" smtClean="0">
                  <a:solidFill>
                    <a:schemeClr val="tx2"/>
                  </a:solidFill>
                  <a:cs typeface="Arial" charset="0"/>
                </a:rPr>
                <a:t>blocks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107539" y="5925028"/>
              <a:ext cx="45719" cy="49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42524" y="1651718"/>
            <a:ext cx="2899202" cy="851951"/>
            <a:chOff x="-1357341" y="1442058"/>
            <a:chExt cx="2899202" cy="851951"/>
          </a:xfrm>
        </p:grpSpPr>
        <p:sp>
          <p:nvSpPr>
            <p:cNvPr id="25" name="Right Arrow 24"/>
            <p:cNvSpPr/>
            <p:nvPr/>
          </p:nvSpPr>
          <p:spPr>
            <a:xfrm rot="1860000">
              <a:off x="-1357341" y="2100998"/>
              <a:ext cx="2899202" cy="152401"/>
            </a:xfrm>
            <a:custGeom>
              <a:avLst/>
              <a:gdLst>
                <a:gd name="connsiteX0" fmla="*/ 0 w 2743200"/>
                <a:gd name="connsiteY0" fmla="*/ 38100 h 152401"/>
                <a:gd name="connsiteX1" fmla="*/ 2667000 w 2743200"/>
                <a:gd name="connsiteY1" fmla="*/ 38100 h 152401"/>
                <a:gd name="connsiteX2" fmla="*/ 2667000 w 2743200"/>
                <a:gd name="connsiteY2" fmla="*/ 0 h 152401"/>
                <a:gd name="connsiteX3" fmla="*/ 2743200 w 2743200"/>
                <a:gd name="connsiteY3" fmla="*/ 76201 h 152401"/>
                <a:gd name="connsiteX4" fmla="*/ 2667000 w 2743200"/>
                <a:gd name="connsiteY4" fmla="*/ 152401 h 152401"/>
                <a:gd name="connsiteX5" fmla="*/ 2667000 w 2743200"/>
                <a:gd name="connsiteY5" fmla="*/ 114301 h 152401"/>
                <a:gd name="connsiteX6" fmla="*/ 0 w 2743200"/>
                <a:gd name="connsiteY6" fmla="*/ 114301 h 152401"/>
                <a:gd name="connsiteX7" fmla="*/ 0 w 2743200"/>
                <a:gd name="connsiteY7" fmla="*/ 38100 h 152401"/>
                <a:gd name="connsiteX0" fmla="*/ 0 w 2899202"/>
                <a:gd name="connsiteY0" fmla="*/ 38100 h 152401"/>
                <a:gd name="connsiteX1" fmla="*/ 2667000 w 2899202"/>
                <a:gd name="connsiteY1" fmla="*/ 38100 h 152401"/>
                <a:gd name="connsiteX2" fmla="*/ 2667000 w 2899202"/>
                <a:gd name="connsiteY2" fmla="*/ 0 h 152401"/>
                <a:gd name="connsiteX3" fmla="*/ 2899202 w 2899202"/>
                <a:gd name="connsiteY3" fmla="*/ 76920 h 152401"/>
                <a:gd name="connsiteX4" fmla="*/ 2667000 w 2899202"/>
                <a:gd name="connsiteY4" fmla="*/ 152401 h 152401"/>
                <a:gd name="connsiteX5" fmla="*/ 2667000 w 2899202"/>
                <a:gd name="connsiteY5" fmla="*/ 114301 h 152401"/>
                <a:gd name="connsiteX6" fmla="*/ 0 w 2899202"/>
                <a:gd name="connsiteY6" fmla="*/ 114301 h 152401"/>
                <a:gd name="connsiteX7" fmla="*/ 0 w 2899202"/>
                <a:gd name="connsiteY7" fmla="*/ 38100 h 15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9202" h="152401">
                  <a:moveTo>
                    <a:pt x="0" y="38100"/>
                  </a:moveTo>
                  <a:lnTo>
                    <a:pt x="2667000" y="38100"/>
                  </a:lnTo>
                  <a:lnTo>
                    <a:pt x="2667000" y="0"/>
                  </a:lnTo>
                  <a:lnTo>
                    <a:pt x="2899202" y="76920"/>
                  </a:lnTo>
                  <a:lnTo>
                    <a:pt x="2667000" y="152401"/>
                  </a:lnTo>
                  <a:lnTo>
                    <a:pt x="2667000" y="114301"/>
                  </a:lnTo>
                  <a:lnTo>
                    <a:pt x="0" y="114301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860000">
              <a:off x="-1259129" y="1442058"/>
              <a:ext cx="1524000" cy="762000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  <a:cs typeface="Times New Roman" pitchFamily="18" charset="0"/>
                </a:rPr>
                <a:t>confined </a:t>
              </a:r>
            </a:p>
            <a:p>
              <a:pPr algn="ctr"/>
              <a:r>
                <a:rPr lang="en-US" dirty="0" smtClean="0">
                  <a:solidFill>
                    <a:schemeClr val="tx2"/>
                  </a:solidFill>
                  <a:cs typeface="Times New Roman" pitchFamily="18" charset="0"/>
                </a:rPr>
                <a:t>seaway</a:t>
              </a:r>
              <a:endParaRPr lang="en-US" dirty="0">
                <a:solidFill>
                  <a:schemeClr val="tx2"/>
                </a:solidFill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1860000">
              <a:off x="-18135" y="2294009"/>
              <a:ext cx="609600" cy="0"/>
            </a:xfrm>
            <a:prstGeom prst="line">
              <a:avLst/>
            </a:prstGeom>
            <a:ln w="730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0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16" grpId="0" animBg="1" autoUpdateAnimBg="0"/>
      <p:bldP spid="18" grpId="0" animBg="1" autoUpdateAnimBg="0"/>
      <p:bldP spid="19" grpId="0" animBg="1" autoUpdateAnimBg="0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8" y="0"/>
            <a:ext cx="8082643" cy="685800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flipV="1">
            <a:off x="4810990" y="4478484"/>
            <a:ext cx="353291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2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1294"/>
          </a:xfrm>
        </p:spPr>
        <p:txBody>
          <a:bodyPr/>
          <a:lstStyle/>
          <a:p>
            <a:r>
              <a:rPr lang="en-US" dirty="0" smtClean="0"/>
              <a:t>low stand evaporites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South Tethyan Margin</a:t>
            </a:r>
          </a:p>
        </p:txBody>
      </p:sp>
      <p:pic>
        <p:nvPicPr>
          <p:cNvPr id="4099" name="Picture 5" descr="20070311100827!A_large_blank_world_map_with_oceans_marked_in_blu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24000"/>
            <a:ext cx="8001000" cy="3971925"/>
          </a:xfrm>
          <a:solidFill>
            <a:schemeClr val="accent1"/>
          </a:solidFill>
        </p:spPr>
      </p:pic>
      <p:sp>
        <p:nvSpPr>
          <p:cNvPr id="54281" name="Freeform 9"/>
          <p:cNvSpPr>
            <a:spLocks/>
          </p:cNvSpPr>
          <p:nvPr/>
        </p:nvSpPr>
        <p:spPr bwMode="auto">
          <a:xfrm>
            <a:off x="3505200" y="2667000"/>
            <a:ext cx="2222500" cy="588963"/>
          </a:xfrm>
          <a:custGeom>
            <a:avLst/>
            <a:gdLst>
              <a:gd name="T0" fmla="*/ 1931988 w 1400"/>
              <a:gd name="T1" fmla="*/ 581025 h 371"/>
              <a:gd name="T2" fmla="*/ 1627188 w 1400"/>
              <a:gd name="T3" fmla="*/ 571500 h 371"/>
              <a:gd name="T4" fmla="*/ 1357313 w 1400"/>
              <a:gd name="T5" fmla="*/ 419100 h 371"/>
              <a:gd name="T6" fmla="*/ 1308100 w 1400"/>
              <a:gd name="T7" fmla="*/ 228600 h 371"/>
              <a:gd name="T8" fmla="*/ 1250950 w 1400"/>
              <a:gd name="T9" fmla="*/ 352425 h 371"/>
              <a:gd name="T10" fmla="*/ 1146175 w 1400"/>
              <a:gd name="T11" fmla="*/ 447675 h 371"/>
              <a:gd name="T12" fmla="*/ 922338 w 1400"/>
              <a:gd name="T13" fmla="*/ 466725 h 371"/>
              <a:gd name="T14" fmla="*/ 708025 w 1400"/>
              <a:gd name="T15" fmla="*/ 333375 h 371"/>
              <a:gd name="T16" fmla="*/ 365125 w 1400"/>
              <a:gd name="T17" fmla="*/ 257175 h 371"/>
              <a:gd name="T18" fmla="*/ 31750 w 1400"/>
              <a:gd name="T19" fmla="*/ 223838 h 371"/>
              <a:gd name="T20" fmla="*/ 441325 w 1400"/>
              <a:gd name="T21" fmla="*/ 38100 h 371"/>
              <a:gd name="T22" fmla="*/ 679450 w 1400"/>
              <a:gd name="T23" fmla="*/ 47625 h 371"/>
              <a:gd name="T24" fmla="*/ 965200 w 1400"/>
              <a:gd name="T25" fmla="*/ 152400 h 371"/>
              <a:gd name="T26" fmla="*/ 1089025 w 1400"/>
              <a:gd name="T27" fmla="*/ 133350 h 371"/>
              <a:gd name="T28" fmla="*/ 1174750 w 1400"/>
              <a:gd name="T29" fmla="*/ 57150 h 371"/>
              <a:gd name="T30" fmla="*/ 1308100 w 1400"/>
              <a:gd name="T31" fmla="*/ 0 h 371"/>
              <a:gd name="T32" fmla="*/ 1479550 w 1400"/>
              <a:gd name="T33" fmla="*/ 85725 h 371"/>
              <a:gd name="T34" fmla="*/ 1755775 w 1400"/>
              <a:gd name="T35" fmla="*/ 228600 h 371"/>
              <a:gd name="T36" fmla="*/ 2222500 w 1400"/>
              <a:gd name="T37" fmla="*/ 376238 h 3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00"/>
              <a:gd name="T58" fmla="*/ 0 h 371"/>
              <a:gd name="T59" fmla="*/ 1400 w 1400"/>
              <a:gd name="T60" fmla="*/ 371 h 3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00" h="371">
                <a:moveTo>
                  <a:pt x="1217" y="366"/>
                </a:moveTo>
                <a:cubicBezTo>
                  <a:pt x="1175" y="347"/>
                  <a:pt x="1068" y="371"/>
                  <a:pt x="1025" y="360"/>
                </a:cubicBezTo>
                <a:cubicBezTo>
                  <a:pt x="984" y="334"/>
                  <a:pt x="870" y="345"/>
                  <a:pt x="855" y="264"/>
                </a:cubicBezTo>
                <a:cubicBezTo>
                  <a:pt x="813" y="236"/>
                  <a:pt x="866" y="172"/>
                  <a:pt x="824" y="144"/>
                </a:cubicBezTo>
                <a:cubicBezTo>
                  <a:pt x="815" y="178"/>
                  <a:pt x="809" y="191"/>
                  <a:pt x="788" y="222"/>
                </a:cubicBezTo>
                <a:cubicBezTo>
                  <a:pt x="776" y="240"/>
                  <a:pt x="744" y="280"/>
                  <a:pt x="722" y="282"/>
                </a:cubicBezTo>
                <a:cubicBezTo>
                  <a:pt x="687" y="294"/>
                  <a:pt x="627" y="306"/>
                  <a:pt x="581" y="294"/>
                </a:cubicBezTo>
                <a:cubicBezTo>
                  <a:pt x="535" y="282"/>
                  <a:pt x="504" y="232"/>
                  <a:pt x="446" y="210"/>
                </a:cubicBezTo>
                <a:cubicBezTo>
                  <a:pt x="371" y="173"/>
                  <a:pt x="314" y="167"/>
                  <a:pt x="230" y="162"/>
                </a:cubicBezTo>
                <a:cubicBezTo>
                  <a:pt x="210" y="132"/>
                  <a:pt x="0" y="180"/>
                  <a:pt x="20" y="141"/>
                </a:cubicBezTo>
                <a:cubicBezTo>
                  <a:pt x="28" y="118"/>
                  <a:pt x="242" y="33"/>
                  <a:pt x="278" y="24"/>
                </a:cubicBezTo>
                <a:cubicBezTo>
                  <a:pt x="328" y="26"/>
                  <a:pt x="378" y="26"/>
                  <a:pt x="428" y="30"/>
                </a:cubicBezTo>
                <a:cubicBezTo>
                  <a:pt x="483" y="42"/>
                  <a:pt x="564" y="80"/>
                  <a:pt x="608" y="96"/>
                </a:cubicBezTo>
                <a:cubicBezTo>
                  <a:pt x="650" y="112"/>
                  <a:pt x="664" y="94"/>
                  <a:pt x="686" y="84"/>
                </a:cubicBezTo>
                <a:cubicBezTo>
                  <a:pt x="708" y="74"/>
                  <a:pt x="717" y="50"/>
                  <a:pt x="740" y="36"/>
                </a:cubicBezTo>
                <a:cubicBezTo>
                  <a:pt x="762" y="14"/>
                  <a:pt x="796" y="9"/>
                  <a:pt x="824" y="0"/>
                </a:cubicBezTo>
                <a:cubicBezTo>
                  <a:pt x="856" y="3"/>
                  <a:pt x="885" y="30"/>
                  <a:pt x="932" y="54"/>
                </a:cubicBezTo>
                <a:cubicBezTo>
                  <a:pt x="970" y="73"/>
                  <a:pt x="1067" y="121"/>
                  <a:pt x="1106" y="144"/>
                </a:cubicBezTo>
                <a:cubicBezTo>
                  <a:pt x="1126" y="156"/>
                  <a:pt x="1380" y="223"/>
                  <a:pt x="1400" y="237"/>
                </a:cubicBezTo>
              </a:path>
            </a:pathLst>
          </a:custGeom>
          <a:solidFill>
            <a:srgbClr val="00FFFF">
              <a:alpha val="23921"/>
            </a:srgbClr>
          </a:solidFill>
          <a:ln w="19050" cap="flat" cmpd="sng">
            <a:solidFill>
              <a:srgbClr val="FF66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4286" name="Picture 14" descr="545px-World_Oil_Reserves_by_Reg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15024" r="5504" b="11017"/>
          <a:stretch>
            <a:fillRect/>
          </a:stretch>
        </p:blipFill>
        <p:spPr>
          <a:xfrm>
            <a:off x="5611906" y="0"/>
            <a:ext cx="3505200" cy="3282950"/>
          </a:xfrm>
          <a:noFill/>
        </p:spPr>
      </p:pic>
      <p:sp>
        <p:nvSpPr>
          <p:cNvPr id="4104" name="Text Box 18"/>
          <p:cNvSpPr txBox="1">
            <a:spLocks noChangeArrowheads="1"/>
          </p:cNvSpPr>
          <p:nvPr/>
        </p:nvSpPr>
        <p:spPr bwMode="auto">
          <a:xfrm>
            <a:off x="684212" y="5722203"/>
            <a:ext cx="7926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0" dirty="0">
                <a:solidFill>
                  <a:schemeClr val="tx2"/>
                </a:solidFill>
                <a:latin typeface="+mn-lt"/>
              </a:rPr>
              <a:t>Northeastern flank of Gondwanaland from Arabian Plate through Zagros &amp; Taurus </a:t>
            </a:r>
            <a:r>
              <a:rPr lang="en-US" b="0" dirty="0" err="1">
                <a:solidFill>
                  <a:schemeClr val="tx2"/>
                </a:solidFill>
                <a:latin typeface="+mn-lt"/>
              </a:rPr>
              <a:t>Mtns</a:t>
            </a:r>
            <a:r>
              <a:rPr lang="en-US" b="0" dirty="0">
                <a:solidFill>
                  <a:schemeClr val="tx2"/>
                </a:solidFill>
                <a:latin typeface="+mn-lt"/>
              </a:rPr>
              <a:t>, Levant &amp; N Africa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9801" y="64770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598310" y="2663825"/>
            <a:ext cx="1134152" cy="581012"/>
          </a:xfrm>
          <a:custGeom>
            <a:avLst/>
            <a:gdLst>
              <a:gd name="T0" fmla="*/ 1931988 w 1400"/>
              <a:gd name="T1" fmla="*/ 581025 h 371"/>
              <a:gd name="T2" fmla="*/ 1627188 w 1400"/>
              <a:gd name="T3" fmla="*/ 571500 h 371"/>
              <a:gd name="T4" fmla="*/ 1357313 w 1400"/>
              <a:gd name="T5" fmla="*/ 419100 h 371"/>
              <a:gd name="T6" fmla="*/ 1308100 w 1400"/>
              <a:gd name="T7" fmla="*/ 228600 h 371"/>
              <a:gd name="T8" fmla="*/ 1250950 w 1400"/>
              <a:gd name="T9" fmla="*/ 352425 h 371"/>
              <a:gd name="T10" fmla="*/ 1146175 w 1400"/>
              <a:gd name="T11" fmla="*/ 447675 h 371"/>
              <a:gd name="T12" fmla="*/ 922338 w 1400"/>
              <a:gd name="T13" fmla="*/ 466725 h 371"/>
              <a:gd name="T14" fmla="*/ 708025 w 1400"/>
              <a:gd name="T15" fmla="*/ 333375 h 371"/>
              <a:gd name="T16" fmla="*/ 365125 w 1400"/>
              <a:gd name="T17" fmla="*/ 257175 h 371"/>
              <a:gd name="T18" fmla="*/ 31750 w 1400"/>
              <a:gd name="T19" fmla="*/ 223838 h 371"/>
              <a:gd name="T20" fmla="*/ 441325 w 1400"/>
              <a:gd name="T21" fmla="*/ 38100 h 371"/>
              <a:gd name="T22" fmla="*/ 679450 w 1400"/>
              <a:gd name="T23" fmla="*/ 47625 h 371"/>
              <a:gd name="T24" fmla="*/ 965200 w 1400"/>
              <a:gd name="T25" fmla="*/ 152400 h 371"/>
              <a:gd name="T26" fmla="*/ 1089025 w 1400"/>
              <a:gd name="T27" fmla="*/ 133350 h 371"/>
              <a:gd name="T28" fmla="*/ 1174750 w 1400"/>
              <a:gd name="T29" fmla="*/ 57150 h 371"/>
              <a:gd name="T30" fmla="*/ 1308100 w 1400"/>
              <a:gd name="T31" fmla="*/ 0 h 371"/>
              <a:gd name="T32" fmla="*/ 1479550 w 1400"/>
              <a:gd name="T33" fmla="*/ 85725 h 371"/>
              <a:gd name="T34" fmla="*/ 1755775 w 1400"/>
              <a:gd name="T35" fmla="*/ 228600 h 371"/>
              <a:gd name="T36" fmla="*/ 2222500 w 1400"/>
              <a:gd name="T37" fmla="*/ 376238 h 3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00"/>
              <a:gd name="T58" fmla="*/ 0 h 371"/>
              <a:gd name="T59" fmla="*/ 1400 w 1400"/>
              <a:gd name="T60" fmla="*/ 371 h 371"/>
              <a:gd name="connsiteX0" fmla="*/ 8560 w 9867"/>
              <a:gd name="connsiteY0" fmla="*/ 9865 h 9865"/>
              <a:gd name="connsiteX1" fmla="*/ 7188 w 9867"/>
              <a:gd name="connsiteY1" fmla="*/ 9704 h 9865"/>
              <a:gd name="connsiteX2" fmla="*/ 5974 w 9867"/>
              <a:gd name="connsiteY2" fmla="*/ 7116 h 9865"/>
              <a:gd name="connsiteX3" fmla="*/ 5753 w 9867"/>
              <a:gd name="connsiteY3" fmla="*/ 3881 h 9865"/>
              <a:gd name="connsiteX4" fmla="*/ 5496 w 9867"/>
              <a:gd name="connsiteY4" fmla="*/ 5984 h 9865"/>
              <a:gd name="connsiteX5" fmla="*/ 5024 w 9867"/>
              <a:gd name="connsiteY5" fmla="*/ 7601 h 9865"/>
              <a:gd name="connsiteX6" fmla="*/ 4017 w 9867"/>
              <a:gd name="connsiteY6" fmla="*/ 7925 h 9865"/>
              <a:gd name="connsiteX7" fmla="*/ 3053 w 9867"/>
              <a:gd name="connsiteY7" fmla="*/ 5660 h 9865"/>
              <a:gd name="connsiteX8" fmla="*/ 1510 w 9867"/>
              <a:gd name="connsiteY8" fmla="*/ 4367 h 9865"/>
              <a:gd name="connsiteX9" fmla="*/ 10 w 9867"/>
              <a:gd name="connsiteY9" fmla="*/ 3801 h 9865"/>
              <a:gd name="connsiteX10" fmla="*/ 1853 w 9867"/>
              <a:gd name="connsiteY10" fmla="*/ 647 h 9865"/>
              <a:gd name="connsiteX11" fmla="*/ 2924 w 9867"/>
              <a:gd name="connsiteY11" fmla="*/ 809 h 9865"/>
              <a:gd name="connsiteX12" fmla="*/ 4210 w 9867"/>
              <a:gd name="connsiteY12" fmla="*/ 2588 h 9865"/>
              <a:gd name="connsiteX13" fmla="*/ 4767 w 9867"/>
              <a:gd name="connsiteY13" fmla="*/ 2264 h 9865"/>
              <a:gd name="connsiteX14" fmla="*/ 5153 w 9867"/>
              <a:gd name="connsiteY14" fmla="*/ 970 h 9865"/>
              <a:gd name="connsiteX15" fmla="*/ 5753 w 9867"/>
              <a:gd name="connsiteY15" fmla="*/ 0 h 9865"/>
              <a:gd name="connsiteX16" fmla="*/ 6524 w 9867"/>
              <a:gd name="connsiteY16" fmla="*/ 1456 h 9865"/>
              <a:gd name="connsiteX17" fmla="*/ 7767 w 9867"/>
              <a:gd name="connsiteY17" fmla="*/ 3881 h 9865"/>
              <a:gd name="connsiteX18" fmla="*/ 9867 w 9867"/>
              <a:gd name="connsiteY18" fmla="*/ 6388 h 9865"/>
              <a:gd name="connsiteX0" fmla="*/ 8675 w 10000"/>
              <a:gd name="connsiteY0" fmla="*/ 10000 h 10000"/>
              <a:gd name="connsiteX1" fmla="*/ 7285 w 10000"/>
              <a:gd name="connsiteY1" fmla="*/ 9837 h 10000"/>
              <a:gd name="connsiteX2" fmla="*/ 6055 w 10000"/>
              <a:gd name="connsiteY2" fmla="*/ 7213 h 10000"/>
              <a:gd name="connsiteX3" fmla="*/ 5831 w 10000"/>
              <a:gd name="connsiteY3" fmla="*/ 3934 h 10000"/>
              <a:gd name="connsiteX4" fmla="*/ 5570 w 10000"/>
              <a:gd name="connsiteY4" fmla="*/ 6066 h 10000"/>
              <a:gd name="connsiteX5" fmla="*/ 5092 w 10000"/>
              <a:gd name="connsiteY5" fmla="*/ 7705 h 10000"/>
              <a:gd name="connsiteX6" fmla="*/ 4071 w 10000"/>
              <a:gd name="connsiteY6" fmla="*/ 8033 h 10000"/>
              <a:gd name="connsiteX7" fmla="*/ 3094 w 10000"/>
              <a:gd name="connsiteY7" fmla="*/ 5737 h 10000"/>
              <a:gd name="connsiteX8" fmla="*/ 1530 w 10000"/>
              <a:gd name="connsiteY8" fmla="*/ 4427 h 10000"/>
              <a:gd name="connsiteX9" fmla="*/ 10 w 10000"/>
              <a:gd name="connsiteY9" fmla="*/ 3853 h 10000"/>
              <a:gd name="connsiteX10" fmla="*/ 1878 w 10000"/>
              <a:gd name="connsiteY10" fmla="*/ 656 h 10000"/>
              <a:gd name="connsiteX11" fmla="*/ 2963 w 10000"/>
              <a:gd name="connsiteY11" fmla="*/ 820 h 10000"/>
              <a:gd name="connsiteX12" fmla="*/ 4267 w 10000"/>
              <a:gd name="connsiteY12" fmla="*/ 2623 h 10000"/>
              <a:gd name="connsiteX13" fmla="*/ 4831 w 10000"/>
              <a:gd name="connsiteY13" fmla="*/ 2295 h 10000"/>
              <a:gd name="connsiteX14" fmla="*/ 5222 w 10000"/>
              <a:gd name="connsiteY14" fmla="*/ 983 h 10000"/>
              <a:gd name="connsiteX15" fmla="*/ 5831 w 10000"/>
              <a:gd name="connsiteY15" fmla="*/ 0 h 10000"/>
              <a:gd name="connsiteX16" fmla="*/ 6612 w 10000"/>
              <a:gd name="connsiteY16" fmla="*/ 1476 h 10000"/>
              <a:gd name="connsiteX17" fmla="*/ 7872 w 10000"/>
              <a:gd name="connsiteY17" fmla="*/ 3934 h 10000"/>
              <a:gd name="connsiteX18" fmla="*/ 10000 w 10000"/>
              <a:gd name="connsiteY18" fmla="*/ 6475 h 10000"/>
              <a:gd name="connsiteX0" fmla="*/ 8675 w 10000"/>
              <a:gd name="connsiteY0" fmla="*/ 10000 h 10000"/>
              <a:gd name="connsiteX1" fmla="*/ 7285 w 10000"/>
              <a:gd name="connsiteY1" fmla="*/ 9837 h 10000"/>
              <a:gd name="connsiteX2" fmla="*/ 6055 w 10000"/>
              <a:gd name="connsiteY2" fmla="*/ 7213 h 10000"/>
              <a:gd name="connsiteX3" fmla="*/ 5831 w 10000"/>
              <a:gd name="connsiteY3" fmla="*/ 3934 h 10000"/>
              <a:gd name="connsiteX4" fmla="*/ 5570 w 10000"/>
              <a:gd name="connsiteY4" fmla="*/ 6066 h 10000"/>
              <a:gd name="connsiteX5" fmla="*/ 5092 w 10000"/>
              <a:gd name="connsiteY5" fmla="*/ 7705 h 10000"/>
              <a:gd name="connsiteX6" fmla="*/ 4071 w 10000"/>
              <a:gd name="connsiteY6" fmla="*/ 8033 h 10000"/>
              <a:gd name="connsiteX7" fmla="*/ 3094 w 10000"/>
              <a:gd name="connsiteY7" fmla="*/ 5737 h 10000"/>
              <a:gd name="connsiteX8" fmla="*/ 1530 w 10000"/>
              <a:gd name="connsiteY8" fmla="*/ 4427 h 10000"/>
              <a:gd name="connsiteX9" fmla="*/ 10 w 10000"/>
              <a:gd name="connsiteY9" fmla="*/ 3853 h 10000"/>
              <a:gd name="connsiteX10" fmla="*/ 1878 w 10000"/>
              <a:gd name="connsiteY10" fmla="*/ 656 h 10000"/>
              <a:gd name="connsiteX11" fmla="*/ 2963 w 10000"/>
              <a:gd name="connsiteY11" fmla="*/ 820 h 10000"/>
              <a:gd name="connsiteX12" fmla="*/ 4267 w 10000"/>
              <a:gd name="connsiteY12" fmla="*/ 2623 h 10000"/>
              <a:gd name="connsiteX13" fmla="*/ 4831 w 10000"/>
              <a:gd name="connsiteY13" fmla="*/ 2295 h 10000"/>
              <a:gd name="connsiteX14" fmla="*/ 5222 w 10000"/>
              <a:gd name="connsiteY14" fmla="*/ 983 h 10000"/>
              <a:gd name="connsiteX15" fmla="*/ 5831 w 10000"/>
              <a:gd name="connsiteY15" fmla="*/ 0 h 10000"/>
              <a:gd name="connsiteX16" fmla="*/ 6612 w 10000"/>
              <a:gd name="connsiteY16" fmla="*/ 1476 h 10000"/>
              <a:gd name="connsiteX17" fmla="*/ 7872 w 10000"/>
              <a:gd name="connsiteY17" fmla="*/ 3934 h 10000"/>
              <a:gd name="connsiteX18" fmla="*/ 10000 w 10000"/>
              <a:gd name="connsiteY18" fmla="*/ 6475 h 10000"/>
              <a:gd name="connsiteX0" fmla="*/ 8675 w 10000"/>
              <a:gd name="connsiteY0" fmla="*/ 10000 h 10000"/>
              <a:gd name="connsiteX1" fmla="*/ 7285 w 10000"/>
              <a:gd name="connsiteY1" fmla="*/ 9837 h 10000"/>
              <a:gd name="connsiteX2" fmla="*/ 6055 w 10000"/>
              <a:gd name="connsiteY2" fmla="*/ 7213 h 10000"/>
              <a:gd name="connsiteX3" fmla="*/ 5831 w 10000"/>
              <a:gd name="connsiteY3" fmla="*/ 3934 h 10000"/>
              <a:gd name="connsiteX4" fmla="*/ 5570 w 10000"/>
              <a:gd name="connsiteY4" fmla="*/ 6066 h 10000"/>
              <a:gd name="connsiteX5" fmla="*/ 5092 w 10000"/>
              <a:gd name="connsiteY5" fmla="*/ 7705 h 10000"/>
              <a:gd name="connsiteX6" fmla="*/ 4071 w 10000"/>
              <a:gd name="connsiteY6" fmla="*/ 8033 h 10000"/>
              <a:gd name="connsiteX7" fmla="*/ 3094 w 10000"/>
              <a:gd name="connsiteY7" fmla="*/ 5737 h 10000"/>
              <a:gd name="connsiteX8" fmla="*/ 1530 w 10000"/>
              <a:gd name="connsiteY8" fmla="*/ 4427 h 10000"/>
              <a:gd name="connsiteX9" fmla="*/ 10 w 10000"/>
              <a:gd name="connsiteY9" fmla="*/ 3853 h 10000"/>
              <a:gd name="connsiteX10" fmla="*/ 1878 w 10000"/>
              <a:gd name="connsiteY10" fmla="*/ 656 h 10000"/>
              <a:gd name="connsiteX11" fmla="*/ 2963 w 10000"/>
              <a:gd name="connsiteY11" fmla="*/ 820 h 10000"/>
              <a:gd name="connsiteX12" fmla="*/ 4267 w 10000"/>
              <a:gd name="connsiteY12" fmla="*/ 2623 h 10000"/>
              <a:gd name="connsiteX13" fmla="*/ 4831 w 10000"/>
              <a:gd name="connsiteY13" fmla="*/ 2295 h 10000"/>
              <a:gd name="connsiteX14" fmla="*/ 5222 w 10000"/>
              <a:gd name="connsiteY14" fmla="*/ 983 h 10000"/>
              <a:gd name="connsiteX15" fmla="*/ 5831 w 10000"/>
              <a:gd name="connsiteY15" fmla="*/ 0 h 10000"/>
              <a:gd name="connsiteX16" fmla="*/ 6612 w 10000"/>
              <a:gd name="connsiteY16" fmla="*/ 1476 h 10000"/>
              <a:gd name="connsiteX17" fmla="*/ 7872 w 10000"/>
              <a:gd name="connsiteY17" fmla="*/ 3934 h 10000"/>
              <a:gd name="connsiteX18" fmla="*/ 10000 w 10000"/>
              <a:gd name="connsiteY18" fmla="*/ 6475 h 10000"/>
              <a:gd name="connsiteX0" fmla="*/ 8675 w 10000"/>
              <a:gd name="connsiteY0" fmla="*/ 10000 h 10000"/>
              <a:gd name="connsiteX1" fmla="*/ 7285 w 10000"/>
              <a:gd name="connsiteY1" fmla="*/ 9837 h 10000"/>
              <a:gd name="connsiteX2" fmla="*/ 6055 w 10000"/>
              <a:gd name="connsiteY2" fmla="*/ 7213 h 10000"/>
              <a:gd name="connsiteX3" fmla="*/ 5831 w 10000"/>
              <a:gd name="connsiteY3" fmla="*/ 3934 h 10000"/>
              <a:gd name="connsiteX4" fmla="*/ 5570 w 10000"/>
              <a:gd name="connsiteY4" fmla="*/ 6066 h 10000"/>
              <a:gd name="connsiteX5" fmla="*/ 5092 w 10000"/>
              <a:gd name="connsiteY5" fmla="*/ 7705 h 10000"/>
              <a:gd name="connsiteX6" fmla="*/ 4071 w 10000"/>
              <a:gd name="connsiteY6" fmla="*/ 8033 h 10000"/>
              <a:gd name="connsiteX7" fmla="*/ 3094 w 10000"/>
              <a:gd name="connsiteY7" fmla="*/ 5737 h 10000"/>
              <a:gd name="connsiteX8" fmla="*/ 1530 w 10000"/>
              <a:gd name="connsiteY8" fmla="*/ 4427 h 10000"/>
              <a:gd name="connsiteX9" fmla="*/ 10 w 10000"/>
              <a:gd name="connsiteY9" fmla="*/ 3853 h 10000"/>
              <a:gd name="connsiteX10" fmla="*/ 2963 w 10000"/>
              <a:gd name="connsiteY10" fmla="*/ 820 h 10000"/>
              <a:gd name="connsiteX11" fmla="*/ 4267 w 10000"/>
              <a:gd name="connsiteY11" fmla="*/ 2623 h 10000"/>
              <a:gd name="connsiteX12" fmla="*/ 4831 w 10000"/>
              <a:gd name="connsiteY12" fmla="*/ 2295 h 10000"/>
              <a:gd name="connsiteX13" fmla="*/ 5222 w 10000"/>
              <a:gd name="connsiteY13" fmla="*/ 983 h 10000"/>
              <a:gd name="connsiteX14" fmla="*/ 5831 w 10000"/>
              <a:gd name="connsiteY14" fmla="*/ 0 h 10000"/>
              <a:gd name="connsiteX15" fmla="*/ 6612 w 10000"/>
              <a:gd name="connsiteY15" fmla="*/ 1476 h 10000"/>
              <a:gd name="connsiteX16" fmla="*/ 7872 w 10000"/>
              <a:gd name="connsiteY16" fmla="*/ 3934 h 10000"/>
              <a:gd name="connsiteX17" fmla="*/ 10000 w 10000"/>
              <a:gd name="connsiteY17" fmla="*/ 6475 h 10000"/>
              <a:gd name="connsiteX0" fmla="*/ 7146 w 8471"/>
              <a:gd name="connsiteY0" fmla="*/ 10000 h 10000"/>
              <a:gd name="connsiteX1" fmla="*/ 5756 w 8471"/>
              <a:gd name="connsiteY1" fmla="*/ 9837 h 10000"/>
              <a:gd name="connsiteX2" fmla="*/ 4526 w 8471"/>
              <a:gd name="connsiteY2" fmla="*/ 7213 h 10000"/>
              <a:gd name="connsiteX3" fmla="*/ 4302 w 8471"/>
              <a:gd name="connsiteY3" fmla="*/ 3934 h 10000"/>
              <a:gd name="connsiteX4" fmla="*/ 4041 w 8471"/>
              <a:gd name="connsiteY4" fmla="*/ 6066 h 10000"/>
              <a:gd name="connsiteX5" fmla="*/ 3563 w 8471"/>
              <a:gd name="connsiteY5" fmla="*/ 7705 h 10000"/>
              <a:gd name="connsiteX6" fmla="*/ 2542 w 8471"/>
              <a:gd name="connsiteY6" fmla="*/ 8033 h 10000"/>
              <a:gd name="connsiteX7" fmla="*/ 1565 w 8471"/>
              <a:gd name="connsiteY7" fmla="*/ 5737 h 10000"/>
              <a:gd name="connsiteX8" fmla="*/ 1 w 8471"/>
              <a:gd name="connsiteY8" fmla="*/ 4427 h 10000"/>
              <a:gd name="connsiteX9" fmla="*/ 1434 w 8471"/>
              <a:gd name="connsiteY9" fmla="*/ 820 h 10000"/>
              <a:gd name="connsiteX10" fmla="*/ 2738 w 8471"/>
              <a:gd name="connsiteY10" fmla="*/ 2623 h 10000"/>
              <a:gd name="connsiteX11" fmla="*/ 3302 w 8471"/>
              <a:gd name="connsiteY11" fmla="*/ 2295 h 10000"/>
              <a:gd name="connsiteX12" fmla="*/ 3693 w 8471"/>
              <a:gd name="connsiteY12" fmla="*/ 983 h 10000"/>
              <a:gd name="connsiteX13" fmla="*/ 4302 w 8471"/>
              <a:gd name="connsiteY13" fmla="*/ 0 h 10000"/>
              <a:gd name="connsiteX14" fmla="*/ 5083 w 8471"/>
              <a:gd name="connsiteY14" fmla="*/ 1476 h 10000"/>
              <a:gd name="connsiteX15" fmla="*/ 6343 w 8471"/>
              <a:gd name="connsiteY15" fmla="*/ 3934 h 10000"/>
              <a:gd name="connsiteX16" fmla="*/ 8471 w 8471"/>
              <a:gd name="connsiteY16" fmla="*/ 6475 h 10000"/>
              <a:gd name="connsiteX0" fmla="*/ 6855 w 8419"/>
              <a:gd name="connsiteY0" fmla="*/ 10000 h 10000"/>
              <a:gd name="connsiteX1" fmla="*/ 5214 w 8419"/>
              <a:gd name="connsiteY1" fmla="*/ 9837 h 10000"/>
              <a:gd name="connsiteX2" fmla="*/ 3762 w 8419"/>
              <a:gd name="connsiteY2" fmla="*/ 7213 h 10000"/>
              <a:gd name="connsiteX3" fmla="*/ 3498 w 8419"/>
              <a:gd name="connsiteY3" fmla="*/ 3934 h 10000"/>
              <a:gd name="connsiteX4" fmla="*/ 3189 w 8419"/>
              <a:gd name="connsiteY4" fmla="*/ 6066 h 10000"/>
              <a:gd name="connsiteX5" fmla="*/ 2625 w 8419"/>
              <a:gd name="connsiteY5" fmla="*/ 7705 h 10000"/>
              <a:gd name="connsiteX6" fmla="*/ 1420 w 8419"/>
              <a:gd name="connsiteY6" fmla="*/ 8033 h 10000"/>
              <a:gd name="connsiteX7" fmla="*/ 266 w 8419"/>
              <a:gd name="connsiteY7" fmla="*/ 5737 h 10000"/>
              <a:gd name="connsiteX8" fmla="*/ 112 w 8419"/>
              <a:gd name="connsiteY8" fmla="*/ 820 h 10000"/>
              <a:gd name="connsiteX9" fmla="*/ 1651 w 8419"/>
              <a:gd name="connsiteY9" fmla="*/ 2623 h 10000"/>
              <a:gd name="connsiteX10" fmla="*/ 2317 w 8419"/>
              <a:gd name="connsiteY10" fmla="*/ 2295 h 10000"/>
              <a:gd name="connsiteX11" fmla="*/ 2779 w 8419"/>
              <a:gd name="connsiteY11" fmla="*/ 983 h 10000"/>
              <a:gd name="connsiteX12" fmla="*/ 3498 w 8419"/>
              <a:gd name="connsiteY12" fmla="*/ 0 h 10000"/>
              <a:gd name="connsiteX13" fmla="*/ 4419 w 8419"/>
              <a:gd name="connsiteY13" fmla="*/ 1476 h 10000"/>
              <a:gd name="connsiteX14" fmla="*/ 5907 w 8419"/>
              <a:gd name="connsiteY14" fmla="*/ 3934 h 10000"/>
              <a:gd name="connsiteX15" fmla="*/ 8419 w 8419"/>
              <a:gd name="connsiteY15" fmla="*/ 6475 h 10000"/>
              <a:gd name="connsiteX0" fmla="*/ 7826 w 9684"/>
              <a:gd name="connsiteY0" fmla="*/ 10000 h 10000"/>
              <a:gd name="connsiteX1" fmla="*/ 5877 w 9684"/>
              <a:gd name="connsiteY1" fmla="*/ 9837 h 10000"/>
              <a:gd name="connsiteX2" fmla="*/ 4152 w 9684"/>
              <a:gd name="connsiteY2" fmla="*/ 7213 h 10000"/>
              <a:gd name="connsiteX3" fmla="*/ 3839 w 9684"/>
              <a:gd name="connsiteY3" fmla="*/ 3934 h 10000"/>
              <a:gd name="connsiteX4" fmla="*/ 3472 w 9684"/>
              <a:gd name="connsiteY4" fmla="*/ 6066 h 10000"/>
              <a:gd name="connsiteX5" fmla="*/ 2802 w 9684"/>
              <a:gd name="connsiteY5" fmla="*/ 7705 h 10000"/>
              <a:gd name="connsiteX6" fmla="*/ 1371 w 9684"/>
              <a:gd name="connsiteY6" fmla="*/ 8033 h 10000"/>
              <a:gd name="connsiteX7" fmla="*/ 0 w 9684"/>
              <a:gd name="connsiteY7" fmla="*/ 5737 h 10000"/>
              <a:gd name="connsiteX8" fmla="*/ 1645 w 9684"/>
              <a:gd name="connsiteY8" fmla="*/ 2623 h 10000"/>
              <a:gd name="connsiteX9" fmla="*/ 2436 w 9684"/>
              <a:gd name="connsiteY9" fmla="*/ 2295 h 10000"/>
              <a:gd name="connsiteX10" fmla="*/ 2985 w 9684"/>
              <a:gd name="connsiteY10" fmla="*/ 983 h 10000"/>
              <a:gd name="connsiteX11" fmla="*/ 3839 w 9684"/>
              <a:gd name="connsiteY11" fmla="*/ 0 h 10000"/>
              <a:gd name="connsiteX12" fmla="*/ 4933 w 9684"/>
              <a:gd name="connsiteY12" fmla="*/ 1476 h 10000"/>
              <a:gd name="connsiteX13" fmla="*/ 6700 w 9684"/>
              <a:gd name="connsiteY13" fmla="*/ 3934 h 10000"/>
              <a:gd name="connsiteX14" fmla="*/ 9684 w 9684"/>
              <a:gd name="connsiteY14" fmla="*/ 6475 h 10000"/>
              <a:gd name="connsiteX0" fmla="*/ 6731 w 8650"/>
              <a:gd name="connsiteY0" fmla="*/ 10000 h 10000"/>
              <a:gd name="connsiteX1" fmla="*/ 4719 w 8650"/>
              <a:gd name="connsiteY1" fmla="*/ 9837 h 10000"/>
              <a:gd name="connsiteX2" fmla="*/ 2937 w 8650"/>
              <a:gd name="connsiteY2" fmla="*/ 7213 h 10000"/>
              <a:gd name="connsiteX3" fmla="*/ 2614 w 8650"/>
              <a:gd name="connsiteY3" fmla="*/ 3934 h 10000"/>
              <a:gd name="connsiteX4" fmla="*/ 2235 w 8650"/>
              <a:gd name="connsiteY4" fmla="*/ 6066 h 10000"/>
              <a:gd name="connsiteX5" fmla="*/ 1543 w 8650"/>
              <a:gd name="connsiteY5" fmla="*/ 7705 h 10000"/>
              <a:gd name="connsiteX6" fmla="*/ 66 w 8650"/>
              <a:gd name="connsiteY6" fmla="*/ 8033 h 10000"/>
              <a:gd name="connsiteX7" fmla="*/ 349 w 8650"/>
              <a:gd name="connsiteY7" fmla="*/ 2623 h 10000"/>
              <a:gd name="connsiteX8" fmla="*/ 1165 w 8650"/>
              <a:gd name="connsiteY8" fmla="*/ 2295 h 10000"/>
              <a:gd name="connsiteX9" fmla="*/ 1732 w 8650"/>
              <a:gd name="connsiteY9" fmla="*/ 983 h 10000"/>
              <a:gd name="connsiteX10" fmla="*/ 2614 w 8650"/>
              <a:gd name="connsiteY10" fmla="*/ 0 h 10000"/>
              <a:gd name="connsiteX11" fmla="*/ 3744 w 8650"/>
              <a:gd name="connsiteY11" fmla="*/ 1476 h 10000"/>
              <a:gd name="connsiteX12" fmla="*/ 5569 w 8650"/>
              <a:gd name="connsiteY12" fmla="*/ 3934 h 10000"/>
              <a:gd name="connsiteX13" fmla="*/ 8650 w 8650"/>
              <a:gd name="connsiteY13" fmla="*/ 6475 h 10000"/>
              <a:gd name="connsiteX0" fmla="*/ 7710 w 9928"/>
              <a:gd name="connsiteY0" fmla="*/ 10000 h 10000"/>
              <a:gd name="connsiteX1" fmla="*/ 5383 w 9928"/>
              <a:gd name="connsiteY1" fmla="*/ 9837 h 10000"/>
              <a:gd name="connsiteX2" fmla="*/ 3323 w 9928"/>
              <a:gd name="connsiteY2" fmla="*/ 7213 h 10000"/>
              <a:gd name="connsiteX3" fmla="*/ 2950 w 9928"/>
              <a:gd name="connsiteY3" fmla="*/ 3934 h 10000"/>
              <a:gd name="connsiteX4" fmla="*/ 2512 w 9928"/>
              <a:gd name="connsiteY4" fmla="*/ 6066 h 10000"/>
              <a:gd name="connsiteX5" fmla="*/ 1712 w 9928"/>
              <a:gd name="connsiteY5" fmla="*/ 7705 h 10000"/>
              <a:gd name="connsiteX6" fmla="*/ 4 w 9928"/>
              <a:gd name="connsiteY6" fmla="*/ 8033 h 10000"/>
              <a:gd name="connsiteX7" fmla="*/ 1275 w 9928"/>
              <a:gd name="connsiteY7" fmla="*/ 2295 h 10000"/>
              <a:gd name="connsiteX8" fmla="*/ 1930 w 9928"/>
              <a:gd name="connsiteY8" fmla="*/ 983 h 10000"/>
              <a:gd name="connsiteX9" fmla="*/ 2950 w 9928"/>
              <a:gd name="connsiteY9" fmla="*/ 0 h 10000"/>
              <a:gd name="connsiteX10" fmla="*/ 4256 w 9928"/>
              <a:gd name="connsiteY10" fmla="*/ 1476 h 10000"/>
              <a:gd name="connsiteX11" fmla="*/ 6366 w 9928"/>
              <a:gd name="connsiteY11" fmla="*/ 3934 h 10000"/>
              <a:gd name="connsiteX12" fmla="*/ 9928 w 9928"/>
              <a:gd name="connsiteY12" fmla="*/ 6475 h 10000"/>
              <a:gd name="connsiteX0" fmla="*/ 6486 w 8720"/>
              <a:gd name="connsiteY0" fmla="*/ 10000 h 10000"/>
              <a:gd name="connsiteX1" fmla="*/ 4142 w 8720"/>
              <a:gd name="connsiteY1" fmla="*/ 9837 h 10000"/>
              <a:gd name="connsiteX2" fmla="*/ 2067 w 8720"/>
              <a:gd name="connsiteY2" fmla="*/ 7213 h 10000"/>
              <a:gd name="connsiteX3" fmla="*/ 1691 w 8720"/>
              <a:gd name="connsiteY3" fmla="*/ 3934 h 10000"/>
              <a:gd name="connsiteX4" fmla="*/ 1250 w 8720"/>
              <a:gd name="connsiteY4" fmla="*/ 6066 h 10000"/>
              <a:gd name="connsiteX5" fmla="*/ 444 w 8720"/>
              <a:gd name="connsiteY5" fmla="*/ 7705 h 10000"/>
              <a:gd name="connsiteX6" fmla="*/ 4 w 8720"/>
              <a:gd name="connsiteY6" fmla="*/ 2295 h 10000"/>
              <a:gd name="connsiteX7" fmla="*/ 664 w 8720"/>
              <a:gd name="connsiteY7" fmla="*/ 983 h 10000"/>
              <a:gd name="connsiteX8" fmla="*/ 1691 w 8720"/>
              <a:gd name="connsiteY8" fmla="*/ 0 h 10000"/>
              <a:gd name="connsiteX9" fmla="*/ 3007 w 8720"/>
              <a:gd name="connsiteY9" fmla="*/ 1476 h 10000"/>
              <a:gd name="connsiteX10" fmla="*/ 5132 w 8720"/>
              <a:gd name="connsiteY10" fmla="*/ 3934 h 10000"/>
              <a:gd name="connsiteX11" fmla="*/ 8720 w 8720"/>
              <a:gd name="connsiteY11" fmla="*/ 647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20" h="10000">
                <a:moveTo>
                  <a:pt x="6486" y="10000"/>
                </a:moveTo>
                <a:cubicBezTo>
                  <a:pt x="5973" y="9481"/>
                  <a:pt x="4668" y="10137"/>
                  <a:pt x="4142" y="9837"/>
                </a:cubicBezTo>
                <a:cubicBezTo>
                  <a:pt x="3644" y="9126"/>
                  <a:pt x="2249" y="9426"/>
                  <a:pt x="2067" y="7213"/>
                </a:cubicBezTo>
                <a:cubicBezTo>
                  <a:pt x="1555" y="6448"/>
                  <a:pt x="2202" y="4699"/>
                  <a:pt x="1691" y="3934"/>
                </a:cubicBezTo>
                <a:cubicBezTo>
                  <a:pt x="1580" y="4864"/>
                  <a:pt x="1507" y="5218"/>
                  <a:pt x="1250" y="6066"/>
                </a:cubicBezTo>
                <a:cubicBezTo>
                  <a:pt x="1104" y="6558"/>
                  <a:pt x="713" y="7650"/>
                  <a:pt x="444" y="7705"/>
                </a:cubicBezTo>
                <a:cubicBezTo>
                  <a:pt x="236" y="7077"/>
                  <a:pt x="-33" y="3415"/>
                  <a:pt x="4" y="2295"/>
                </a:cubicBezTo>
                <a:cubicBezTo>
                  <a:pt x="273" y="2022"/>
                  <a:pt x="383" y="1366"/>
                  <a:pt x="664" y="983"/>
                </a:cubicBezTo>
                <a:cubicBezTo>
                  <a:pt x="933" y="382"/>
                  <a:pt x="1349" y="246"/>
                  <a:pt x="1691" y="0"/>
                </a:cubicBezTo>
                <a:cubicBezTo>
                  <a:pt x="2080" y="82"/>
                  <a:pt x="2432" y="820"/>
                  <a:pt x="3007" y="1476"/>
                </a:cubicBezTo>
                <a:cubicBezTo>
                  <a:pt x="3473" y="1995"/>
                  <a:pt x="4656" y="3306"/>
                  <a:pt x="5132" y="3934"/>
                </a:cubicBezTo>
                <a:cubicBezTo>
                  <a:pt x="5376" y="4263"/>
                  <a:pt x="8475" y="6093"/>
                  <a:pt x="8720" y="6475"/>
                </a:cubicBezTo>
              </a:path>
            </a:pathLst>
          </a:custGeom>
          <a:solidFill>
            <a:srgbClr val="FF0000">
              <a:alpha val="23921"/>
            </a:srgbClr>
          </a:solidFill>
          <a:ln w="19050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8" name="AutoShape 16"/>
          <p:cNvSpPr>
            <a:spLocks noChangeArrowheads="1"/>
          </p:cNvSpPr>
          <p:nvPr/>
        </p:nvSpPr>
        <p:spPr bwMode="auto">
          <a:xfrm rot="-8194300">
            <a:off x="4800600" y="3200400"/>
            <a:ext cx="2057400" cy="1143000"/>
          </a:xfrm>
          <a:prstGeom prst="notchedRightArrow">
            <a:avLst>
              <a:gd name="adj1" fmla="val 50000"/>
              <a:gd name="adj2" fmla="val 45000"/>
            </a:avLst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4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1" grpId="0" animBg="1"/>
      <p:bldP spid="10" grpId="0" animBg="1"/>
      <p:bldP spid="5428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7" y="0"/>
            <a:ext cx="8860465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8" y="6172200"/>
            <a:ext cx="4430233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transgressive evaporites</a:t>
            </a:r>
            <a:endParaRPr lang="en-US" sz="2800" dirty="0"/>
          </a:p>
        </p:txBody>
      </p:sp>
      <p:sp>
        <p:nvSpPr>
          <p:cNvPr id="4" name="Down Arrow 3"/>
          <p:cNvSpPr/>
          <p:nvPr/>
        </p:nvSpPr>
        <p:spPr>
          <a:xfrm flipV="1">
            <a:off x="6089083" y="6089089"/>
            <a:ext cx="353291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" y="0"/>
            <a:ext cx="89569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6172200"/>
            <a:ext cx="4249850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high stand evaporites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27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276600" y="0"/>
            <a:ext cx="58674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465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3276600" cy="5562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+mn-lt"/>
              </a:rPr>
              <a:t>Restricted Basins Isolated by Build Up Barriers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Organic Rich  Fill </a:t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 Arabian Gulf Jurassic</a:t>
            </a:r>
          </a:p>
        </p:txBody>
      </p:sp>
      <p:pic>
        <p:nvPicPr>
          <p:cNvPr id="18436" name="Picture 4" descr="Albrandt Figure of Basin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"/>
            <a:ext cx="5481638" cy="64531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629400" y="6553200"/>
            <a:ext cx="25146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  <a:latin typeface="+mn-lt"/>
              </a:rPr>
              <a:t>After Fox &amp; Albrandt,2002</a:t>
            </a:r>
          </a:p>
        </p:txBody>
      </p:sp>
      <p:sp>
        <p:nvSpPr>
          <p:cNvPr id="1646598" name="AutoShape 6"/>
          <p:cNvSpPr>
            <a:spLocks noChangeArrowheads="1"/>
          </p:cNvSpPr>
          <p:nvPr/>
        </p:nvSpPr>
        <p:spPr bwMode="auto">
          <a:xfrm rot="-20443396">
            <a:off x="1828800" y="685800"/>
            <a:ext cx="3124200" cy="914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>
                <a:solidFill>
                  <a:schemeClr val="tx2"/>
                </a:solidFill>
                <a:latin typeface="+mn-lt"/>
              </a:rPr>
              <a:t>Gotnia Basin</a:t>
            </a:r>
          </a:p>
        </p:txBody>
      </p:sp>
      <p:sp>
        <p:nvSpPr>
          <p:cNvPr id="1646599" name="AutoShape 7"/>
          <p:cNvSpPr>
            <a:spLocks noChangeArrowheads="1"/>
          </p:cNvSpPr>
          <p:nvPr/>
        </p:nvSpPr>
        <p:spPr bwMode="auto">
          <a:xfrm rot="-22661759">
            <a:off x="2438400" y="3733800"/>
            <a:ext cx="3124200" cy="914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>
                <a:solidFill>
                  <a:schemeClr val="tx2"/>
                </a:solidFill>
                <a:latin typeface="+mn-lt"/>
              </a:rPr>
              <a:t>Arabian Basin</a:t>
            </a:r>
          </a:p>
        </p:txBody>
      </p:sp>
      <p:sp>
        <p:nvSpPr>
          <p:cNvPr id="1646600" name="AutoShape 8"/>
          <p:cNvSpPr>
            <a:spLocks noChangeArrowheads="1"/>
          </p:cNvSpPr>
          <p:nvPr/>
        </p:nvSpPr>
        <p:spPr bwMode="auto">
          <a:xfrm rot="17766229" flipH="1">
            <a:off x="5257800" y="1600200"/>
            <a:ext cx="4114800" cy="914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>
                <a:solidFill>
                  <a:schemeClr val="tx2"/>
                </a:solidFill>
                <a:latin typeface="+mn-lt"/>
              </a:rPr>
              <a:t>South Arabian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6598" grpId="0" animBg="1"/>
      <p:bldP spid="1646599" grpId="0" animBg="1"/>
      <p:bldP spid="164660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304800"/>
            <a:ext cx="891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8912" tIns="219456" rIns="438912" bIns="219456" anchor="b"/>
          <a:lstStyle/>
          <a:p>
            <a:pPr algn="ctr" defTabSz="4389438"/>
            <a:r>
              <a:rPr lang="en-US" sz="4400" b="0" i="0" dirty="0">
                <a:solidFill>
                  <a:schemeClr val="tx2"/>
                </a:solidFill>
                <a:latin typeface="+mj-lt"/>
              </a:rPr>
              <a:t>Cretaceous</a:t>
            </a:r>
            <a:r>
              <a:rPr lang="en-US" sz="4400" b="0" i="0" dirty="0">
                <a:solidFill>
                  <a:schemeClr val="tx2"/>
                </a:solidFill>
              </a:rPr>
              <a:t> Paleogeography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781800" y="5897563"/>
            <a:ext cx="1554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389438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/>
              <a:t>After Peter Skelton</a:t>
            </a:r>
          </a:p>
        </p:txBody>
      </p:sp>
      <p:pic>
        <p:nvPicPr>
          <p:cNvPr id="29700" name="Picture 4" descr="Untitled-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713" y="1182688"/>
            <a:ext cx="7496175" cy="4552950"/>
          </a:xfrm>
          <a:noFill/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 rot="1498003">
            <a:off x="5710609" y="3547149"/>
            <a:ext cx="3352800" cy="332806"/>
          </a:xfrm>
          <a:prstGeom prst="leftArrowCallout">
            <a:avLst>
              <a:gd name="adj1" fmla="val 25000"/>
              <a:gd name="adj2" fmla="val 25000"/>
              <a:gd name="adj3" fmla="val 66667"/>
              <a:gd name="adj4" fmla="val 6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b="0" dirty="0" smtClean="0">
                <a:solidFill>
                  <a:schemeClr val="tx2"/>
                </a:solidFill>
                <a:cs typeface="Arial" charset="0"/>
              </a:rPr>
              <a:t>lea shore </a:t>
            </a:r>
            <a:endParaRPr lang="en-US" b="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28601" y="4556919"/>
            <a:ext cx="4229099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chemeClr val="tx2"/>
                </a:solidFill>
                <a:cs typeface="Times New Roman" pitchFamily="18" charset="0"/>
              </a:rPr>
              <a:t>humid-tropical air system 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28600" y="5155009"/>
            <a:ext cx="6119813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0" dirty="0">
                <a:solidFill>
                  <a:schemeClr val="tx2"/>
                </a:solidFill>
                <a:ea typeface="Gulim" pitchFamily="34" charset="-127"/>
                <a:cs typeface="Arial" charset="0"/>
              </a:rPr>
              <a:t>some shadow from adjacent continents</a:t>
            </a:r>
            <a:endParaRPr lang="en-US" b="0" dirty="0">
              <a:solidFill>
                <a:schemeClr val="tx2"/>
              </a:solidFill>
              <a:ea typeface="Gulim" pitchFamily="34" charset="-127"/>
              <a:cs typeface="Arial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28600" y="5833175"/>
            <a:ext cx="5728447" cy="4421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0" dirty="0">
                <a:solidFill>
                  <a:schemeClr val="tx2"/>
                </a:solidFill>
                <a:ea typeface="Gulim" pitchFamily="34" charset="-127"/>
                <a:cs typeface="Arial" charset="0"/>
              </a:rPr>
              <a:t>juxtaposed </a:t>
            </a:r>
            <a:r>
              <a:rPr lang="en-US" altLang="ko-KR" b="0" dirty="0" smtClean="0">
                <a:solidFill>
                  <a:schemeClr val="tx2"/>
                </a:solidFill>
                <a:ea typeface="Gulim" pitchFamily="34" charset="-127"/>
                <a:cs typeface="Arial" charset="0"/>
              </a:rPr>
              <a:t>source seal and reservoir</a:t>
            </a:r>
            <a:endParaRPr lang="en-US" b="0" dirty="0">
              <a:solidFill>
                <a:schemeClr val="tx2"/>
              </a:solidFill>
              <a:ea typeface="Gulim" pitchFamily="34" charset="-127"/>
              <a:cs typeface="Arial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86388" y="2667000"/>
            <a:ext cx="1395413" cy="2286000"/>
            <a:chOff x="2625" y="1872"/>
            <a:chExt cx="879" cy="1440"/>
          </a:xfrm>
        </p:grpSpPr>
        <p:sp>
          <p:nvSpPr>
            <p:cNvPr id="29708" name="Text Box 13"/>
            <p:cNvSpPr txBox="1">
              <a:spLocks noChangeArrowheads="1"/>
            </p:cNvSpPr>
            <p:nvPr/>
          </p:nvSpPr>
          <p:spPr bwMode="auto">
            <a:xfrm>
              <a:off x="2625" y="2328"/>
              <a:ext cx="879" cy="9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SOUTH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TETHYS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SWEET</a:t>
              </a:r>
            </a:p>
            <a:p>
              <a:pPr algn="ctr" eaLnBrk="1" hangingPunct="1"/>
              <a:r>
                <a:rPr lang="en-US" sz="2400" b="0" dirty="0">
                  <a:solidFill>
                    <a:srgbClr val="FF0000"/>
                  </a:solidFill>
                  <a:cs typeface="Arial" charset="0"/>
                </a:rPr>
                <a:t>SPOT</a:t>
              </a:r>
            </a:p>
          </p:txBody>
        </p:sp>
        <p:sp>
          <p:nvSpPr>
            <p:cNvPr id="29709" name="Oval 12"/>
            <p:cNvSpPr>
              <a:spLocks noChangeArrowheads="1"/>
            </p:cNvSpPr>
            <p:nvPr/>
          </p:nvSpPr>
          <p:spPr bwMode="auto">
            <a:xfrm>
              <a:off x="2688" y="1872"/>
              <a:ext cx="432" cy="480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  <a:round/>
              <a:headEnd/>
              <a:tailEnd/>
            </a:ln>
            <a:effectLst>
              <a:outerShdw dist="45791" dir="2021404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0">
                <a:cs typeface="Arial" charset="0"/>
              </a:endParaRPr>
            </a:p>
          </p:txBody>
        </p:sp>
      </p:grpSp>
      <p:sp>
        <p:nvSpPr>
          <p:cNvPr id="3" name="Oval Callout 2"/>
          <p:cNvSpPr/>
          <p:nvPr/>
        </p:nvSpPr>
        <p:spPr>
          <a:xfrm>
            <a:off x="4964906" y="742950"/>
            <a:ext cx="2819400" cy="2057400"/>
          </a:xfrm>
          <a:prstGeom prst="wedgeEllipseCallou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Cretaceous  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Saudi Arabia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Kuwait, Iran</a:t>
            </a:r>
          </a:p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  <a:cs typeface="Times New Roman" pitchFamily="18" charset="0"/>
              </a:rPr>
              <a:t>&amp; </a:t>
            </a:r>
            <a:r>
              <a:rPr lang="en-US" dirty="0" smtClean="0">
                <a:solidFill>
                  <a:schemeClr val="tx2"/>
                </a:solidFill>
                <a:cs typeface="Times New Roman" pitchFamily="18" charset="0"/>
              </a:rPr>
              <a:t>UAE</a:t>
            </a:r>
            <a:endParaRPr lang="en-US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5" name="Right Arrow Callout 4"/>
          <p:cNvSpPr/>
          <p:nvPr/>
        </p:nvSpPr>
        <p:spPr>
          <a:xfrm>
            <a:off x="228600" y="2438400"/>
            <a:ext cx="4602956" cy="457200"/>
          </a:xfrm>
          <a:prstGeom prst="rightArrowCallou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  <a:cs typeface="Times New Roman" pitchFamily="18" charset="0"/>
              </a:rPr>
              <a:t>confined seaway</a:t>
            </a:r>
            <a:endParaRPr lang="en-US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1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 autoUpdateAnimBg="0"/>
      <p:bldP spid="13" grpId="0" animBg="1" autoUpdateAnimBg="0"/>
      <p:bldP spid="17" grpId="0" animBg="1" autoUpdateAnimBg="0"/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8418" name="Picture 2" descr="highpersian_gulf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</p:pic>
      <p:sp>
        <p:nvSpPr>
          <p:cNvPr id="1468427" name="Rectangle 11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762000"/>
          </a:xfrm>
          <a:solidFill>
            <a:schemeClr val="bg1"/>
          </a:solidFill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mtClean="0">
                <a:latin typeface="+mn-lt"/>
              </a:rPr>
              <a:t>Collision Margin Evaporites</a:t>
            </a:r>
          </a:p>
        </p:txBody>
      </p:sp>
      <p:sp>
        <p:nvSpPr>
          <p:cNvPr id="1468419" name="AutoShape 3"/>
          <p:cNvSpPr>
            <a:spLocks noChangeArrowheads="1"/>
          </p:cNvSpPr>
          <p:nvPr/>
        </p:nvSpPr>
        <p:spPr bwMode="auto">
          <a:xfrm>
            <a:off x="6610350" y="1905000"/>
            <a:ext cx="1638300" cy="1676400"/>
          </a:xfrm>
          <a:prstGeom prst="downArrowCallout">
            <a:avLst>
              <a:gd name="adj1" fmla="val 25000"/>
              <a:gd name="adj2" fmla="val 25000"/>
              <a:gd name="adj3" fmla="val 17241"/>
              <a:gd name="adj4" fmla="val 66667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>
                <a:solidFill>
                  <a:schemeClr val="tx2"/>
                </a:solidFill>
                <a:latin typeface="+mn-lt"/>
                <a:cs typeface="Times New Roman" pitchFamily="18" charset="0"/>
              </a:rPr>
              <a:t>restricted </a:t>
            </a:r>
          </a:p>
          <a:p>
            <a:pPr algn="ctr">
              <a:defRPr/>
            </a:pPr>
            <a:r>
              <a:rPr lang="en-US" i="0">
                <a:solidFill>
                  <a:schemeClr val="tx2"/>
                </a:solidFill>
                <a:latin typeface="+mn-lt"/>
                <a:cs typeface="Times New Roman" pitchFamily="18" charset="0"/>
              </a:rPr>
              <a:t>entrance </a:t>
            </a:r>
          </a:p>
          <a:p>
            <a:pPr algn="ctr">
              <a:defRPr/>
            </a:pPr>
            <a:r>
              <a:rPr lang="en-US" i="0">
                <a:solidFill>
                  <a:schemeClr val="tx2"/>
                </a:solidFill>
                <a:latin typeface="+mn-lt"/>
                <a:cs typeface="Times New Roman" pitchFamily="18" charset="0"/>
              </a:rPr>
              <a:t>to sea</a:t>
            </a:r>
          </a:p>
        </p:txBody>
      </p:sp>
      <p:sp>
        <p:nvSpPr>
          <p:cNvPr id="1468420" name="AutoShape 4"/>
          <p:cNvSpPr>
            <a:spLocks noChangeArrowheads="1"/>
          </p:cNvSpPr>
          <p:nvPr/>
        </p:nvSpPr>
        <p:spPr bwMode="auto">
          <a:xfrm>
            <a:off x="361950" y="2876549"/>
            <a:ext cx="3962400" cy="1371602"/>
          </a:xfrm>
          <a:prstGeom prst="rightArrowCallout">
            <a:avLst>
              <a:gd name="adj1" fmla="val 25000"/>
              <a:gd name="adj2" fmla="val 25000"/>
              <a:gd name="adj3" fmla="val 43651"/>
              <a:gd name="adj4" fmla="val 66667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isolated linear</a:t>
            </a:r>
          </a:p>
          <a:p>
            <a:pPr algn="ctr"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belt of interior</a:t>
            </a:r>
          </a:p>
          <a:p>
            <a:pPr algn="ctr"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drainage</a:t>
            </a:r>
          </a:p>
        </p:txBody>
      </p:sp>
      <p:sp>
        <p:nvSpPr>
          <p:cNvPr id="1468421" name="AutoShape 5"/>
          <p:cNvSpPr>
            <a:spLocks noChangeArrowheads="1"/>
          </p:cNvSpPr>
          <p:nvPr/>
        </p:nvSpPr>
        <p:spPr bwMode="auto">
          <a:xfrm>
            <a:off x="2343150" y="466725"/>
            <a:ext cx="2762250" cy="1752600"/>
          </a:xfrm>
          <a:prstGeom prst="leftArrowCallout">
            <a:avLst>
              <a:gd name="adj1" fmla="val 25000"/>
              <a:gd name="adj2" fmla="val 25000"/>
              <a:gd name="adj3" fmla="val 23889"/>
              <a:gd name="adj4" fmla="val 66667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i="0">
                <a:solidFill>
                  <a:schemeClr val="tx2"/>
                </a:solidFill>
                <a:latin typeface="+mn-lt"/>
                <a:cs typeface="Times New Roman" pitchFamily="18" charset="0"/>
              </a:rPr>
              <a:t>regional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i="0">
                <a:solidFill>
                  <a:schemeClr val="tx2"/>
                </a:solidFill>
                <a:latin typeface="+mn-lt"/>
                <a:cs typeface="Times New Roman" pitchFamily="18" charset="0"/>
              </a:rPr>
              <a:t>drainage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i="0">
                <a:solidFill>
                  <a:schemeClr val="tx2"/>
                </a:solidFill>
                <a:latin typeface="+mn-lt"/>
                <a:cs typeface="Times New Roman" pitchFamily="18" charset="0"/>
              </a:rPr>
              <a:t>into basin</a:t>
            </a:r>
            <a:endParaRPr lang="en-US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68422" name="Rectangle 6"/>
          <p:cNvSpPr>
            <a:spLocks noChangeArrowheads="1"/>
          </p:cNvSpPr>
          <p:nvPr/>
        </p:nvSpPr>
        <p:spPr bwMode="auto">
          <a:xfrm>
            <a:off x="361950" y="5029201"/>
            <a:ext cx="3462336" cy="4095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arid tropics air system </a:t>
            </a:r>
          </a:p>
        </p:txBody>
      </p:sp>
      <p:sp>
        <p:nvSpPr>
          <p:cNvPr id="1468423" name="Rectangle 7"/>
          <p:cNvSpPr>
            <a:spLocks noChangeArrowheads="1"/>
          </p:cNvSpPr>
          <p:nvPr/>
        </p:nvSpPr>
        <p:spPr bwMode="auto">
          <a:xfrm>
            <a:off x="361950" y="6096000"/>
            <a:ext cx="588645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ko-KR" i="0" dirty="0">
                <a:solidFill>
                  <a:schemeClr val="tx2"/>
                </a:solidFill>
                <a:latin typeface="+mn-lt"/>
                <a:ea typeface="굴림" charset="-127"/>
              </a:rPr>
              <a:t>wide envelope of surrounding continents</a:t>
            </a:r>
            <a:endParaRPr lang="en-US" i="0" dirty="0">
              <a:solidFill>
                <a:schemeClr val="tx2"/>
              </a:solidFill>
              <a:latin typeface="+mn-lt"/>
              <a:ea typeface="굴림" charset="-127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02151" y="3886202"/>
            <a:ext cx="1898651" cy="906463"/>
            <a:chOff x="1780" y="2064"/>
            <a:chExt cx="1196" cy="571"/>
          </a:xfrm>
          <a:solidFill>
            <a:schemeClr val="bg1"/>
          </a:solidFill>
          <a:effectLst/>
        </p:grpSpPr>
        <p:sp>
          <p:nvSpPr>
            <p:cNvPr id="1468425" name="Oval 9"/>
            <p:cNvSpPr>
              <a:spLocks noChangeArrowheads="1"/>
            </p:cNvSpPr>
            <p:nvPr/>
          </p:nvSpPr>
          <p:spPr bwMode="auto">
            <a:xfrm>
              <a:off x="2544" y="2064"/>
              <a:ext cx="432" cy="480"/>
            </a:xfrm>
            <a:prstGeom prst="ellipse">
              <a:avLst/>
            </a:prstGeom>
            <a:noFill/>
            <a:ln w="60325">
              <a:solidFill>
                <a:srgbClr val="FF0000"/>
              </a:solidFill>
              <a:round/>
              <a:headEnd/>
              <a:tailEnd/>
            </a:ln>
            <a:effectLst>
              <a:outerShdw dist="45791" dir="2021404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468426" name="Text Box 10"/>
            <p:cNvSpPr txBox="1">
              <a:spLocks noChangeArrowheads="1"/>
            </p:cNvSpPr>
            <p:nvPr/>
          </p:nvSpPr>
          <p:spPr bwMode="auto">
            <a:xfrm>
              <a:off x="1780" y="2112"/>
              <a:ext cx="80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i="0" dirty="0">
                  <a:solidFill>
                    <a:srgbClr val="FF0000"/>
                  </a:solidFill>
                  <a:latin typeface="+mn-lt"/>
                </a:rPr>
                <a:t>SWEET</a:t>
              </a:r>
              <a:br>
                <a:rPr lang="en-US" i="0" dirty="0">
                  <a:solidFill>
                    <a:srgbClr val="FF0000"/>
                  </a:solidFill>
                  <a:latin typeface="+mn-lt"/>
                </a:rPr>
              </a:br>
              <a:r>
                <a:rPr lang="en-US" i="0" dirty="0">
                  <a:solidFill>
                    <a:srgbClr val="FF0000"/>
                  </a:solidFill>
                  <a:latin typeface="+mn-lt"/>
                </a:rPr>
                <a:t>SPOT</a:t>
              </a:r>
              <a:r>
                <a:rPr lang="en-US" i="0" dirty="0">
                  <a:solidFill>
                    <a:schemeClr val="tx2"/>
                  </a:solidFill>
                  <a:latin typeface="+mn-lt"/>
                </a:rPr>
                <a:t>!</a:t>
              </a:r>
            </a:p>
          </p:txBody>
        </p:sp>
      </p:grpSp>
      <p:sp>
        <p:nvSpPr>
          <p:cNvPr id="1468428" name="Rectangle 12"/>
          <p:cNvSpPr>
            <a:spLocks noChangeArrowheads="1"/>
          </p:cNvSpPr>
          <p:nvPr/>
        </p:nvSpPr>
        <p:spPr bwMode="auto">
          <a:xfrm>
            <a:off x="5867400" y="5105400"/>
            <a:ext cx="31242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ko-KR" i="0" dirty="0">
                <a:solidFill>
                  <a:schemeClr val="tx2"/>
                </a:solidFill>
                <a:latin typeface="+mn-lt"/>
                <a:ea typeface="굴림" charset="-127"/>
              </a:rPr>
              <a:t>juxtaposed source</a:t>
            </a:r>
          </a:p>
          <a:p>
            <a:pPr algn="ctr">
              <a:defRPr/>
            </a:pPr>
            <a:r>
              <a:rPr lang="en-US" altLang="ko-KR" i="0" dirty="0">
                <a:solidFill>
                  <a:schemeClr val="tx2"/>
                </a:solidFill>
                <a:latin typeface="+mn-lt"/>
                <a:ea typeface="굴림" charset="-127"/>
              </a:rPr>
              <a:t>seal &amp; reservoir</a:t>
            </a:r>
            <a:endParaRPr lang="en-US" i="0" dirty="0">
              <a:solidFill>
                <a:schemeClr val="tx2"/>
              </a:solidFill>
              <a:latin typeface="+mn-lt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8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8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8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8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8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8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8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8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68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68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8419" grpId="0" animBg="1" autoUpdateAnimBg="0"/>
      <p:bldP spid="1468420" grpId="0" animBg="1" autoUpdateAnimBg="0"/>
      <p:bldP spid="1468421" grpId="0" animBg="1" autoUpdateAnimBg="0"/>
      <p:bldP spid="1468422" grpId="0" animBg="1" autoUpdateAnimBg="0"/>
      <p:bldP spid="1468423" grpId="0" animBg="1" autoUpdateAnimBg="0"/>
      <p:bldP spid="1468428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0"/>
            <a:ext cx="88490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1695" y="6581001"/>
            <a:ext cx="1925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Sharland et al, 2001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672264" y="2107404"/>
            <a:ext cx="1624011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691030" y="3005138"/>
            <a:ext cx="1605245" cy="11905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91031" y="2586038"/>
            <a:ext cx="1605244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691031" y="3743322"/>
            <a:ext cx="1605244" cy="9523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91031" y="4343400"/>
            <a:ext cx="1586192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91030" y="5715000"/>
            <a:ext cx="1605245" cy="238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672263" y="6348412"/>
            <a:ext cx="1604958" cy="1428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74821" y="1545336"/>
            <a:ext cx="721374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674821" y="1647826"/>
            <a:ext cx="72137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679066" y="1905000"/>
            <a:ext cx="717129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031701" y="1719263"/>
            <a:ext cx="364494" cy="2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674821" y="2088356"/>
            <a:ext cx="721374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304825" y="2530674"/>
            <a:ext cx="1091370" cy="10718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10394" y="2362200"/>
            <a:ext cx="1085801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325116" y="2657475"/>
            <a:ext cx="1060600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318973" y="2750344"/>
            <a:ext cx="1077222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696296" y="2895600"/>
            <a:ext cx="699899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695396" y="2971800"/>
            <a:ext cx="700799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690156" y="3048000"/>
            <a:ext cx="706039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722734" y="3066576"/>
            <a:ext cx="673461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318973" y="3102768"/>
            <a:ext cx="1077223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325116" y="3171825"/>
            <a:ext cx="1071080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325119" y="3223020"/>
            <a:ext cx="1071076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318973" y="3390898"/>
            <a:ext cx="1077222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318973" y="3345654"/>
            <a:ext cx="1077223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310392" y="3429000"/>
            <a:ext cx="1085804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314638" y="3474241"/>
            <a:ext cx="1081557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310392" y="3605211"/>
            <a:ext cx="1085803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314638" y="3564729"/>
            <a:ext cx="1081557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318973" y="3650454"/>
            <a:ext cx="1077222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318973" y="3771897"/>
            <a:ext cx="1077222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4674821" y="3286124"/>
            <a:ext cx="72137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674821" y="3240880"/>
            <a:ext cx="721375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674821" y="4838700"/>
            <a:ext cx="721374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674821" y="5207792"/>
            <a:ext cx="710895" cy="1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038059" y="5041104"/>
            <a:ext cx="358136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674821" y="5267325"/>
            <a:ext cx="710895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679067" y="5634037"/>
            <a:ext cx="706649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679068" y="5981700"/>
            <a:ext cx="706648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318973" y="3795712"/>
            <a:ext cx="1077222" cy="4762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318973" y="3795712"/>
            <a:ext cx="1077223" cy="4762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340357" y="3805236"/>
            <a:ext cx="1055838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325119" y="3829046"/>
            <a:ext cx="1071076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310393" y="4879181"/>
            <a:ext cx="1075323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318973" y="3871909"/>
            <a:ext cx="1077223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310393" y="4991095"/>
            <a:ext cx="1085802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4314638" y="4110034"/>
            <a:ext cx="1081557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4314638" y="4193378"/>
            <a:ext cx="1081557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4304825" y="4379115"/>
            <a:ext cx="1080891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4318973" y="3993352"/>
            <a:ext cx="1077223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318973" y="3926676"/>
            <a:ext cx="1077222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310393" y="5331616"/>
            <a:ext cx="1075323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4310394" y="5381620"/>
            <a:ext cx="1075994" cy="2386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4304825" y="5486400"/>
            <a:ext cx="1080891" cy="6547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310392" y="4931569"/>
            <a:ext cx="1085804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667206" y="3743321"/>
            <a:ext cx="728990" cy="0"/>
          </a:xfrm>
          <a:prstGeom prst="line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8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abian Gulf Cycle Kingst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7213"/>
            <a:ext cx="9144000" cy="6300787"/>
          </a:xfrm>
          <a:noFill/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 anchor="b"/>
          <a:lstStyle/>
          <a:p>
            <a:pPr eaLnBrk="1" hangingPunct="1"/>
            <a:r>
              <a:rPr lang="en-US" sz="4000" smtClean="0"/>
              <a:t>Evolution of Arabian Shield - Tectonics</a:t>
            </a:r>
          </a:p>
        </p:txBody>
      </p:sp>
      <p:sp>
        <p:nvSpPr>
          <p:cNvPr id="92170" name="AutoShape 10"/>
          <p:cNvSpPr>
            <a:spLocks noChangeArrowheads="1"/>
          </p:cNvSpPr>
          <p:nvPr/>
        </p:nvSpPr>
        <p:spPr bwMode="auto">
          <a:xfrm>
            <a:off x="6096000" y="838200"/>
            <a:ext cx="2971800" cy="1066800"/>
          </a:xfrm>
          <a:prstGeom prst="leftArrow">
            <a:avLst>
              <a:gd name="adj1" fmla="val 50000"/>
              <a:gd name="adj2" fmla="val 6964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>
                <a:solidFill>
                  <a:schemeClr val="tx2"/>
                </a:solidFill>
              </a:rPr>
              <a:t>Foreland Basin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6019800" y="2133600"/>
            <a:ext cx="3048000" cy="1600200"/>
          </a:xfrm>
          <a:prstGeom prst="leftArrow">
            <a:avLst>
              <a:gd name="adj1" fmla="val 50000"/>
              <a:gd name="adj2" fmla="val 47619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>
                <a:solidFill>
                  <a:schemeClr val="tx2"/>
                </a:solidFill>
              </a:rPr>
              <a:t>Compression &amp;</a:t>
            </a:r>
          </a:p>
          <a:p>
            <a:pPr algn="ctr"/>
            <a:r>
              <a:rPr lang="en-US" sz="2400" b="0">
                <a:solidFill>
                  <a:schemeClr val="tx2"/>
                </a:solidFill>
              </a:rPr>
              <a:t>Foreland Basin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5943600" y="3733800"/>
            <a:ext cx="3124200" cy="1066800"/>
          </a:xfrm>
          <a:prstGeom prst="leftArrow">
            <a:avLst>
              <a:gd name="adj1" fmla="val 50000"/>
              <a:gd name="adj2" fmla="val 73214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>
                <a:solidFill>
                  <a:schemeClr val="tx2"/>
                </a:solidFill>
              </a:rPr>
              <a:t>Extensional margin</a:t>
            </a: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>
            <a:off x="5943600" y="4876800"/>
            <a:ext cx="3124200" cy="1066800"/>
          </a:xfrm>
          <a:prstGeom prst="leftArrow">
            <a:avLst>
              <a:gd name="adj1" fmla="val 50000"/>
              <a:gd name="adj2" fmla="val 73214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>
                <a:solidFill>
                  <a:schemeClr val="tx2"/>
                </a:solidFill>
              </a:rPr>
              <a:t>Extensional margin</a:t>
            </a:r>
          </a:p>
        </p:txBody>
      </p:sp>
      <p:sp>
        <p:nvSpPr>
          <p:cNvPr id="92180" name="AutoShape 20"/>
          <p:cNvSpPr>
            <a:spLocks noChangeArrowheads="1"/>
          </p:cNvSpPr>
          <p:nvPr/>
        </p:nvSpPr>
        <p:spPr bwMode="auto">
          <a:xfrm>
            <a:off x="6248400" y="5943600"/>
            <a:ext cx="2590800" cy="914400"/>
          </a:xfrm>
          <a:prstGeom prst="leftArrow">
            <a:avLst>
              <a:gd name="adj1" fmla="val 50000"/>
              <a:gd name="adj2" fmla="val 7083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>
                <a:solidFill>
                  <a:schemeClr val="tx2"/>
                </a:solidFill>
              </a:rPr>
              <a:t>Interior Sag</a:t>
            </a:r>
          </a:p>
        </p:txBody>
      </p:sp>
    </p:spTree>
    <p:extLst>
      <p:ext uri="{BB962C8B-B14F-4D97-AF65-F5344CB8AC3E}">
        <p14:creationId xmlns:p14="http://schemas.microsoft.com/office/powerpoint/2010/main" val="376996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0" grpId="0" animBg="1"/>
      <p:bldP spid="92177" grpId="0" animBg="1"/>
      <p:bldP spid="92178" grpId="0" animBg="1"/>
      <p:bldP spid="92179" grpId="0" animBg="1"/>
      <p:bldP spid="9218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G-GeolXSecEdgell_1992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000" b="0" i="0" dirty="0">
                <a:solidFill>
                  <a:schemeClr val="tx2"/>
                </a:solidFill>
              </a:rPr>
              <a:t>Geologic Cross-Section -  Arabian Gulf</a:t>
            </a:r>
            <a:r>
              <a:rPr lang="en-US" sz="4000" b="0" i="0" dirty="0">
                <a:solidFill>
                  <a:schemeClr val="tx2"/>
                </a:solidFill>
                <a:latin typeface="Impact" pitchFamily="34" charset="0"/>
              </a:rPr>
              <a:t> 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838200" y="5710011"/>
            <a:ext cx="800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0" dirty="0">
                <a:solidFill>
                  <a:schemeClr val="tx2"/>
                </a:solidFill>
              </a:rPr>
              <a:t>Accommodation produced by low frequency tectonic subsidence modulated by higher frequency eustatic changes in sea level and varying rates of sediment accumulation</a:t>
            </a:r>
          </a:p>
        </p:txBody>
      </p:sp>
    </p:spTree>
    <p:extLst>
      <p:ext uri="{BB962C8B-B14F-4D97-AF65-F5344CB8AC3E}">
        <p14:creationId xmlns:p14="http://schemas.microsoft.com/office/powerpoint/2010/main" val="121276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G-GeolXSecEdgell_1992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000" b="0" i="0" dirty="0">
                <a:solidFill>
                  <a:schemeClr val="tx2"/>
                </a:solidFill>
              </a:rPr>
              <a:t>Geologic Cross-Section -  Arabian Gulf</a:t>
            </a:r>
            <a:r>
              <a:rPr lang="en-US" sz="4000" b="0" i="0" dirty="0">
                <a:solidFill>
                  <a:schemeClr val="tx2"/>
                </a:solidFill>
                <a:latin typeface="Impact" pitchFamily="34" charset="0"/>
              </a:rPr>
              <a:t> 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609600" y="58928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0" dirty="0">
                <a:solidFill>
                  <a:schemeClr val="tx2"/>
                </a:solidFill>
              </a:rPr>
              <a:t>Relatively flat-lying assemblages of Paleozoic, Mesozoic through Cenozoic interbedded carbonates, evaporites and clastic horizons</a:t>
            </a:r>
          </a:p>
        </p:txBody>
      </p:sp>
    </p:spTree>
    <p:extLst>
      <p:ext uri="{BB962C8B-B14F-4D97-AF65-F5344CB8AC3E}">
        <p14:creationId xmlns:p14="http://schemas.microsoft.com/office/powerpoint/2010/main" val="10035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G-GeolXSecEdgell_1992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000" b="0" i="0" dirty="0">
                <a:solidFill>
                  <a:schemeClr val="tx2"/>
                </a:solidFill>
              </a:rPr>
              <a:t>Geologic Cross-Section -  Arabian Gulf</a:t>
            </a:r>
            <a:r>
              <a:rPr lang="en-US" sz="4000" b="0" i="0" dirty="0">
                <a:solidFill>
                  <a:schemeClr val="tx2"/>
                </a:solidFill>
                <a:latin typeface="Impact" pitchFamily="34" charset="0"/>
              </a:rPr>
              <a:t> 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609600" y="58928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0" dirty="0">
                <a:solidFill>
                  <a:schemeClr val="tx2"/>
                </a:solidFill>
              </a:rPr>
              <a:t>Paleozoic landward dominantly </a:t>
            </a:r>
            <a:r>
              <a:rPr lang="en-US" sz="2000" b="0" dirty="0" err="1">
                <a:solidFill>
                  <a:schemeClr val="tx2"/>
                </a:solidFill>
              </a:rPr>
              <a:t>siliciclastic</a:t>
            </a:r>
            <a:r>
              <a:rPr lang="en-US" sz="2000" b="0" dirty="0">
                <a:solidFill>
                  <a:schemeClr val="tx2"/>
                </a:solidFill>
              </a:rPr>
              <a:t>-continental to </a:t>
            </a:r>
            <a:r>
              <a:rPr lang="en-US" sz="2000" b="0" dirty="0" err="1">
                <a:solidFill>
                  <a:schemeClr val="tx2"/>
                </a:solidFill>
              </a:rPr>
              <a:t>fluvio</a:t>
            </a:r>
            <a:r>
              <a:rPr lang="en-US" sz="2000" b="0" dirty="0">
                <a:solidFill>
                  <a:schemeClr val="tx2"/>
                </a:solidFill>
              </a:rPr>
              <a:t>-deltaic &amp; glacial while seaward shales &amp; carbonates</a:t>
            </a:r>
          </a:p>
        </p:txBody>
      </p:sp>
    </p:spTree>
    <p:extLst>
      <p:ext uri="{BB962C8B-B14F-4D97-AF65-F5344CB8AC3E}">
        <p14:creationId xmlns:p14="http://schemas.microsoft.com/office/powerpoint/2010/main" val="16365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8" name="Rectangle 4"/>
          <p:cNvSpPr>
            <a:spLocks noChangeArrowheads="1"/>
          </p:cNvSpPr>
          <p:nvPr/>
        </p:nvSpPr>
        <p:spPr bwMode="auto">
          <a:xfrm>
            <a:off x="1219200" y="228600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i="0" dirty="0">
                <a:solidFill>
                  <a:schemeClr val="tx2"/>
                </a:solidFill>
                <a:latin typeface="+mn-lt"/>
              </a:rPr>
              <a:t>Presentation Outline</a:t>
            </a:r>
            <a:r>
              <a:rPr lang="en-US" sz="2800" i="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1378306" name="Line 2"/>
          <p:cNvSpPr>
            <a:spLocks noChangeShapeType="1"/>
          </p:cNvSpPr>
          <p:nvPr/>
        </p:nvSpPr>
        <p:spPr bwMode="auto">
          <a:xfrm rot="4469893" flipV="1">
            <a:off x="6242455" y="3042055"/>
            <a:ext cx="1371600" cy="1371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78307" name="Line 3"/>
          <p:cNvSpPr>
            <a:spLocks noChangeShapeType="1"/>
          </p:cNvSpPr>
          <p:nvPr/>
        </p:nvSpPr>
        <p:spPr bwMode="auto">
          <a:xfrm rot="645612" flipV="1">
            <a:off x="6142557" y="2042319"/>
            <a:ext cx="1309688" cy="13557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78310" name="Line 6"/>
          <p:cNvSpPr>
            <a:spLocks noChangeShapeType="1"/>
          </p:cNvSpPr>
          <p:nvPr/>
        </p:nvSpPr>
        <p:spPr bwMode="auto">
          <a:xfrm rot="2770768">
            <a:off x="7191462" y="2478066"/>
            <a:ext cx="1343370" cy="1272604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78312" name="Oval 8"/>
          <p:cNvSpPr>
            <a:spLocks noChangeArrowheads="1"/>
          </p:cNvSpPr>
          <p:nvPr/>
        </p:nvSpPr>
        <p:spPr bwMode="auto">
          <a:xfrm>
            <a:off x="6948747" y="3372892"/>
            <a:ext cx="1838576" cy="1020865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7162800" y="3589337"/>
            <a:ext cx="13827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>
                <a:solidFill>
                  <a:schemeClr val="tx2"/>
                </a:solidFill>
                <a:latin typeface="+mn-lt"/>
              </a:rPr>
              <a:t>Carbonate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>
                <a:solidFill>
                  <a:schemeClr val="tx2"/>
                </a:solidFill>
                <a:latin typeface="+mn-lt"/>
              </a:rPr>
              <a:t>Plays</a:t>
            </a:r>
          </a:p>
        </p:txBody>
      </p:sp>
      <p:sp>
        <p:nvSpPr>
          <p:cNvPr id="1378315" name="Oval 11"/>
          <p:cNvSpPr>
            <a:spLocks noChangeArrowheads="1"/>
          </p:cNvSpPr>
          <p:nvPr/>
        </p:nvSpPr>
        <p:spPr bwMode="auto">
          <a:xfrm>
            <a:off x="6928256" y="1498875"/>
            <a:ext cx="1855246" cy="952175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7239000" y="1684337"/>
            <a:ext cx="12684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>
                <a:solidFill>
                  <a:schemeClr val="tx2"/>
                </a:solidFill>
                <a:latin typeface="+mn-lt"/>
              </a:rPr>
              <a:t>Evaporite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>
                <a:solidFill>
                  <a:schemeClr val="tx2"/>
                </a:solidFill>
                <a:latin typeface="+mn-lt"/>
              </a:rPr>
              <a:t>Settings</a:t>
            </a:r>
          </a:p>
        </p:txBody>
      </p:sp>
      <p:sp>
        <p:nvSpPr>
          <p:cNvPr id="1378318" name="Oval 14"/>
          <p:cNvSpPr>
            <a:spLocks noChangeArrowheads="1"/>
          </p:cNvSpPr>
          <p:nvPr/>
        </p:nvSpPr>
        <p:spPr bwMode="auto">
          <a:xfrm>
            <a:off x="4572000" y="2528094"/>
            <a:ext cx="2492894" cy="999281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8206" name="Text Box 15"/>
          <p:cNvSpPr txBox="1">
            <a:spLocks noChangeArrowheads="1"/>
          </p:cNvSpPr>
          <p:nvPr/>
        </p:nvSpPr>
        <p:spPr bwMode="auto">
          <a:xfrm>
            <a:off x="4648200" y="2743200"/>
            <a:ext cx="23622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chemeClr val="tx2"/>
                </a:solidFill>
                <a:latin typeface="+mn-lt"/>
              </a:rPr>
              <a:t>Evolving Basins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chemeClr val="tx2"/>
                </a:solidFill>
                <a:latin typeface="+mn-lt"/>
              </a:rPr>
              <a:t>&amp; Plates</a:t>
            </a:r>
            <a:endParaRPr lang="en-US" sz="200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78320" name="Text Box 16"/>
          <p:cNvSpPr txBox="1">
            <a:spLocks noChangeArrowheads="1"/>
          </p:cNvSpPr>
          <p:nvPr/>
        </p:nvSpPr>
        <p:spPr bwMode="auto">
          <a:xfrm>
            <a:off x="4901926" y="3893343"/>
            <a:ext cx="1895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i="0" dirty="0">
                <a:solidFill>
                  <a:schemeClr val="tx2"/>
                </a:solidFill>
                <a:latin typeface="+mn-lt"/>
              </a:rPr>
              <a:t>Basin Phase Evolution = 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i="0" dirty="0">
                <a:solidFill>
                  <a:schemeClr val="tx2"/>
                </a:solidFill>
                <a:latin typeface="+mn-lt"/>
              </a:rPr>
              <a:t>Plate Tectonic Setting +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i="0" dirty="0">
                <a:solidFill>
                  <a:schemeClr val="tx2"/>
                </a:solidFill>
                <a:latin typeface="+mn-lt"/>
              </a:rPr>
              <a:t>Subsidence Mechanism </a:t>
            </a:r>
          </a:p>
        </p:txBody>
      </p:sp>
      <p:sp>
        <p:nvSpPr>
          <p:cNvPr id="1378321" name="Rectangle 17"/>
          <p:cNvSpPr>
            <a:spLocks noChangeArrowheads="1"/>
          </p:cNvSpPr>
          <p:nvPr/>
        </p:nvSpPr>
        <p:spPr bwMode="auto">
          <a:xfrm>
            <a:off x="609600" y="5829300"/>
            <a:ext cx="762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en-US" sz="1800" i="0" dirty="0">
                <a:solidFill>
                  <a:schemeClr val="tx2"/>
                </a:solidFill>
                <a:latin typeface="+mn-lt"/>
              </a:rPr>
              <a:t>Talk based on Proven Plays from Commercial Databases (e.g., C &amp; C Reservoirs, IHS Energy, USGS Assessments)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en-US" sz="180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295400"/>
            <a:ext cx="510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i="0" dirty="0">
                <a:solidFill>
                  <a:schemeClr val="tx2"/>
                </a:solidFill>
              </a:rPr>
              <a:t>Carbonate/Evaporite Hydrocarbon Reserves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i="0" dirty="0">
                <a:solidFill>
                  <a:schemeClr val="tx2"/>
                </a:solidFill>
              </a:rPr>
              <a:t>Tie between Carbonate/Evaporite Settings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i="0" dirty="0">
                <a:solidFill>
                  <a:schemeClr val="tx2"/>
                </a:solidFill>
              </a:rPr>
              <a:t>Climate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i="0" dirty="0">
                <a:solidFill>
                  <a:schemeClr val="tx2"/>
                </a:solidFill>
              </a:rPr>
              <a:t>Basin Phase (extension, compression, or barred)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i="0" dirty="0">
                <a:solidFill>
                  <a:schemeClr val="tx2"/>
                </a:solidFill>
              </a:rPr>
              <a:t>Sea Level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i="0" dirty="0">
                <a:solidFill>
                  <a:schemeClr val="tx2"/>
                </a:solidFill>
              </a:rPr>
              <a:t>Carbonate/ Evaporite Play Geometries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i="0" dirty="0">
                <a:solidFill>
                  <a:schemeClr val="tx2"/>
                </a:solidFill>
              </a:rPr>
              <a:t>Summary &amp;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G-GeolXSecEdgell_1992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000" b="0" i="0" dirty="0">
                <a:solidFill>
                  <a:schemeClr val="tx2"/>
                </a:solidFill>
              </a:rPr>
              <a:t>Geologic Cross-Section -  Arabian Gulf</a:t>
            </a:r>
            <a:r>
              <a:rPr lang="en-US" sz="4000" b="0" i="0" dirty="0">
                <a:solidFill>
                  <a:schemeClr val="tx2"/>
                </a:solidFill>
                <a:latin typeface="Impact" pitchFamily="34" charset="0"/>
              </a:rPr>
              <a:t> 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609600" y="5892800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000" b="0" dirty="0">
                <a:solidFill>
                  <a:schemeClr val="tx2"/>
                </a:solidFill>
              </a:rPr>
              <a:t>Mesozoic exposed areas </a:t>
            </a:r>
            <a:r>
              <a:rPr lang="en-US" sz="2000" b="0" dirty="0" err="1">
                <a:solidFill>
                  <a:schemeClr val="tx2"/>
                </a:solidFill>
              </a:rPr>
              <a:t>updip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smtClean="0">
                <a:solidFill>
                  <a:schemeClr val="tx2"/>
                </a:solidFill>
              </a:rPr>
              <a:t>to west over stable shelf while </a:t>
            </a:r>
            <a:r>
              <a:rPr lang="en-US" sz="2000" b="0" dirty="0">
                <a:solidFill>
                  <a:schemeClr val="tx2"/>
                </a:solidFill>
              </a:rPr>
              <a:t>dominantly carbonate on shelf and </a:t>
            </a:r>
            <a:r>
              <a:rPr lang="en-US" sz="2000" b="0" dirty="0" err="1">
                <a:solidFill>
                  <a:schemeClr val="tx2"/>
                </a:solidFill>
              </a:rPr>
              <a:t>intraplate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smtClean="0">
                <a:solidFill>
                  <a:schemeClr val="tx2"/>
                </a:solidFill>
              </a:rPr>
              <a:t>basins eastward on “unstable” shelf</a:t>
            </a:r>
            <a:endParaRPr lang="en-US" sz="20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G-GeolXSecEdgell_1992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44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000" b="0" i="0" dirty="0">
                <a:solidFill>
                  <a:schemeClr val="tx2"/>
                </a:solidFill>
              </a:rPr>
              <a:t>Geologic Cross-Section -  Arabian Gulf</a:t>
            </a:r>
            <a:r>
              <a:rPr lang="en-US" sz="4000" b="0" i="0" dirty="0">
                <a:solidFill>
                  <a:schemeClr val="tx2"/>
                </a:solidFill>
                <a:latin typeface="Impact" pitchFamily="34" charset="0"/>
              </a:rPr>
              <a:t> 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609600" y="5699125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chemeClr val="tx2"/>
                </a:solidFill>
              </a:rPr>
              <a:t>Oil fields are younger from west to east, Paleozoic stratigraphy caps Precambrian in almost all Southern Tethys with exceptions that include the Burgan Arch (Kuwait), or </a:t>
            </a:r>
            <a:r>
              <a:rPr lang="en-US" sz="2000" b="0" dirty="0" err="1">
                <a:solidFill>
                  <a:schemeClr val="tx2"/>
                </a:solidFill>
              </a:rPr>
              <a:t>Sirte</a:t>
            </a:r>
            <a:r>
              <a:rPr lang="en-US" sz="2000" b="0" dirty="0">
                <a:solidFill>
                  <a:schemeClr val="tx2"/>
                </a:solidFill>
              </a:rPr>
              <a:t> Basin (Libya)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GEOL 745 – </a:t>
            </a:r>
            <a:r>
              <a:rPr lang="en-US" i="1"/>
              <a:t>Arabian Gulf Petroleum Basin</a:t>
            </a:r>
          </a:p>
        </p:txBody>
      </p:sp>
      <p:grpSp>
        <p:nvGrpSpPr>
          <p:cNvPr id="2241538" name="Group 2"/>
          <p:cNvGrpSpPr>
            <a:grpSpLocks/>
          </p:cNvGrpSpPr>
          <p:nvPr/>
        </p:nvGrpSpPr>
        <p:grpSpPr bwMode="auto">
          <a:xfrm>
            <a:off x="1795463" y="0"/>
            <a:ext cx="5553075" cy="6858000"/>
            <a:chOff x="1131" y="0"/>
            <a:chExt cx="3498" cy="4320"/>
          </a:xfrm>
        </p:grpSpPr>
        <p:pic>
          <p:nvPicPr>
            <p:cNvPr id="2241539" name="Picture 3" descr="SaudiArabainSec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" y="0"/>
              <a:ext cx="3498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41540" name="Oval 4"/>
            <p:cNvSpPr>
              <a:spLocks noChangeArrowheads="1"/>
            </p:cNvSpPr>
            <p:nvPr/>
          </p:nvSpPr>
          <p:spPr bwMode="auto">
            <a:xfrm>
              <a:off x="3743" y="1284"/>
              <a:ext cx="48" cy="48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1541" name="Oval 5"/>
            <p:cNvSpPr>
              <a:spLocks noChangeArrowheads="1"/>
            </p:cNvSpPr>
            <p:nvPr/>
          </p:nvSpPr>
          <p:spPr bwMode="auto">
            <a:xfrm>
              <a:off x="3743" y="1380"/>
              <a:ext cx="48" cy="48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1542" name="Oval 6"/>
            <p:cNvSpPr>
              <a:spLocks noChangeArrowheads="1"/>
            </p:cNvSpPr>
            <p:nvPr/>
          </p:nvSpPr>
          <p:spPr bwMode="auto">
            <a:xfrm>
              <a:off x="3743" y="912"/>
              <a:ext cx="48" cy="48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1543" name="Rectangle 7"/>
            <p:cNvSpPr>
              <a:spLocks noChangeArrowheads="1"/>
            </p:cNvSpPr>
            <p:nvPr/>
          </p:nvSpPr>
          <p:spPr bwMode="auto">
            <a:xfrm>
              <a:off x="1152" y="0"/>
              <a:ext cx="3024" cy="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1544" name="Rectangle 8"/>
            <p:cNvSpPr>
              <a:spLocks noChangeArrowheads="1"/>
            </p:cNvSpPr>
            <p:nvPr/>
          </p:nvSpPr>
          <p:spPr bwMode="auto">
            <a:xfrm>
              <a:off x="1392" y="3984"/>
              <a:ext cx="3120" cy="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Jurassic Evaporite and Carbonate Systems of Arabian Plate</a:t>
              </a:r>
            </a:p>
          </p:txBody>
        </p:sp>
        <p:sp>
          <p:nvSpPr>
            <p:cNvPr id="2241545" name="Oval 9"/>
            <p:cNvSpPr>
              <a:spLocks noChangeArrowheads="1"/>
            </p:cNvSpPr>
            <p:nvPr/>
          </p:nvSpPr>
          <p:spPr bwMode="auto">
            <a:xfrm>
              <a:off x="3743" y="7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41546" name="AutoShape 10"/>
          <p:cNvSpPr>
            <a:spLocks noChangeArrowheads="1"/>
          </p:cNvSpPr>
          <p:nvPr/>
        </p:nvSpPr>
        <p:spPr bwMode="auto">
          <a:xfrm>
            <a:off x="6705600" y="3581400"/>
            <a:ext cx="1905000" cy="1524000"/>
          </a:xfrm>
          <a:prstGeom prst="leftArrowCallout">
            <a:avLst>
              <a:gd name="adj1" fmla="val 25000"/>
              <a:gd name="adj2" fmla="val 25000"/>
              <a:gd name="adj3" fmla="val 20833"/>
              <a:gd name="adj4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smtClean="0">
                <a:latin typeface="Impact" pitchFamily="34" charset="0"/>
              </a:rPr>
              <a:t>Gas  </a:t>
            </a:r>
            <a:endParaRPr lang="en-US" dirty="0">
              <a:latin typeface="Impact" pitchFamily="34" charset="0"/>
            </a:endParaRPr>
          </a:p>
        </p:txBody>
      </p:sp>
      <p:sp>
        <p:nvSpPr>
          <p:cNvPr id="2241547" name="AutoShape 11"/>
          <p:cNvSpPr>
            <a:spLocks noChangeArrowheads="1"/>
          </p:cNvSpPr>
          <p:nvPr/>
        </p:nvSpPr>
        <p:spPr bwMode="auto">
          <a:xfrm>
            <a:off x="6705600" y="1447800"/>
            <a:ext cx="1905000" cy="1524000"/>
          </a:xfrm>
          <a:prstGeom prst="leftArrowCallout">
            <a:avLst>
              <a:gd name="adj1" fmla="val 25000"/>
              <a:gd name="adj2" fmla="val 25000"/>
              <a:gd name="adj3" fmla="val 20833"/>
              <a:gd name="adj4" fmla="val 66667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smtClean="0">
                <a:latin typeface="Impact" pitchFamily="34" charset="0"/>
              </a:rPr>
              <a:t>Oil   </a:t>
            </a:r>
            <a:endParaRPr lang="en-US" dirty="0">
              <a:latin typeface="Impact" pitchFamily="34" charset="0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0" y="1924050"/>
            <a:ext cx="2590800" cy="2724150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Mesozoic Oil &amp; Paleozoic Gas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7898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1546" grpId="0" animBg="1"/>
      <p:bldP spid="22415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Controls on the Petroleum Systems of the Southern Tethys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dirty="0" smtClean="0"/>
              <a:t>Petroleum Systems function of:- </a:t>
            </a:r>
          </a:p>
          <a:p>
            <a:pPr eaLnBrk="1" hangingPunct="1"/>
            <a:r>
              <a:rPr lang="en-US" dirty="0" smtClean="0"/>
              <a:t>Plate position</a:t>
            </a:r>
          </a:p>
          <a:p>
            <a:pPr eaLnBrk="1" hangingPunct="1"/>
            <a:r>
              <a:rPr lang="en-US" dirty="0" err="1" smtClean="0"/>
              <a:t>Malenkovitch</a:t>
            </a:r>
            <a:r>
              <a:rPr lang="en-US" dirty="0"/>
              <a:t> </a:t>
            </a:r>
            <a:r>
              <a:rPr lang="en-US" dirty="0" smtClean="0"/>
              <a:t>driven climate, eustasy and oceanography</a:t>
            </a:r>
          </a:p>
          <a:p>
            <a:r>
              <a:rPr lang="en-US" dirty="0" smtClean="0"/>
              <a:t>Organic productivity </a:t>
            </a:r>
            <a:r>
              <a:rPr lang="en-US" dirty="0"/>
              <a:t>&amp; preservation</a:t>
            </a:r>
            <a:endParaRPr lang="en-US" dirty="0" smtClean="0"/>
          </a:p>
          <a:p>
            <a:pPr eaLnBrk="1" hangingPunct="1"/>
            <a:r>
              <a:rPr lang="en-US" dirty="0" smtClean="0"/>
              <a:t>Sediment character</a:t>
            </a:r>
          </a:p>
          <a:p>
            <a:pPr eaLnBrk="1" hangingPunct="1"/>
            <a:r>
              <a:rPr lang="en-US" dirty="0" smtClean="0"/>
              <a:t>Structural and thermal history</a:t>
            </a:r>
          </a:p>
          <a:p>
            <a:pPr eaLnBrk="1" hangingPunct="1">
              <a:buFontTx/>
              <a:buNone/>
            </a:pPr>
            <a:r>
              <a:rPr lang="en-US" dirty="0" smtClean="0"/>
              <a:t>Many of these factors dependent on others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21893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685800"/>
          </a:xfrm>
        </p:spPr>
        <p:txBody>
          <a:bodyPr>
            <a:normAutofit fontScale="90000"/>
          </a:bodyPr>
          <a:lstStyle/>
          <a:p>
            <a:r>
              <a:rPr lang="en-US"/>
              <a:t>The Hanifa Formation</a:t>
            </a:r>
            <a:br>
              <a:rPr lang="en-US"/>
            </a:br>
            <a:r>
              <a:rPr lang="en-US" sz="2000"/>
              <a:t>Stratigraphic Framework</a:t>
            </a:r>
          </a:p>
        </p:txBody>
      </p:sp>
      <p:pic>
        <p:nvPicPr>
          <p:cNvPr id="138243" name="Picture 1027" descr="upper-jurassic-chrono-2nd-3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685925"/>
            <a:ext cx="6726237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1028" descr="EasternSaudiMap-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0"/>
            <a:ext cx="112395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5" name="Rectangle 1029"/>
          <p:cNvSpPr>
            <a:spLocks noChangeArrowheads="1"/>
          </p:cNvSpPr>
          <p:nvPr/>
        </p:nvSpPr>
        <p:spPr bwMode="auto">
          <a:xfrm>
            <a:off x="1219200" y="1135063"/>
            <a:ext cx="6916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Impact" pitchFamily="34" charset="0"/>
                <a:cs typeface="Times New Roman" pitchFamily="18" charset="0"/>
              </a:rPr>
              <a:t>Each formation was deposited as a complete 3</a:t>
            </a:r>
            <a:r>
              <a:rPr lang="en-US" sz="2000" baseline="30000">
                <a:solidFill>
                  <a:schemeClr val="tx2"/>
                </a:solidFill>
                <a:latin typeface="Impact" pitchFamily="34" charset="0"/>
                <a:cs typeface="Times New Roman" pitchFamily="18" charset="0"/>
              </a:rPr>
              <a:t>rd</a:t>
            </a:r>
            <a:r>
              <a:rPr lang="en-US" sz="2000">
                <a:solidFill>
                  <a:schemeClr val="tx2"/>
                </a:solidFill>
                <a:latin typeface="Impact" pitchFamily="34" charset="0"/>
                <a:cs typeface="Times New Roman" pitchFamily="18" charset="0"/>
              </a:rPr>
              <a:t> order sequence</a:t>
            </a:r>
          </a:p>
        </p:txBody>
      </p:sp>
      <p:sp>
        <p:nvSpPr>
          <p:cNvPr id="138246" name="AutoShape 1030"/>
          <p:cNvSpPr>
            <a:spLocks noChangeArrowheads="1"/>
          </p:cNvSpPr>
          <p:nvPr/>
        </p:nvSpPr>
        <p:spPr bwMode="auto">
          <a:xfrm flipH="1">
            <a:off x="6400800" y="3581400"/>
            <a:ext cx="1219200" cy="406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cs typeface="Times New Roman" pitchFamily="18" charset="0"/>
              </a:rPr>
              <a:t>Source</a:t>
            </a:r>
          </a:p>
        </p:txBody>
      </p:sp>
      <p:sp>
        <p:nvSpPr>
          <p:cNvPr id="138247" name="AutoShape 1031"/>
          <p:cNvSpPr>
            <a:spLocks noChangeArrowheads="1"/>
          </p:cNvSpPr>
          <p:nvPr/>
        </p:nvSpPr>
        <p:spPr bwMode="auto">
          <a:xfrm flipH="1">
            <a:off x="6400800" y="2895600"/>
            <a:ext cx="1219200" cy="406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cs typeface="Times New Roman" pitchFamily="18" charset="0"/>
              </a:rPr>
              <a:t>Reservoir</a:t>
            </a:r>
          </a:p>
        </p:txBody>
      </p:sp>
      <p:sp>
        <p:nvSpPr>
          <p:cNvPr id="138248" name="AutoShape 1032"/>
          <p:cNvSpPr>
            <a:spLocks noChangeArrowheads="1"/>
          </p:cNvSpPr>
          <p:nvPr/>
        </p:nvSpPr>
        <p:spPr bwMode="auto">
          <a:xfrm flipH="1">
            <a:off x="6400800" y="2438400"/>
            <a:ext cx="1219200" cy="406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cs typeface="Times New Roman" pitchFamily="18" charset="0"/>
              </a:rPr>
              <a:t>Seal</a:t>
            </a:r>
          </a:p>
        </p:txBody>
      </p:sp>
    </p:spTree>
    <p:extLst>
      <p:ext uri="{BB962C8B-B14F-4D97-AF65-F5344CB8AC3E}">
        <p14:creationId xmlns:p14="http://schemas.microsoft.com/office/powerpoint/2010/main" val="15387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6" grpId="0" animBg="1"/>
      <p:bldP spid="138247" grpId="0" animBg="1"/>
      <p:bldP spid="13824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838200"/>
            <a:ext cx="8885237" cy="1155700"/>
          </a:xfrm>
          <a:effectLst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smtClean="0"/>
              <a:t>Carbonate/Evaporites Plays &amp; Sequence Stratigraphy</a:t>
            </a:r>
          </a:p>
        </p:txBody>
      </p:sp>
      <p:sp>
        <p:nvSpPr>
          <p:cNvPr id="1499139" name="Rectangle 3"/>
          <p:cNvSpPr>
            <a:spLocks noGrp="1" noChangeArrowheads="1"/>
          </p:cNvSpPr>
          <p:nvPr>
            <p:ph idx="1"/>
          </p:nvPr>
        </p:nvSpPr>
        <p:spPr>
          <a:xfrm>
            <a:off x="247650" y="2286000"/>
            <a:ext cx="8896350" cy="4038600"/>
          </a:xfrm>
          <a:effectLst/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  <a:defRPr/>
            </a:pPr>
            <a:r>
              <a:rPr lang="en-US" dirty="0" err="1" smtClean="0">
                <a:effectLst/>
              </a:rPr>
              <a:t>Downdip</a:t>
            </a:r>
            <a:r>
              <a:rPr lang="en-US" dirty="0" smtClean="0">
                <a:effectLst/>
              </a:rPr>
              <a:t> restricted playas, </a:t>
            </a:r>
            <a:r>
              <a:rPr lang="en-US" dirty="0" err="1" smtClean="0">
                <a:effectLst/>
              </a:rPr>
              <a:t>salinas</a:t>
            </a:r>
            <a:r>
              <a:rPr lang="en-US" dirty="0" smtClean="0">
                <a:effectLst/>
              </a:rPr>
              <a:t> &amp; basin evaporites (upper surface coincides with sea level position of the </a:t>
            </a:r>
            <a:r>
              <a:rPr lang="en-US" dirty="0" err="1" smtClean="0">
                <a:effectLst/>
              </a:rPr>
              <a:t>lowstand</a:t>
            </a:r>
            <a:r>
              <a:rPr lang="en-US" dirty="0" smtClean="0">
                <a:effectLst/>
              </a:rPr>
              <a:t> (</a:t>
            </a:r>
            <a:r>
              <a:rPr lang="en-US" dirty="0" smtClean="0">
                <a:solidFill>
                  <a:schemeClr val="folHlink"/>
                </a:solidFill>
                <a:effectLst/>
              </a:rPr>
              <a:t>LST)</a:t>
            </a:r>
            <a:r>
              <a:rPr lang="en-US" dirty="0" smtClean="0">
                <a:effectLst/>
              </a:rPr>
              <a:t> &amp; following </a:t>
            </a:r>
            <a:r>
              <a:rPr lang="en-US" dirty="0" err="1" smtClean="0">
                <a:effectLst/>
              </a:rPr>
              <a:t>transgressive</a:t>
            </a:r>
            <a:r>
              <a:rPr lang="en-US" dirty="0" smtClean="0">
                <a:effectLst/>
              </a:rPr>
              <a:t> (</a:t>
            </a:r>
            <a:r>
              <a:rPr lang="en-US" dirty="0" smtClean="0">
                <a:solidFill>
                  <a:schemeClr val="folHlink"/>
                </a:solidFill>
                <a:effectLst/>
              </a:rPr>
              <a:t>TST)</a:t>
            </a:r>
            <a:r>
              <a:rPr lang="en-US" dirty="0" smtClean="0">
                <a:effectLst/>
              </a:rPr>
              <a:t> system tracts</a:t>
            </a:r>
          </a:p>
          <a:p>
            <a:pPr marL="285750" indent="-285750" eaLnBrk="1" hangingPunct="1">
              <a:lnSpc>
                <a:spcPct val="90000"/>
              </a:lnSpc>
              <a:defRPr/>
            </a:pPr>
            <a:r>
              <a:rPr lang="en-US" dirty="0" err="1" smtClean="0">
                <a:effectLst/>
              </a:rPr>
              <a:t>Updip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supratidal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sabkha</a:t>
            </a:r>
            <a:r>
              <a:rPr lang="en-US" dirty="0" smtClean="0">
                <a:effectLst/>
              </a:rPr>
              <a:t> evaporite cycles (upper bounding surface preserved in regressive coastlines matching sea level position of late high stand (</a:t>
            </a:r>
            <a:r>
              <a:rPr lang="en-US" dirty="0" smtClean="0">
                <a:solidFill>
                  <a:schemeClr val="folHlink"/>
                </a:solidFill>
                <a:effectLst/>
              </a:rPr>
              <a:t>HST)</a:t>
            </a:r>
            <a:r>
              <a:rPr lang="en-US" dirty="0" smtClean="0">
                <a:effectLst/>
              </a:rPr>
              <a:t> system tract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8" name="Freeform 6"/>
          <p:cNvSpPr>
            <a:spLocks/>
          </p:cNvSpPr>
          <p:nvPr/>
        </p:nvSpPr>
        <p:spPr bwMode="auto">
          <a:xfrm flipH="1">
            <a:off x="73025" y="685800"/>
            <a:ext cx="8918575" cy="2057400"/>
          </a:xfrm>
          <a:custGeom>
            <a:avLst/>
            <a:gdLst>
              <a:gd name="T0" fmla="*/ 0 w 5618"/>
              <a:gd name="T1" fmla="*/ 0 h 1296"/>
              <a:gd name="T2" fmla="*/ 5618 w 5618"/>
              <a:gd name="T3" fmla="*/ 12 h 1296"/>
              <a:gd name="T4" fmla="*/ 5606 w 5618"/>
              <a:gd name="T5" fmla="*/ 1284 h 1296"/>
              <a:gd name="T6" fmla="*/ 4034 w 5618"/>
              <a:gd name="T7" fmla="*/ 1296 h 1296"/>
              <a:gd name="T8" fmla="*/ 4034 w 5618"/>
              <a:gd name="T9" fmla="*/ 732 h 1296"/>
              <a:gd name="T10" fmla="*/ 2 w 5618"/>
              <a:gd name="T11" fmla="*/ 732 h 1296"/>
              <a:gd name="T12" fmla="*/ 0 w 5618"/>
              <a:gd name="T13" fmla="*/ 0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18" h="1296">
                <a:moveTo>
                  <a:pt x="0" y="0"/>
                </a:moveTo>
                <a:lnTo>
                  <a:pt x="5618" y="12"/>
                </a:lnTo>
                <a:lnTo>
                  <a:pt x="5606" y="1284"/>
                </a:lnTo>
                <a:lnTo>
                  <a:pt x="4034" y="1296"/>
                </a:lnTo>
                <a:lnTo>
                  <a:pt x="4034" y="732"/>
                </a:lnTo>
                <a:lnTo>
                  <a:pt x="2" y="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59" name="Freeform 7"/>
          <p:cNvSpPr>
            <a:spLocks/>
          </p:cNvSpPr>
          <p:nvPr/>
        </p:nvSpPr>
        <p:spPr bwMode="auto">
          <a:xfrm flipH="1">
            <a:off x="174625" y="1714500"/>
            <a:ext cx="2373313" cy="993775"/>
          </a:xfrm>
          <a:custGeom>
            <a:avLst/>
            <a:gdLst>
              <a:gd name="T0" fmla="*/ 0 w 4486"/>
              <a:gd name="T1" fmla="*/ 0 h 2046"/>
              <a:gd name="T2" fmla="*/ 73 w 4486"/>
              <a:gd name="T3" fmla="*/ 17 h 2046"/>
              <a:gd name="T4" fmla="*/ 142 w 4486"/>
              <a:gd name="T5" fmla="*/ 35 h 2046"/>
              <a:gd name="T6" fmla="*/ 205 w 4486"/>
              <a:gd name="T7" fmla="*/ 56 h 2046"/>
              <a:gd name="T8" fmla="*/ 281 w 4486"/>
              <a:gd name="T9" fmla="*/ 86 h 2046"/>
              <a:gd name="T10" fmla="*/ 349 w 4486"/>
              <a:gd name="T11" fmla="*/ 118 h 2046"/>
              <a:gd name="T12" fmla="*/ 428 w 4486"/>
              <a:gd name="T13" fmla="*/ 157 h 2046"/>
              <a:gd name="T14" fmla="*/ 513 w 4486"/>
              <a:gd name="T15" fmla="*/ 194 h 2046"/>
              <a:gd name="T16" fmla="*/ 596 w 4486"/>
              <a:gd name="T17" fmla="*/ 231 h 2046"/>
              <a:gd name="T18" fmla="*/ 684 w 4486"/>
              <a:gd name="T19" fmla="*/ 280 h 2046"/>
              <a:gd name="T20" fmla="*/ 760 w 4486"/>
              <a:gd name="T21" fmla="*/ 329 h 2046"/>
              <a:gd name="T22" fmla="*/ 825 w 4486"/>
              <a:gd name="T23" fmla="*/ 377 h 2046"/>
              <a:gd name="T24" fmla="*/ 869 w 4486"/>
              <a:gd name="T25" fmla="*/ 416 h 2046"/>
              <a:gd name="T26" fmla="*/ 903 w 4486"/>
              <a:gd name="T27" fmla="*/ 451 h 2046"/>
              <a:gd name="T28" fmla="*/ 957 w 4486"/>
              <a:gd name="T29" fmla="*/ 506 h 2046"/>
              <a:gd name="T30" fmla="*/ 1022 w 4486"/>
              <a:gd name="T31" fmla="*/ 574 h 2046"/>
              <a:gd name="T32" fmla="*/ 1097 w 4486"/>
              <a:gd name="T33" fmla="*/ 659 h 2046"/>
              <a:gd name="T34" fmla="*/ 1168 w 4486"/>
              <a:gd name="T35" fmla="*/ 749 h 2046"/>
              <a:gd name="T36" fmla="*/ 1234 w 4486"/>
              <a:gd name="T37" fmla="*/ 839 h 2046"/>
              <a:gd name="T38" fmla="*/ 1306 w 4486"/>
              <a:gd name="T39" fmla="*/ 947 h 2046"/>
              <a:gd name="T40" fmla="*/ 1336 w 4486"/>
              <a:gd name="T41" fmla="*/ 994 h 2046"/>
              <a:gd name="T42" fmla="*/ 1398 w 4486"/>
              <a:gd name="T43" fmla="*/ 1099 h 2046"/>
              <a:gd name="T44" fmla="*/ 1499 w 4486"/>
              <a:gd name="T45" fmla="*/ 1258 h 2046"/>
              <a:gd name="T46" fmla="*/ 1638 w 4486"/>
              <a:gd name="T47" fmla="*/ 1472 h 2046"/>
              <a:gd name="T48" fmla="*/ 1743 w 4486"/>
              <a:gd name="T49" fmla="*/ 1630 h 2046"/>
              <a:gd name="T50" fmla="*/ 1792 w 4486"/>
              <a:gd name="T51" fmla="*/ 1699 h 2046"/>
              <a:gd name="T52" fmla="*/ 1828 w 4486"/>
              <a:gd name="T53" fmla="*/ 1745 h 2046"/>
              <a:gd name="T54" fmla="*/ 1870 w 4486"/>
              <a:gd name="T55" fmla="*/ 1792 h 2046"/>
              <a:gd name="T56" fmla="*/ 1901 w 4486"/>
              <a:gd name="T57" fmla="*/ 1827 h 2046"/>
              <a:gd name="T58" fmla="*/ 1947 w 4486"/>
              <a:gd name="T59" fmla="*/ 1863 h 2046"/>
              <a:gd name="T60" fmla="*/ 2021 w 4486"/>
              <a:gd name="T61" fmla="*/ 1911 h 2046"/>
              <a:gd name="T62" fmla="*/ 2111 w 4486"/>
              <a:gd name="T63" fmla="*/ 1958 h 2046"/>
              <a:gd name="T64" fmla="*/ 2203 w 4486"/>
              <a:gd name="T65" fmla="*/ 1995 h 2046"/>
              <a:gd name="T66" fmla="*/ 2283 w 4486"/>
              <a:gd name="T67" fmla="*/ 2017 h 2046"/>
              <a:gd name="T68" fmla="*/ 2359 w 4486"/>
              <a:gd name="T69" fmla="*/ 2032 h 2046"/>
              <a:gd name="T70" fmla="*/ 2426 w 4486"/>
              <a:gd name="T71" fmla="*/ 2043 h 2046"/>
              <a:gd name="T72" fmla="*/ 2483 w 4486"/>
              <a:gd name="T73" fmla="*/ 2046 h 2046"/>
              <a:gd name="T74" fmla="*/ 2544 w 4486"/>
              <a:gd name="T75" fmla="*/ 2039 h 2046"/>
              <a:gd name="T76" fmla="*/ 2595 w 4486"/>
              <a:gd name="T77" fmla="*/ 2026 h 2046"/>
              <a:gd name="T78" fmla="*/ 2650 w 4486"/>
              <a:gd name="T79" fmla="*/ 1999 h 2046"/>
              <a:gd name="T80" fmla="*/ 2705 w 4486"/>
              <a:gd name="T81" fmla="*/ 1962 h 2046"/>
              <a:gd name="T82" fmla="*/ 2730 w 4486"/>
              <a:gd name="T83" fmla="*/ 1940 h 2046"/>
              <a:gd name="T84" fmla="*/ 2793 w 4486"/>
              <a:gd name="T85" fmla="*/ 1876 h 2046"/>
              <a:gd name="T86" fmla="*/ 2886 w 4486"/>
              <a:gd name="T87" fmla="*/ 1764 h 2046"/>
              <a:gd name="T88" fmla="*/ 2999 w 4486"/>
              <a:gd name="T89" fmla="*/ 1604 h 2046"/>
              <a:gd name="T90" fmla="*/ 3110 w 4486"/>
              <a:gd name="T91" fmla="*/ 1420 h 2046"/>
              <a:gd name="T92" fmla="*/ 3191 w 4486"/>
              <a:gd name="T93" fmla="*/ 1247 h 2046"/>
              <a:gd name="T94" fmla="*/ 3304 w 4486"/>
              <a:gd name="T95" fmla="*/ 1041 h 2046"/>
              <a:gd name="T96" fmla="*/ 3441 w 4486"/>
              <a:gd name="T97" fmla="*/ 833 h 2046"/>
              <a:gd name="T98" fmla="*/ 3592 w 4486"/>
              <a:gd name="T99" fmla="*/ 626 h 2046"/>
              <a:gd name="T100" fmla="*/ 3750 w 4486"/>
              <a:gd name="T101" fmla="*/ 443 h 2046"/>
              <a:gd name="T102" fmla="*/ 3927 w 4486"/>
              <a:gd name="T103" fmla="*/ 276 h 2046"/>
              <a:gd name="T104" fmla="*/ 4075 w 4486"/>
              <a:gd name="T105" fmla="*/ 163 h 2046"/>
              <a:gd name="T106" fmla="*/ 4184 w 4486"/>
              <a:gd name="T107" fmla="*/ 92 h 2046"/>
              <a:gd name="T108" fmla="*/ 4260 w 4486"/>
              <a:gd name="T109" fmla="*/ 51 h 2046"/>
              <a:gd name="T110" fmla="*/ 4328 w 4486"/>
              <a:gd name="T111" fmla="*/ 26 h 2046"/>
              <a:gd name="T112" fmla="*/ 4486 w 4486"/>
              <a:gd name="T113" fmla="*/ 0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486" h="2046">
                <a:moveTo>
                  <a:pt x="4486" y="0"/>
                </a:moveTo>
                <a:lnTo>
                  <a:pt x="0" y="0"/>
                </a:lnTo>
                <a:lnTo>
                  <a:pt x="28" y="7"/>
                </a:lnTo>
                <a:lnTo>
                  <a:pt x="73" y="17"/>
                </a:lnTo>
                <a:lnTo>
                  <a:pt x="110" y="27"/>
                </a:lnTo>
                <a:lnTo>
                  <a:pt x="142" y="35"/>
                </a:lnTo>
                <a:lnTo>
                  <a:pt x="172" y="45"/>
                </a:lnTo>
                <a:lnTo>
                  <a:pt x="205" y="56"/>
                </a:lnTo>
                <a:lnTo>
                  <a:pt x="243" y="71"/>
                </a:lnTo>
                <a:lnTo>
                  <a:pt x="281" y="86"/>
                </a:lnTo>
                <a:lnTo>
                  <a:pt x="316" y="102"/>
                </a:lnTo>
                <a:lnTo>
                  <a:pt x="349" y="118"/>
                </a:lnTo>
                <a:lnTo>
                  <a:pt x="386" y="136"/>
                </a:lnTo>
                <a:lnTo>
                  <a:pt x="428" y="157"/>
                </a:lnTo>
                <a:lnTo>
                  <a:pt x="473" y="175"/>
                </a:lnTo>
                <a:lnTo>
                  <a:pt x="513" y="194"/>
                </a:lnTo>
                <a:lnTo>
                  <a:pt x="554" y="212"/>
                </a:lnTo>
                <a:lnTo>
                  <a:pt x="596" y="231"/>
                </a:lnTo>
                <a:lnTo>
                  <a:pt x="639" y="255"/>
                </a:lnTo>
                <a:lnTo>
                  <a:pt x="684" y="280"/>
                </a:lnTo>
                <a:lnTo>
                  <a:pt x="724" y="304"/>
                </a:lnTo>
                <a:lnTo>
                  <a:pt x="760" y="329"/>
                </a:lnTo>
                <a:lnTo>
                  <a:pt x="793" y="353"/>
                </a:lnTo>
                <a:lnTo>
                  <a:pt x="825" y="377"/>
                </a:lnTo>
                <a:lnTo>
                  <a:pt x="850" y="398"/>
                </a:lnTo>
                <a:lnTo>
                  <a:pt x="869" y="416"/>
                </a:lnTo>
                <a:lnTo>
                  <a:pt x="886" y="432"/>
                </a:lnTo>
                <a:lnTo>
                  <a:pt x="903" y="451"/>
                </a:lnTo>
                <a:lnTo>
                  <a:pt x="927" y="475"/>
                </a:lnTo>
                <a:lnTo>
                  <a:pt x="957" y="506"/>
                </a:lnTo>
                <a:lnTo>
                  <a:pt x="988" y="538"/>
                </a:lnTo>
                <a:lnTo>
                  <a:pt x="1022" y="574"/>
                </a:lnTo>
                <a:lnTo>
                  <a:pt x="1059" y="614"/>
                </a:lnTo>
                <a:lnTo>
                  <a:pt x="1097" y="659"/>
                </a:lnTo>
                <a:lnTo>
                  <a:pt x="1134" y="706"/>
                </a:lnTo>
                <a:lnTo>
                  <a:pt x="1168" y="749"/>
                </a:lnTo>
                <a:lnTo>
                  <a:pt x="1200" y="792"/>
                </a:lnTo>
                <a:lnTo>
                  <a:pt x="1234" y="839"/>
                </a:lnTo>
                <a:lnTo>
                  <a:pt x="1271" y="893"/>
                </a:lnTo>
                <a:lnTo>
                  <a:pt x="1306" y="947"/>
                </a:lnTo>
                <a:lnTo>
                  <a:pt x="1336" y="994"/>
                </a:lnTo>
                <a:lnTo>
                  <a:pt x="1336" y="994"/>
                </a:lnTo>
                <a:lnTo>
                  <a:pt x="1365" y="1043"/>
                </a:lnTo>
                <a:lnTo>
                  <a:pt x="1398" y="1099"/>
                </a:lnTo>
                <a:lnTo>
                  <a:pt x="1441" y="1167"/>
                </a:lnTo>
                <a:lnTo>
                  <a:pt x="1499" y="1258"/>
                </a:lnTo>
                <a:lnTo>
                  <a:pt x="1567" y="1365"/>
                </a:lnTo>
                <a:lnTo>
                  <a:pt x="1638" y="1472"/>
                </a:lnTo>
                <a:lnTo>
                  <a:pt x="1700" y="1565"/>
                </a:lnTo>
                <a:lnTo>
                  <a:pt x="1743" y="1630"/>
                </a:lnTo>
                <a:lnTo>
                  <a:pt x="1771" y="1669"/>
                </a:lnTo>
                <a:lnTo>
                  <a:pt x="1792" y="1699"/>
                </a:lnTo>
                <a:lnTo>
                  <a:pt x="1810" y="1723"/>
                </a:lnTo>
                <a:lnTo>
                  <a:pt x="1828" y="1745"/>
                </a:lnTo>
                <a:lnTo>
                  <a:pt x="1849" y="1769"/>
                </a:lnTo>
                <a:lnTo>
                  <a:pt x="1870" y="1792"/>
                </a:lnTo>
                <a:lnTo>
                  <a:pt x="1886" y="1810"/>
                </a:lnTo>
                <a:lnTo>
                  <a:pt x="1901" y="1827"/>
                </a:lnTo>
                <a:lnTo>
                  <a:pt x="1920" y="1843"/>
                </a:lnTo>
                <a:lnTo>
                  <a:pt x="1947" y="1863"/>
                </a:lnTo>
                <a:lnTo>
                  <a:pt x="1981" y="1887"/>
                </a:lnTo>
                <a:lnTo>
                  <a:pt x="2021" y="1911"/>
                </a:lnTo>
                <a:lnTo>
                  <a:pt x="2065" y="1935"/>
                </a:lnTo>
                <a:lnTo>
                  <a:pt x="2111" y="1958"/>
                </a:lnTo>
                <a:lnTo>
                  <a:pt x="2159" y="1978"/>
                </a:lnTo>
                <a:lnTo>
                  <a:pt x="2203" y="1995"/>
                </a:lnTo>
                <a:lnTo>
                  <a:pt x="2244" y="2007"/>
                </a:lnTo>
                <a:lnTo>
                  <a:pt x="2283" y="2017"/>
                </a:lnTo>
                <a:lnTo>
                  <a:pt x="2320" y="2024"/>
                </a:lnTo>
                <a:lnTo>
                  <a:pt x="2359" y="2032"/>
                </a:lnTo>
                <a:lnTo>
                  <a:pt x="2396" y="2038"/>
                </a:lnTo>
                <a:lnTo>
                  <a:pt x="2426" y="2043"/>
                </a:lnTo>
                <a:lnTo>
                  <a:pt x="2455" y="2046"/>
                </a:lnTo>
                <a:lnTo>
                  <a:pt x="2483" y="2046"/>
                </a:lnTo>
                <a:lnTo>
                  <a:pt x="2514" y="2044"/>
                </a:lnTo>
                <a:lnTo>
                  <a:pt x="2544" y="2039"/>
                </a:lnTo>
                <a:lnTo>
                  <a:pt x="2571" y="2034"/>
                </a:lnTo>
                <a:lnTo>
                  <a:pt x="2595" y="2026"/>
                </a:lnTo>
                <a:lnTo>
                  <a:pt x="2620" y="2014"/>
                </a:lnTo>
                <a:lnTo>
                  <a:pt x="2650" y="1999"/>
                </a:lnTo>
                <a:lnTo>
                  <a:pt x="2679" y="1981"/>
                </a:lnTo>
                <a:lnTo>
                  <a:pt x="2705" y="1962"/>
                </a:lnTo>
                <a:lnTo>
                  <a:pt x="2705" y="1962"/>
                </a:lnTo>
                <a:lnTo>
                  <a:pt x="2730" y="1940"/>
                </a:lnTo>
                <a:lnTo>
                  <a:pt x="2759" y="1913"/>
                </a:lnTo>
                <a:lnTo>
                  <a:pt x="2793" y="1876"/>
                </a:lnTo>
                <a:lnTo>
                  <a:pt x="2836" y="1827"/>
                </a:lnTo>
                <a:lnTo>
                  <a:pt x="2886" y="1764"/>
                </a:lnTo>
                <a:lnTo>
                  <a:pt x="2941" y="1689"/>
                </a:lnTo>
                <a:lnTo>
                  <a:pt x="2999" y="1604"/>
                </a:lnTo>
                <a:lnTo>
                  <a:pt x="3058" y="1511"/>
                </a:lnTo>
                <a:lnTo>
                  <a:pt x="3110" y="1420"/>
                </a:lnTo>
                <a:lnTo>
                  <a:pt x="3152" y="1334"/>
                </a:lnTo>
                <a:lnTo>
                  <a:pt x="3191" y="1247"/>
                </a:lnTo>
                <a:lnTo>
                  <a:pt x="3239" y="1151"/>
                </a:lnTo>
                <a:lnTo>
                  <a:pt x="3304" y="1041"/>
                </a:lnTo>
                <a:lnTo>
                  <a:pt x="3369" y="938"/>
                </a:lnTo>
                <a:lnTo>
                  <a:pt x="3441" y="833"/>
                </a:lnTo>
                <a:lnTo>
                  <a:pt x="3515" y="729"/>
                </a:lnTo>
                <a:lnTo>
                  <a:pt x="3592" y="626"/>
                </a:lnTo>
                <a:lnTo>
                  <a:pt x="3671" y="530"/>
                </a:lnTo>
                <a:lnTo>
                  <a:pt x="3750" y="443"/>
                </a:lnTo>
                <a:lnTo>
                  <a:pt x="3841" y="352"/>
                </a:lnTo>
                <a:lnTo>
                  <a:pt x="3927" y="276"/>
                </a:lnTo>
                <a:lnTo>
                  <a:pt x="4005" y="214"/>
                </a:lnTo>
                <a:lnTo>
                  <a:pt x="4075" y="163"/>
                </a:lnTo>
                <a:lnTo>
                  <a:pt x="4135" y="124"/>
                </a:lnTo>
                <a:lnTo>
                  <a:pt x="4184" y="92"/>
                </a:lnTo>
                <a:lnTo>
                  <a:pt x="4225" y="69"/>
                </a:lnTo>
                <a:lnTo>
                  <a:pt x="4260" y="51"/>
                </a:lnTo>
                <a:lnTo>
                  <a:pt x="4293" y="37"/>
                </a:lnTo>
                <a:lnTo>
                  <a:pt x="4328" y="26"/>
                </a:lnTo>
                <a:lnTo>
                  <a:pt x="4361" y="17"/>
                </a:lnTo>
                <a:lnTo>
                  <a:pt x="4486" y="0"/>
                </a:lnTo>
                <a:close/>
              </a:path>
            </a:pathLst>
          </a:cu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60" name="Freeform 8"/>
          <p:cNvSpPr>
            <a:spLocks/>
          </p:cNvSpPr>
          <p:nvPr/>
        </p:nvSpPr>
        <p:spPr bwMode="auto">
          <a:xfrm flipH="1">
            <a:off x="174625" y="1716088"/>
            <a:ext cx="2373313" cy="993775"/>
          </a:xfrm>
          <a:custGeom>
            <a:avLst/>
            <a:gdLst>
              <a:gd name="T0" fmla="*/ 4361 w 4486"/>
              <a:gd name="T1" fmla="*/ 17 h 2046"/>
              <a:gd name="T2" fmla="*/ 4293 w 4486"/>
              <a:gd name="T3" fmla="*/ 37 h 2046"/>
              <a:gd name="T4" fmla="*/ 4225 w 4486"/>
              <a:gd name="T5" fmla="*/ 69 h 2046"/>
              <a:gd name="T6" fmla="*/ 4135 w 4486"/>
              <a:gd name="T7" fmla="*/ 124 h 2046"/>
              <a:gd name="T8" fmla="*/ 4005 w 4486"/>
              <a:gd name="T9" fmla="*/ 214 h 2046"/>
              <a:gd name="T10" fmla="*/ 3841 w 4486"/>
              <a:gd name="T11" fmla="*/ 352 h 2046"/>
              <a:gd name="T12" fmla="*/ 3671 w 4486"/>
              <a:gd name="T13" fmla="*/ 530 h 2046"/>
              <a:gd name="T14" fmla="*/ 3515 w 4486"/>
              <a:gd name="T15" fmla="*/ 729 h 2046"/>
              <a:gd name="T16" fmla="*/ 3369 w 4486"/>
              <a:gd name="T17" fmla="*/ 938 h 2046"/>
              <a:gd name="T18" fmla="*/ 3239 w 4486"/>
              <a:gd name="T19" fmla="*/ 1151 h 2046"/>
              <a:gd name="T20" fmla="*/ 3152 w 4486"/>
              <a:gd name="T21" fmla="*/ 1334 h 2046"/>
              <a:gd name="T22" fmla="*/ 3058 w 4486"/>
              <a:gd name="T23" fmla="*/ 1511 h 2046"/>
              <a:gd name="T24" fmla="*/ 2941 w 4486"/>
              <a:gd name="T25" fmla="*/ 1689 h 2046"/>
              <a:gd name="T26" fmla="*/ 2836 w 4486"/>
              <a:gd name="T27" fmla="*/ 1827 h 2046"/>
              <a:gd name="T28" fmla="*/ 2759 w 4486"/>
              <a:gd name="T29" fmla="*/ 1913 h 2046"/>
              <a:gd name="T30" fmla="*/ 2705 w 4486"/>
              <a:gd name="T31" fmla="*/ 1962 h 2046"/>
              <a:gd name="T32" fmla="*/ 2650 w 4486"/>
              <a:gd name="T33" fmla="*/ 1999 h 2046"/>
              <a:gd name="T34" fmla="*/ 2595 w 4486"/>
              <a:gd name="T35" fmla="*/ 2026 h 2046"/>
              <a:gd name="T36" fmla="*/ 2544 w 4486"/>
              <a:gd name="T37" fmla="*/ 2039 h 2046"/>
              <a:gd name="T38" fmla="*/ 2483 w 4486"/>
              <a:gd name="T39" fmla="*/ 2046 h 2046"/>
              <a:gd name="T40" fmla="*/ 2426 w 4486"/>
              <a:gd name="T41" fmla="*/ 2043 h 2046"/>
              <a:gd name="T42" fmla="*/ 2359 w 4486"/>
              <a:gd name="T43" fmla="*/ 2032 h 2046"/>
              <a:gd name="T44" fmla="*/ 2283 w 4486"/>
              <a:gd name="T45" fmla="*/ 2017 h 2046"/>
              <a:gd name="T46" fmla="*/ 2203 w 4486"/>
              <a:gd name="T47" fmla="*/ 1995 h 2046"/>
              <a:gd name="T48" fmla="*/ 2111 w 4486"/>
              <a:gd name="T49" fmla="*/ 1958 h 2046"/>
              <a:gd name="T50" fmla="*/ 2021 w 4486"/>
              <a:gd name="T51" fmla="*/ 1911 h 2046"/>
              <a:gd name="T52" fmla="*/ 1947 w 4486"/>
              <a:gd name="T53" fmla="*/ 1863 h 2046"/>
              <a:gd name="T54" fmla="*/ 1901 w 4486"/>
              <a:gd name="T55" fmla="*/ 1827 h 2046"/>
              <a:gd name="T56" fmla="*/ 1870 w 4486"/>
              <a:gd name="T57" fmla="*/ 1792 h 2046"/>
              <a:gd name="T58" fmla="*/ 1828 w 4486"/>
              <a:gd name="T59" fmla="*/ 1745 h 2046"/>
              <a:gd name="T60" fmla="*/ 1792 w 4486"/>
              <a:gd name="T61" fmla="*/ 1699 h 2046"/>
              <a:gd name="T62" fmla="*/ 1743 w 4486"/>
              <a:gd name="T63" fmla="*/ 1630 h 2046"/>
              <a:gd name="T64" fmla="*/ 1638 w 4486"/>
              <a:gd name="T65" fmla="*/ 1472 h 2046"/>
              <a:gd name="T66" fmla="*/ 1499 w 4486"/>
              <a:gd name="T67" fmla="*/ 1258 h 2046"/>
              <a:gd name="T68" fmla="*/ 1398 w 4486"/>
              <a:gd name="T69" fmla="*/ 1099 h 2046"/>
              <a:gd name="T70" fmla="*/ 1336 w 4486"/>
              <a:gd name="T71" fmla="*/ 994 h 2046"/>
              <a:gd name="T72" fmla="*/ 1271 w 4486"/>
              <a:gd name="T73" fmla="*/ 893 h 2046"/>
              <a:gd name="T74" fmla="*/ 1200 w 4486"/>
              <a:gd name="T75" fmla="*/ 792 h 2046"/>
              <a:gd name="T76" fmla="*/ 1134 w 4486"/>
              <a:gd name="T77" fmla="*/ 706 h 2046"/>
              <a:gd name="T78" fmla="*/ 1059 w 4486"/>
              <a:gd name="T79" fmla="*/ 614 h 2046"/>
              <a:gd name="T80" fmla="*/ 988 w 4486"/>
              <a:gd name="T81" fmla="*/ 538 h 2046"/>
              <a:gd name="T82" fmla="*/ 927 w 4486"/>
              <a:gd name="T83" fmla="*/ 475 h 2046"/>
              <a:gd name="T84" fmla="*/ 886 w 4486"/>
              <a:gd name="T85" fmla="*/ 432 h 2046"/>
              <a:gd name="T86" fmla="*/ 850 w 4486"/>
              <a:gd name="T87" fmla="*/ 398 h 2046"/>
              <a:gd name="T88" fmla="*/ 793 w 4486"/>
              <a:gd name="T89" fmla="*/ 353 h 2046"/>
              <a:gd name="T90" fmla="*/ 724 w 4486"/>
              <a:gd name="T91" fmla="*/ 304 h 2046"/>
              <a:gd name="T92" fmla="*/ 639 w 4486"/>
              <a:gd name="T93" fmla="*/ 255 h 2046"/>
              <a:gd name="T94" fmla="*/ 554 w 4486"/>
              <a:gd name="T95" fmla="*/ 212 h 2046"/>
              <a:gd name="T96" fmla="*/ 473 w 4486"/>
              <a:gd name="T97" fmla="*/ 175 h 2046"/>
              <a:gd name="T98" fmla="*/ 386 w 4486"/>
              <a:gd name="T99" fmla="*/ 136 h 2046"/>
              <a:gd name="T100" fmla="*/ 316 w 4486"/>
              <a:gd name="T101" fmla="*/ 102 h 2046"/>
              <a:gd name="T102" fmla="*/ 243 w 4486"/>
              <a:gd name="T103" fmla="*/ 71 h 2046"/>
              <a:gd name="T104" fmla="*/ 172 w 4486"/>
              <a:gd name="T105" fmla="*/ 45 h 2046"/>
              <a:gd name="T106" fmla="*/ 110 w 4486"/>
              <a:gd name="T107" fmla="*/ 27 h 2046"/>
              <a:gd name="T108" fmla="*/ 28 w 4486"/>
              <a:gd name="T109" fmla="*/ 7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486" h="2046">
                <a:moveTo>
                  <a:pt x="4486" y="0"/>
                </a:moveTo>
                <a:lnTo>
                  <a:pt x="4361" y="17"/>
                </a:lnTo>
                <a:lnTo>
                  <a:pt x="4328" y="26"/>
                </a:lnTo>
                <a:lnTo>
                  <a:pt x="4293" y="37"/>
                </a:lnTo>
                <a:lnTo>
                  <a:pt x="4260" y="51"/>
                </a:lnTo>
                <a:lnTo>
                  <a:pt x="4225" y="69"/>
                </a:lnTo>
                <a:lnTo>
                  <a:pt x="4184" y="92"/>
                </a:lnTo>
                <a:lnTo>
                  <a:pt x="4135" y="124"/>
                </a:lnTo>
                <a:lnTo>
                  <a:pt x="4075" y="163"/>
                </a:lnTo>
                <a:lnTo>
                  <a:pt x="4005" y="214"/>
                </a:lnTo>
                <a:lnTo>
                  <a:pt x="3927" y="276"/>
                </a:lnTo>
                <a:lnTo>
                  <a:pt x="3841" y="352"/>
                </a:lnTo>
                <a:lnTo>
                  <a:pt x="3750" y="443"/>
                </a:lnTo>
                <a:lnTo>
                  <a:pt x="3671" y="530"/>
                </a:lnTo>
                <a:lnTo>
                  <a:pt x="3592" y="626"/>
                </a:lnTo>
                <a:lnTo>
                  <a:pt x="3515" y="729"/>
                </a:lnTo>
                <a:lnTo>
                  <a:pt x="3441" y="833"/>
                </a:lnTo>
                <a:lnTo>
                  <a:pt x="3369" y="938"/>
                </a:lnTo>
                <a:lnTo>
                  <a:pt x="3304" y="1041"/>
                </a:lnTo>
                <a:lnTo>
                  <a:pt x="3239" y="1151"/>
                </a:lnTo>
                <a:lnTo>
                  <a:pt x="3191" y="1247"/>
                </a:lnTo>
                <a:lnTo>
                  <a:pt x="3152" y="1334"/>
                </a:lnTo>
                <a:lnTo>
                  <a:pt x="3110" y="1420"/>
                </a:lnTo>
                <a:lnTo>
                  <a:pt x="3058" y="1511"/>
                </a:lnTo>
                <a:lnTo>
                  <a:pt x="2999" y="1604"/>
                </a:lnTo>
                <a:lnTo>
                  <a:pt x="2941" y="1689"/>
                </a:lnTo>
                <a:lnTo>
                  <a:pt x="2886" y="1764"/>
                </a:lnTo>
                <a:lnTo>
                  <a:pt x="2836" y="1827"/>
                </a:lnTo>
                <a:lnTo>
                  <a:pt x="2793" y="1876"/>
                </a:lnTo>
                <a:lnTo>
                  <a:pt x="2759" y="1913"/>
                </a:lnTo>
                <a:lnTo>
                  <a:pt x="2730" y="1940"/>
                </a:lnTo>
                <a:lnTo>
                  <a:pt x="2705" y="1962"/>
                </a:lnTo>
                <a:lnTo>
                  <a:pt x="2679" y="1981"/>
                </a:lnTo>
                <a:lnTo>
                  <a:pt x="2650" y="1999"/>
                </a:lnTo>
                <a:lnTo>
                  <a:pt x="2620" y="2014"/>
                </a:lnTo>
                <a:lnTo>
                  <a:pt x="2595" y="2026"/>
                </a:lnTo>
                <a:lnTo>
                  <a:pt x="2571" y="2034"/>
                </a:lnTo>
                <a:lnTo>
                  <a:pt x="2544" y="2039"/>
                </a:lnTo>
                <a:lnTo>
                  <a:pt x="2514" y="2044"/>
                </a:lnTo>
                <a:lnTo>
                  <a:pt x="2483" y="2046"/>
                </a:lnTo>
                <a:lnTo>
                  <a:pt x="2455" y="2046"/>
                </a:lnTo>
                <a:lnTo>
                  <a:pt x="2426" y="2043"/>
                </a:lnTo>
                <a:lnTo>
                  <a:pt x="2396" y="2038"/>
                </a:lnTo>
                <a:lnTo>
                  <a:pt x="2359" y="2032"/>
                </a:lnTo>
                <a:lnTo>
                  <a:pt x="2320" y="2024"/>
                </a:lnTo>
                <a:lnTo>
                  <a:pt x="2283" y="2017"/>
                </a:lnTo>
                <a:lnTo>
                  <a:pt x="2244" y="2007"/>
                </a:lnTo>
                <a:lnTo>
                  <a:pt x="2203" y="1995"/>
                </a:lnTo>
                <a:lnTo>
                  <a:pt x="2159" y="1978"/>
                </a:lnTo>
                <a:lnTo>
                  <a:pt x="2111" y="1958"/>
                </a:lnTo>
                <a:lnTo>
                  <a:pt x="2065" y="1935"/>
                </a:lnTo>
                <a:lnTo>
                  <a:pt x="2021" y="1911"/>
                </a:lnTo>
                <a:lnTo>
                  <a:pt x="1981" y="1887"/>
                </a:lnTo>
                <a:lnTo>
                  <a:pt x="1947" y="1863"/>
                </a:lnTo>
                <a:lnTo>
                  <a:pt x="1920" y="1843"/>
                </a:lnTo>
                <a:lnTo>
                  <a:pt x="1901" y="1827"/>
                </a:lnTo>
                <a:lnTo>
                  <a:pt x="1886" y="1810"/>
                </a:lnTo>
                <a:lnTo>
                  <a:pt x="1870" y="1792"/>
                </a:lnTo>
                <a:lnTo>
                  <a:pt x="1849" y="1769"/>
                </a:lnTo>
                <a:lnTo>
                  <a:pt x="1828" y="1745"/>
                </a:lnTo>
                <a:lnTo>
                  <a:pt x="1810" y="1723"/>
                </a:lnTo>
                <a:lnTo>
                  <a:pt x="1792" y="1699"/>
                </a:lnTo>
                <a:lnTo>
                  <a:pt x="1771" y="1669"/>
                </a:lnTo>
                <a:lnTo>
                  <a:pt x="1743" y="1630"/>
                </a:lnTo>
                <a:lnTo>
                  <a:pt x="1700" y="1565"/>
                </a:lnTo>
                <a:lnTo>
                  <a:pt x="1638" y="1472"/>
                </a:lnTo>
                <a:lnTo>
                  <a:pt x="1567" y="1365"/>
                </a:lnTo>
                <a:lnTo>
                  <a:pt x="1499" y="1258"/>
                </a:lnTo>
                <a:lnTo>
                  <a:pt x="1441" y="1167"/>
                </a:lnTo>
                <a:lnTo>
                  <a:pt x="1398" y="1099"/>
                </a:lnTo>
                <a:lnTo>
                  <a:pt x="1365" y="1043"/>
                </a:lnTo>
                <a:lnTo>
                  <a:pt x="1336" y="994"/>
                </a:lnTo>
                <a:lnTo>
                  <a:pt x="1306" y="947"/>
                </a:lnTo>
                <a:lnTo>
                  <a:pt x="1271" y="893"/>
                </a:lnTo>
                <a:lnTo>
                  <a:pt x="1234" y="839"/>
                </a:lnTo>
                <a:lnTo>
                  <a:pt x="1200" y="792"/>
                </a:lnTo>
                <a:lnTo>
                  <a:pt x="1168" y="749"/>
                </a:lnTo>
                <a:lnTo>
                  <a:pt x="1134" y="706"/>
                </a:lnTo>
                <a:lnTo>
                  <a:pt x="1097" y="659"/>
                </a:lnTo>
                <a:lnTo>
                  <a:pt x="1059" y="614"/>
                </a:lnTo>
                <a:lnTo>
                  <a:pt x="1022" y="574"/>
                </a:lnTo>
                <a:lnTo>
                  <a:pt x="988" y="538"/>
                </a:lnTo>
                <a:lnTo>
                  <a:pt x="957" y="506"/>
                </a:lnTo>
                <a:lnTo>
                  <a:pt x="927" y="475"/>
                </a:lnTo>
                <a:lnTo>
                  <a:pt x="903" y="451"/>
                </a:lnTo>
                <a:lnTo>
                  <a:pt x="886" y="432"/>
                </a:lnTo>
                <a:lnTo>
                  <a:pt x="869" y="416"/>
                </a:lnTo>
                <a:lnTo>
                  <a:pt x="850" y="398"/>
                </a:lnTo>
                <a:lnTo>
                  <a:pt x="825" y="377"/>
                </a:lnTo>
                <a:lnTo>
                  <a:pt x="793" y="353"/>
                </a:lnTo>
                <a:lnTo>
                  <a:pt x="760" y="329"/>
                </a:lnTo>
                <a:lnTo>
                  <a:pt x="724" y="304"/>
                </a:lnTo>
                <a:lnTo>
                  <a:pt x="684" y="280"/>
                </a:lnTo>
                <a:lnTo>
                  <a:pt x="639" y="255"/>
                </a:lnTo>
                <a:lnTo>
                  <a:pt x="596" y="231"/>
                </a:lnTo>
                <a:lnTo>
                  <a:pt x="554" y="212"/>
                </a:lnTo>
                <a:lnTo>
                  <a:pt x="513" y="194"/>
                </a:lnTo>
                <a:lnTo>
                  <a:pt x="473" y="175"/>
                </a:lnTo>
                <a:lnTo>
                  <a:pt x="428" y="157"/>
                </a:lnTo>
                <a:lnTo>
                  <a:pt x="386" y="136"/>
                </a:lnTo>
                <a:lnTo>
                  <a:pt x="349" y="118"/>
                </a:lnTo>
                <a:lnTo>
                  <a:pt x="316" y="102"/>
                </a:lnTo>
                <a:lnTo>
                  <a:pt x="281" y="86"/>
                </a:lnTo>
                <a:lnTo>
                  <a:pt x="243" y="71"/>
                </a:lnTo>
                <a:lnTo>
                  <a:pt x="205" y="56"/>
                </a:lnTo>
                <a:lnTo>
                  <a:pt x="172" y="45"/>
                </a:lnTo>
                <a:lnTo>
                  <a:pt x="142" y="35"/>
                </a:lnTo>
                <a:lnTo>
                  <a:pt x="110" y="27"/>
                </a:lnTo>
                <a:lnTo>
                  <a:pt x="73" y="17"/>
                </a:lnTo>
                <a:lnTo>
                  <a:pt x="28" y="7"/>
                </a:lnTo>
                <a:lnTo>
                  <a:pt x="0" y="0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61" name="Rectangle 9"/>
          <p:cNvSpPr>
            <a:spLocks noChangeArrowheads="1"/>
          </p:cNvSpPr>
          <p:nvPr/>
        </p:nvSpPr>
        <p:spPr bwMode="auto">
          <a:xfrm flipH="1">
            <a:off x="7466720" y="665202"/>
            <a:ext cx="11669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800" i="0" dirty="0">
                <a:solidFill>
                  <a:schemeClr val="bg1"/>
                </a:solidFill>
                <a:latin typeface="+mn-lt"/>
              </a:rPr>
              <a:t>Continental</a:t>
            </a:r>
          </a:p>
          <a:p>
            <a:pPr algn="ctr" eaLnBrk="0" hangingPunct="0"/>
            <a:r>
              <a:rPr lang="en-US" sz="1800" i="0" dirty="0">
                <a:solidFill>
                  <a:schemeClr val="bg1"/>
                </a:solidFill>
                <a:latin typeface="+mn-lt"/>
              </a:rPr>
              <a:t>Evaporites</a:t>
            </a:r>
          </a:p>
        </p:txBody>
      </p:sp>
      <p:sp>
        <p:nvSpPr>
          <p:cNvPr id="1636362" name="Freeform 10"/>
          <p:cNvSpPr>
            <a:spLocks/>
          </p:cNvSpPr>
          <p:nvPr/>
        </p:nvSpPr>
        <p:spPr bwMode="auto">
          <a:xfrm flipH="1">
            <a:off x="158750" y="1228725"/>
            <a:ext cx="8675688" cy="11113"/>
          </a:xfrm>
          <a:custGeom>
            <a:avLst/>
            <a:gdLst>
              <a:gd name="T0" fmla="*/ 5465 w 5465"/>
              <a:gd name="T1" fmla="*/ 0 h 7"/>
              <a:gd name="T2" fmla="*/ 0 w 5465"/>
              <a:gd name="T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465" h="7">
                <a:moveTo>
                  <a:pt x="5465" y="0"/>
                </a:moveTo>
                <a:lnTo>
                  <a:pt x="0" y="7"/>
                </a:lnTo>
              </a:path>
            </a:pathLst>
          </a:custGeom>
          <a:solidFill>
            <a:srgbClr val="FFFFFF"/>
          </a:soli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63" name="Rectangle 11"/>
          <p:cNvSpPr>
            <a:spLocks noChangeArrowheads="1"/>
          </p:cNvSpPr>
          <p:nvPr/>
        </p:nvSpPr>
        <p:spPr bwMode="auto">
          <a:xfrm flipH="1">
            <a:off x="4316413" y="850940"/>
            <a:ext cx="20133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0" dirty="0">
                <a:solidFill>
                  <a:schemeClr val="bg1"/>
                </a:solidFill>
                <a:latin typeface="+mn-lt"/>
              </a:rPr>
              <a:t>Platform Evaporites</a:t>
            </a:r>
          </a:p>
        </p:txBody>
      </p:sp>
      <p:sp>
        <p:nvSpPr>
          <p:cNvPr id="1636364" name="Rectangle 12"/>
          <p:cNvSpPr>
            <a:spLocks noChangeArrowheads="1"/>
          </p:cNvSpPr>
          <p:nvPr/>
        </p:nvSpPr>
        <p:spPr bwMode="auto">
          <a:xfrm flipH="1">
            <a:off x="105229" y="850940"/>
            <a:ext cx="25006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800" i="0" dirty="0">
                <a:solidFill>
                  <a:schemeClr val="bg1"/>
                </a:solidFill>
                <a:latin typeface="+mn-lt"/>
              </a:rPr>
              <a:t>Basin-Center Evaporites</a:t>
            </a:r>
          </a:p>
        </p:txBody>
      </p:sp>
      <p:sp>
        <p:nvSpPr>
          <p:cNvPr id="1636365" name="Freeform 13"/>
          <p:cNvSpPr>
            <a:spLocks/>
          </p:cNvSpPr>
          <p:nvPr/>
        </p:nvSpPr>
        <p:spPr bwMode="auto">
          <a:xfrm flipH="1">
            <a:off x="2646363" y="1725613"/>
            <a:ext cx="3303588" cy="88900"/>
          </a:xfrm>
          <a:custGeom>
            <a:avLst/>
            <a:gdLst>
              <a:gd name="T0" fmla="*/ 41 w 6242"/>
              <a:gd name="T1" fmla="*/ 6 h 182"/>
              <a:gd name="T2" fmla="*/ 121 w 6242"/>
              <a:gd name="T3" fmla="*/ 18 h 182"/>
              <a:gd name="T4" fmla="*/ 169 w 6242"/>
              <a:gd name="T5" fmla="*/ 26 h 182"/>
              <a:gd name="T6" fmla="*/ 232 w 6242"/>
              <a:gd name="T7" fmla="*/ 38 h 182"/>
              <a:gd name="T8" fmla="*/ 342 w 6242"/>
              <a:gd name="T9" fmla="*/ 63 h 182"/>
              <a:gd name="T10" fmla="*/ 476 w 6242"/>
              <a:gd name="T11" fmla="*/ 96 h 182"/>
              <a:gd name="T12" fmla="*/ 596 w 6242"/>
              <a:gd name="T13" fmla="*/ 124 h 182"/>
              <a:gd name="T14" fmla="*/ 680 w 6242"/>
              <a:gd name="T15" fmla="*/ 144 h 182"/>
              <a:gd name="T16" fmla="*/ 780 w 6242"/>
              <a:gd name="T17" fmla="*/ 160 h 182"/>
              <a:gd name="T18" fmla="*/ 896 w 6242"/>
              <a:gd name="T19" fmla="*/ 172 h 182"/>
              <a:gd name="T20" fmla="*/ 1024 w 6242"/>
              <a:gd name="T21" fmla="*/ 179 h 182"/>
              <a:gd name="T22" fmla="*/ 1205 w 6242"/>
              <a:gd name="T23" fmla="*/ 182 h 182"/>
              <a:gd name="T24" fmla="*/ 1424 w 6242"/>
              <a:gd name="T25" fmla="*/ 178 h 182"/>
              <a:gd name="T26" fmla="*/ 1694 w 6242"/>
              <a:gd name="T27" fmla="*/ 169 h 182"/>
              <a:gd name="T28" fmla="*/ 1935 w 6242"/>
              <a:gd name="T29" fmla="*/ 155 h 182"/>
              <a:gd name="T30" fmla="*/ 2174 w 6242"/>
              <a:gd name="T31" fmla="*/ 138 h 182"/>
              <a:gd name="T32" fmla="*/ 2438 w 6242"/>
              <a:gd name="T33" fmla="*/ 124 h 182"/>
              <a:gd name="T34" fmla="*/ 2693 w 6242"/>
              <a:gd name="T35" fmla="*/ 114 h 182"/>
              <a:gd name="T36" fmla="*/ 2919 w 6242"/>
              <a:gd name="T37" fmla="*/ 109 h 182"/>
              <a:gd name="T38" fmla="*/ 3168 w 6242"/>
              <a:gd name="T39" fmla="*/ 107 h 182"/>
              <a:gd name="T40" fmla="*/ 3297 w 6242"/>
              <a:gd name="T41" fmla="*/ 107 h 182"/>
              <a:gd name="T42" fmla="*/ 3521 w 6242"/>
              <a:gd name="T43" fmla="*/ 110 h 182"/>
              <a:gd name="T44" fmla="*/ 3738 w 6242"/>
              <a:gd name="T45" fmla="*/ 114 h 182"/>
              <a:gd name="T46" fmla="*/ 3984 w 6242"/>
              <a:gd name="T47" fmla="*/ 116 h 182"/>
              <a:gd name="T48" fmla="*/ 4209 w 6242"/>
              <a:gd name="T49" fmla="*/ 114 h 182"/>
              <a:gd name="T50" fmla="*/ 4405 w 6242"/>
              <a:gd name="T51" fmla="*/ 114 h 182"/>
              <a:gd name="T52" fmla="*/ 4574 w 6242"/>
              <a:gd name="T53" fmla="*/ 118 h 182"/>
              <a:gd name="T54" fmla="*/ 4691 w 6242"/>
              <a:gd name="T55" fmla="*/ 126 h 182"/>
              <a:gd name="T56" fmla="*/ 4827 w 6242"/>
              <a:gd name="T57" fmla="*/ 136 h 182"/>
              <a:gd name="T58" fmla="*/ 5007 w 6242"/>
              <a:gd name="T59" fmla="*/ 150 h 182"/>
              <a:gd name="T60" fmla="*/ 5193 w 6242"/>
              <a:gd name="T61" fmla="*/ 163 h 182"/>
              <a:gd name="T62" fmla="*/ 5386 w 6242"/>
              <a:gd name="T63" fmla="*/ 162 h 182"/>
              <a:gd name="T64" fmla="*/ 5545 w 6242"/>
              <a:gd name="T65" fmla="*/ 151 h 182"/>
              <a:gd name="T66" fmla="*/ 5696 w 6242"/>
              <a:gd name="T67" fmla="*/ 131 h 182"/>
              <a:gd name="T68" fmla="*/ 5828 w 6242"/>
              <a:gd name="T69" fmla="*/ 106 h 182"/>
              <a:gd name="T70" fmla="*/ 5934 w 6242"/>
              <a:gd name="T71" fmla="*/ 80 h 182"/>
              <a:gd name="T72" fmla="*/ 6038 w 6242"/>
              <a:gd name="T73" fmla="*/ 53 h 182"/>
              <a:gd name="T74" fmla="*/ 6120 w 6242"/>
              <a:gd name="T75" fmla="*/ 31 h 182"/>
              <a:gd name="T76" fmla="*/ 6191 w 6242"/>
              <a:gd name="T77" fmla="*/ 13 h 182"/>
              <a:gd name="T78" fmla="*/ 6242 w 6242"/>
              <a:gd name="T79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242" h="182">
                <a:moveTo>
                  <a:pt x="0" y="0"/>
                </a:moveTo>
                <a:lnTo>
                  <a:pt x="41" y="6"/>
                </a:lnTo>
                <a:lnTo>
                  <a:pt x="88" y="13"/>
                </a:lnTo>
                <a:lnTo>
                  <a:pt x="121" y="18"/>
                </a:lnTo>
                <a:lnTo>
                  <a:pt x="147" y="21"/>
                </a:lnTo>
                <a:lnTo>
                  <a:pt x="169" y="26"/>
                </a:lnTo>
                <a:lnTo>
                  <a:pt x="196" y="30"/>
                </a:lnTo>
                <a:lnTo>
                  <a:pt x="232" y="38"/>
                </a:lnTo>
                <a:lnTo>
                  <a:pt x="281" y="49"/>
                </a:lnTo>
                <a:lnTo>
                  <a:pt x="342" y="63"/>
                </a:lnTo>
                <a:lnTo>
                  <a:pt x="408" y="80"/>
                </a:lnTo>
                <a:lnTo>
                  <a:pt x="476" y="96"/>
                </a:lnTo>
                <a:lnTo>
                  <a:pt x="541" y="112"/>
                </a:lnTo>
                <a:lnTo>
                  <a:pt x="596" y="124"/>
                </a:lnTo>
                <a:lnTo>
                  <a:pt x="639" y="135"/>
                </a:lnTo>
                <a:lnTo>
                  <a:pt x="680" y="144"/>
                </a:lnTo>
                <a:lnTo>
                  <a:pt x="724" y="152"/>
                </a:lnTo>
                <a:lnTo>
                  <a:pt x="780" y="160"/>
                </a:lnTo>
                <a:lnTo>
                  <a:pt x="840" y="168"/>
                </a:lnTo>
                <a:lnTo>
                  <a:pt x="896" y="172"/>
                </a:lnTo>
                <a:lnTo>
                  <a:pt x="955" y="177"/>
                </a:lnTo>
                <a:lnTo>
                  <a:pt x="1024" y="179"/>
                </a:lnTo>
                <a:lnTo>
                  <a:pt x="1108" y="181"/>
                </a:lnTo>
                <a:lnTo>
                  <a:pt x="1205" y="182"/>
                </a:lnTo>
                <a:lnTo>
                  <a:pt x="1310" y="181"/>
                </a:lnTo>
                <a:lnTo>
                  <a:pt x="1424" y="178"/>
                </a:lnTo>
                <a:lnTo>
                  <a:pt x="1551" y="174"/>
                </a:lnTo>
                <a:lnTo>
                  <a:pt x="1694" y="169"/>
                </a:lnTo>
                <a:lnTo>
                  <a:pt x="1817" y="162"/>
                </a:lnTo>
                <a:lnTo>
                  <a:pt x="1935" y="155"/>
                </a:lnTo>
                <a:lnTo>
                  <a:pt x="2053" y="147"/>
                </a:lnTo>
                <a:lnTo>
                  <a:pt x="2174" y="138"/>
                </a:lnTo>
                <a:lnTo>
                  <a:pt x="2302" y="130"/>
                </a:lnTo>
                <a:lnTo>
                  <a:pt x="2438" y="124"/>
                </a:lnTo>
                <a:lnTo>
                  <a:pt x="2573" y="118"/>
                </a:lnTo>
                <a:lnTo>
                  <a:pt x="2693" y="114"/>
                </a:lnTo>
                <a:lnTo>
                  <a:pt x="2807" y="112"/>
                </a:lnTo>
                <a:lnTo>
                  <a:pt x="2919" y="109"/>
                </a:lnTo>
                <a:lnTo>
                  <a:pt x="3038" y="108"/>
                </a:lnTo>
                <a:lnTo>
                  <a:pt x="3168" y="107"/>
                </a:lnTo>
                <a:lnTo>
                  <a:pt x="3297" y="107"/>
                </a:lnTo>
                <a:lnTo>
                  <a:pt x="3297" y="107"/>
                </a:lnTo>
                <a:lnTo>
                  <a:pt x="3413" y="108"/>
                </a:lnTo>
                <a:lnTo>
                  <a:pt x="3521" y="110"/>
                </a:lnTo>
                <a:lnTo>
                  <a:pt x="3627" y="113"/>
                </a:lnTo>
                <a:lnTo>
                  <a:pt x="3738" y="114"/>
                </a:lnTo>
                <a:lnTo>
                  <a:pt x="3859" y="115"/>
                </a:lnTo>
                <a:lnTo>
                  <a:pt x="3984" y="116"/>
                </a:lnTo>
                <a:lnTo>
                  <a:pt x="4101" y="115"/>
                </a:lnTo>
                <a:lnTo>
                  <a:pt x="4209" y="114"/>
                </a:lnTo>
                <a:lnTo>
                  <a:pt x="4311" y="114"/>
                </a:lnTo>
                <a:lnTo>
                  <a:pt x="4405" y="114"/>
                </a:lnTo>
                <a:lnTo>
                  <a:pt x="4490" y="115"/>
                </a:lnTo>
                <a:lnTo>
                  <a:pt x="4574" y="118"/>
                </a:lnTo>
                <a:lnTo>
                  <a:pt x="4636" y="121"/>
                </a:lnTo>
                <a:lnTo>
                  <a:pt x="4691" y="126"/>
                </a:lnTo>
                <a:lnTo>
                  <a:pt x="4750" y="130"/>
                </a:lnTo>
                <a:lnTo>
                  <a:pt x="4827" y="136"/>
                </a:lnTo>
                <a:lnTo>
                  <a:pt x="4917" y="142"/>
                </a:lnTo>
                <a:lnTo>
                  <a:pt x="5007" y="150"/>
                </a:lnTo>
                <a:lnTo>
                  <a:pt x="5099" y="158"/>
                </a:lnTo>
                <a:lnTo>
                  <a:pt x="5193" y="163"/>
                </a:lnTo>
                <a:lnTo>
                  <a:pt x="5292" y="164"/>
                </a:lnTo>
                <a:lnTo>
                  <a:pt x="5386" y="162"/>
                </a:lnTo>
                <a:lnTo>
                  <a:pt x="5469" y="158"/>
                </a:lnTo>
                <a:lnTo>
                  <a:pt x="5545" y="151"/>
                </a:lnTo>
                <a:lnTo>
                  <a:pt x="5620" y="142"/>
                </a:lnTo>
                <a:lnTo>
                  <a:pt x="5696" y="131"/>
                </a:lnTo>
                <a:lnTo>
                  <a:pt x="5767" y="119"/>
                </a:lnTo>
                <a:lnTo>
                  <a:pt x="5828" y="106"/>
                </a:lnTo>
                <a:lnTo>
                  <a:pt x="5882" y="93"/>
                </a:lnTo>
                <a:lnTo>
                  <a:pt x="5934" y="80"/>
                </a:lnTo>
                <a:lnTo>
                  <a:pt x="5987" y="66"/>
                </a:lnTo>
                <a:lnTo>
                  <a:pt x="6038" y="53"/>
                </a:lnTo>
                <a:lnTo>
                  <a:pt x="6082" y="42"/>
                </a:lnTo>
                <a:lnTo>
                  <a:pt x="6120" y="31"/>
                </a:lnTo>
                <a:lnTo>
                  <a:pt x="6156" y="22"/>
                </a:lnTo>
                <a:lnTo>
                  <a:pt x="6191" y="13"/>
                </a:lnTo>
                <a:lnTo>
                  <a:pt x="6222" y="6"/>
                </a:lnTo>
                <a:lnTo>
                  <a:pt x="6242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66" name="Freeform 14"/>
          <p:cNvSpPr>
            <a:spLocks/>
          </p:cNvSpPr>
          <p:nvPr/>
        </p:nvSpPr>
        <p:spPr bwMode="auto">
          <a:xfrm flipH="1">
            <a:off x="7189788" y="1376363"/>
            <a:ext cx="1000125" cy="349250"/>
          </a:xfrm>
          <a:custGeom>
            <a:avLst/>
            <a:gdLst>
              <a:gd name="T0" fmla="*/ 1890 w 1890"/>
              <a:gd name="T1" fmla="*/ 717 h 717"/>
              <a:gd name="T2" fmla="*/ 1804 w 1890"/>
              <a:gd name="T3" fmla="*/ 705 h 717"/>
              <a:gd name="T4" fmla="*/ 1676 w 1890"/>
              <a:gd name="T5" fmla="*/ 689 h 717"/>
              <a:gd name="T6" fmla="*/ 1497 w 1890"/>
              <a:gd name="T7" fmla="*/ 670 h 717"/>
              <a:gd name="T8" fmla="*/ 1319 w 1890"/>
              <a:gd name="T9" fmla="*/ 652 h 717"/>
              <a:gd name="T10" fmla="*/ 1187 w 1890"/>
              <a:gd name="T11" fmla="*/ 641 h 717"/>
              <a:gd name="T12" fmla="*/ 1084 w 1890"/>
              <a:gd name="T13" fmla="*/ 635 h 717"/>
              <a:gd name="T14" fmla="*/ 988 w 1890"/>
              <a:gd name="T15" fmla="*/ 629 h 717"/>
              <a:gd name="T16" fmla="*/ 909 w 1890"/>
              <a:gd name="T17" fmla="*/ 628 h 717"/>
              <a:gd name="T18" fmla="*/ 854 w 1890"/>
              <a:gd name="T19" fmla="*/ 619 h 717"/>
              <a:gd name="T20" fmla="*/ 824 w 1890"/>
              <a:gd name="T21" fmla="*/ 607 h 717"/>
              <a:gd name="T22" fmla="*/ 803 w 1890"/>
              <a:gd name="T23" fmla="*/ 589 h 717"/>
              <a:gd name="T24" fmla="*/ 774 w 1890"/>
              <a:gd name="T25" fmla="*/ 552 h 717"/>
              <a:gd name="T26" fmla="*/ 740 w 1890"/>
              <a:gd name="T27" fmla="*/ 487 h 717"/>
              <a:gd name="T28" fmla="*/ 699 w 1890"/>
              <a:gd name="T29" fmla="*/ 399 h 717"/>
              <a:gd name="T30" fmla="*/ 648 w 1890"/>
              <a:gd name="T31" fmla="*/ 285 h 717"/>
              <a:gd name="T32" fmla="*/ 597 w 1890"/>
              <a:gd name="T33" fmla="*/ 169 h 717"/>
              <a:gd name="T34" fmla="*/ 553 w 1890"/>
              <a:gd name="T35" fmla="*/ 87 h 717"/>
              <a:gd name="T36" fmla="*/ 515 w 1890"/>
              <a:gd name="T37" fmla="*/ 27 h 717"/>
              <a:gd name="T38" fmla="*/ 495 w 1890"/>
              <a:gd name="T39" fmla="*/ 1 h 717"/>
              <a:gd name="T40" fmla="*/ 492 w 1890"/>
              <a:gd name="T41" fmla="*/ 0 h 717"/>
              <a:gd name="T42" fmla="*/ 488 w 1890"/>
              <a:gd name="T43" fmla="*/ 0 h 717"/>
              <a:gd name="T44" fmla="*/ 484 w 1890"/>
              <a:gd name="T45" fmla="*/ 1 h 717"/>
              <a:gd name="T46" fmla="*/ 474 w 1890"/>
              <a:gd name="T47" fmla="*/ 11 h 717"/>
              <a:gd name="T48" fmla="*/ 458 w 1890"/>
              <a:gd name="T49" fmla="*/ 32 h 717"/>
              <a:gd name="T50" fmla="*/ 438 w 1890"/>
              <a:gd name="T51" fmla="*/ 67 h 717"/>
              <a:gd name="T52" fmla="*/ 403 w 1890"/>
              <a:gd name="T53" fmla="*/ 135 h 717"/>
              <a:gd name="T54" fmla="*/ 355 w 1890"/>
              <a:gd name="T55" fmla="*/ 222 h 717"/>
              <a:gd name="T56" fmla="*/ 294 w 1890"/>
              <a:gd name="T57" fmla="*/ 318 h 717"/>
              <a:gd name="T58" fmla="*/ 231 w 1890"/>
              <a:gd name="T59" fmla="*/ 411 h 717"/>
              <a:gd name="T60" fmla="*/ 180 w 1890"/>
              <a:gd name="T61" fmla="*/ 479 h 717"/>
              <a:gd name="T62" fmla="*/ 138 w 1890"/>
              <a:gd name="T63" fmla="*/ 531 h 717"/>
              <a:gd name="T64" fmla="*/ 117 w 1890"/>
              <a:gd name="T65" fmla="*/ 554 h 717"/>
              <a:gd name="T66" fmla="*/ 115 w 1890"/>
              <a:gd name="T67" fmla="*/ 554 h 717"/>
              <a:gd name="T68" fmla="*/ 111 w 1890"/>
              <a:gd name="T69" fmla="*/ 554 h 717"/>
              <a:gd name="T70" fmla="*/ 91 w 1890"/>
              <a:gd name="T71" fmla="*/ 554 h 717"/>
              <a:gd name="T72" fmla="*/ 0 w 1890"/>
              <a:gd name="T73" fmla="*/ 603 h 717"/>
              <a:gd name="T74" fmla="*/ 1 w 1890"/>
              <a:gd name="T75" fmla="*/ 665 h 717"/>
              <a:gd name="T76" fmla="*/ 7 w 1890"/>
              <a:gd name="T77" fmla="*/ 717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90" h="717">
                <a:moveTo>
                  <a:pt x="7" y="717"/>
                </a:moveTo>
                <a:lnTo>
                  <a:pt x="1890" y="717"/>
                </a:lnTo>
                <a:lnTo>
                  <a:pt x="1857" y="713"/>
                </a:lnTo>
                <a:lnTo>
                  <a:pt x="1804" y="705"/>
                </a:lnTo>
                <a:lnTo>
                  <a:pt x="1746" y="697"/>
                </a:lnTo>
                <a:lnTo>
                  <a:pt x="1676" y="689"/>
                </a:lnTo>
                <a:lnTo>
                  <a:pt x="1590" y="680"/>
                </a:lnTo>
                <a:lnTo>
                  <a:pt x="1497" y="670"/>
                </a:lnTo>
                <a:lnTo>
                  <a:pt x="1404" y="660"/>
                </a:lnTo>
                <a:lnTo>
                  <a:pt x="1319" y="652"/>
                </a:lnTo>
                <a:lnTo>
                  <a:pt x="1248" y="646"/>
                </a:lnTo>
                <a:lnTo>
                  <a:pt x="1187" y="641"/>
                </a:lnTo>
                <a:lnTo>
                  <a:pt x="1134" y="638"/>
                </a:lnTo>
                <a:lnTo>
                  <a:pt x="1084" y="635"/>
                </a:lnTo>
                <a:lnTo>
                  <a:pt x="1035" y="631"/>
                </a:lnTo>
                <a:lnTo>
                  <a:pt x="988" y="629"/>
                </a:lnTo>
                <a:lnTo>
                  <a:pt x="946" y="628"/>
                </a:lnTo>
                <a:lnTo>
                  <a:pt x="909" y="628"/>
                </a:lnTo>
                <a:lnTo>
                  <a:pt x="879" y="625"/>
                </a:lnTo>
                <a:lnTo>
                  <a:pt x="854" y="619"/>
                </a:lnTo>
                <a:lnTo>
                  <a:pt x="836" y="613"/>
                </a:lnTo>
                <a:lnTo>
                  <a:pt x="824" y="607"/>
                </a:lnTo>
                <a:lnTo>
                  <a:pt x="814" y="599"/>
                </a:lnTo>
                <a:lnTo>
                  <a:pt x="803" y="589"/>
                </a:lnTo>
                <a:lnTo>
                  <a:pt x="790" y="574"/>
                </a:lnTo>
                <a:lnTo>
                  <a:pt x="774" y="552"/>
                </a:lnTo>
                <a:lnTo>
                  <a:pt x="758" y="523"/>
                </a:lnTo>
                <a:lnTo>
                  <a:pt x="740" y="487"/>
                </a:lnTo>
                <a:lnTo>
                  <a:pt x="721" y="445"/>
                </a:lnTo>
                <a:lnTo>
                  <a:pt x="699" y="399"/>
                </a:lnTo>
                <a:lnTo>
                  <a:pt x="674" y="345"/>
                </a:lnTo>
                <a:lnTo>
                  <a:pt x="648" y="285"/>
                </a:lnTo>
                <a:lnTo>
                  <a:pt x="622" y="225"/>
                </a:lnTo>
                <a:lnTo>
                  <a:pt x="597" y="169"/>
                </a:lnTo>
                <a:lnTo>
                  <a:pt x="574" y="124"/>
                </a:lnTo>
                <a:lnTo>
                  <a:pt x="553" y="87"/>
                </a:lnTo>
                <a:lnTo>
                  <a:pt x="533" y="54"/>
                </a:lnTo>
                <a:lnTo>
                  <a:pt x="515" y="27"/>
                </a:lnTo>
                <a:lnTo>
                  <a:pt x="502" y="8"/>
                </a:lnTo>
                <a:lnTo>
                  <a:pt x="495" y="1"/>
                </a:lnTo>
                <a:lnTo>
                  <a:pt x="492" y="0"/>
                </a:lnTo>
                <a:lnTo>
                  <a:pt x="492" y="0"/>
                </a:lnTo>
                <a:lnTo>
                  <a:pt x="490" y="0"/>
                </a:lnTo>
                <a:lnTo>
                  <a:pt x="488" y="0"/>
                </a:lnTo>
                <a:lnTo>
                  <a:pt x="486" y="0"/>
                </a:lnTo>
                <a:lnTo>
                  <a:pt x="484" y="1"/>
                </a:lnTo>
                <a:lnTo>
                  <a:pt x="480" y="4"/>
                </a:lnTo>
                <a:lnTo>
                  <a:pt x="474" y="11"/>
                </a:lnTo>
                <a:lnTo>
                  <a:pt x="467" y="21"/>
                </a:lnTo>
                <a:lnTo>
                  <a:pt x="458" y="32"/>
                </a:lnTo>
                <a:lnTo>
                  <a:pt x="449" y="46"/>
                </a:lnTo>
                <a:lnTo>
                  <a:pt x="438" y="67"/>
                </a:lnTo>
                <a:lnTo>
                  <a:pt x="423" y="98"/>
                </a:lnTo>
                <a:lnTo>
                  <a:pt x="403" y="135"/>
                </a:lnTo>
                <a:lnTo>
                  <a:pt x="381" y="177"/>
                </a:lnTo>
                <a:lnTo>
                  <a:pt x="355" y="222"/>
                </a:lnTo>
                <a:lnTo>
                  <a:pt x="326" y="270"/>
                </a:lnTo>
                <a:lnTo>
                  <a:pt x="294" y="318"/>
                </a:lnTo>
                <a:lnTo>
                  <a:pt x="261" y="367"/>
                </a:lnTo>
                <a:lnTo>
                  <a:pt x="231" y="411"/>
                </a:lnTo>
                <a:lnTo>
                  <a:pt x="204" y="447"/>
                </a:lnTo>
                <a:lnTo>
                  <a:pt x="180" y="479"/>
                </a:lnTo>
                <a:lnTo>
                  <a:pt x="157" y="508"/>
                </a:lnTo>
                <a:lnTo>
                  <a:pt x="138" y="531"/>
                </a:lnTo>
                <a:lnTo>
                  <a:pt x="124" y="547"/>
                </a:lnTo>
                <a:lnTo>
                  <a:pt x="117" y="554"/>
                </a:lnTo>
                <a:lnTo>
                  <a:pt x="116" y="554"/>
                </a:lnTo>
                <a:lnTo>
                  <a:pt x="115" y="554"/>
                </a:lnTo>
                <a:lnTo>
                  <a:pt x="112" y="554"/>
                </a:lnTo>
                <a:lnTo>
                  <a:pt x="111" y="554"/>
                </a:lnTo>
                <a:lnTo>
                  <a:pt x="109" y="554"/>
                </a:lnTo>
                <a:lnTo>
                  <a:pt x="91" y="554"/>
                </a:lnTo>
                <a:lnTo>
                  <a:pt x="76" y="555"/>
                </a:lnTo>
                <a:lnTo>
                  <a:pt x="0" y="603"/>
                </a:lnTo>
                <a:lnTo>
                  <a:pt x="93" y="620"/>
                </a:lnTo>
                <a:lnTo>
                  <a:pt x="1" y="665"/>
                </a:lnTo>
                <a:lnTo>
                  <a:pt x="95" y="673"/>
                </a:lnTo>
                <a:lnTo>
                  <a:pt x="7" y="717"/>
                </a:ln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67" name="Freeform 15"/>
          <p:cNvSpPr>
            <a:spLocks/>
          </p:cNvSpPr>
          <p:nvPr/>
        </p:nvSpPr>
        <p:spPr bwMode="auto">
          <a:xfrm flipH="1">
            <a:off x="8369300" y="1358900"/>
            <a:ext cx="452438" cy="366713"/>
          </a:xfrm>
          <a:custGeom>
            <a:avLst/>
            <a:gdLst>
              <a:gd name="T0" fmla="*/ 745 w 856"/>
              <a:gd name="T1" fmla="*/ 590 h 757"/>
              <a:gd name="T2" fmla="*/ 736 w 856"/>
              <a:gd name="T3" fmla="*/ 585 h 757"/>
              <a:gd name="T4" fmla="*/ 730 w 856"/>
              <a:gd name="T5" fmla="*/ 579 h 757"/>
              <a:gd name="T6" fmla="*/ 722 w 856"/>
              <a:gd name="T7" fmla="*/ 564 h 757"/>
              <a:gd name="T8" fmla="*/ 716 w 856"/>
              <a:gd name="T9" fmla="*/ 537 h 757"/>
              <a:gd name="T10" fmla="*/ 707 w 856"/>
              <a:gd name="T11" fmla="*/ 499 h 757"/>
              <a:gd name="T12" fmla="*/ 693 w 856"/>
              <a:gd name="T13" fmla="*/ 451 h 757"/>
              <a:gd name="T14" fmla="*/ 677 w 856"/>
              <a:gd name="T15" fmla="*/ 400 h 757"/>
              <a:gd name="T16" fmla="*/ 663 w 856"/>
              <a:gd name="T17" fmla="*/ 368 h 757"/>
              <a:gd name="T18" fmla="*/ 653 w 856"/>
              <a:gd name="T19" fmla="*/ 353 h 757"/>
              <a:gd name="T20" fmla="*/ 643 w 856"/>
              <a:gd name="T21" fmla="*/ 332 h 757"/>
              <a:gd name="T22" fmla="*/ 637 w 856"/>
              <a:gd name="T23" fmla="*/ 294 h 757"/>
              <a:gd name="T24" fmla="*/ 632 w 856"/>
              <a:gd name="T25" fmla="*/ 250 h 757"/>
              <a:gd name="T26" fmla="*/ 623 w 856"/>
              <a:gd name="T27" fmla="*/ 213 h 757"/>
              <a:gd name="T28" fmla="*/ 612 w 856"/>
              <a:gd name="T29" fmla="*/ 187 h 757"/>
              <a:gd name="T30" fmla="*/ 597 w 856"/>
              <a:gd name="T31" fmla="*/ 155 h 757"/>
              <a:gd name="T32" fmla="*/ 579 w 856"/>
              <a:gd name="T33" fmla="*/ 105 h 757"/>
              <a:gd name="T34" fmla="*/ 562 w 856"/>
              <a:gd name="T35" fmla="*/ 53 h 757"/>
              <a:gd name="T36" fmla="*/ 554 w 856"/>
              <a:gd name="T37" fmla="*/ 26 h 757"/>
              <a:gd name="T38" fmla="*/ 553 w 856"/>
              <a:gd name="T39" fmla="*/ 9 h 757"/>
              <a:gd name="T40" fmla="*/ 552 w 856"/>
              <a:gd name="T41" fmla="*/ 3 h 757"/>
              <a:gd name="T42" fmla="*/ 544 w 856"/>
              <a:gd name="T43" fmla="*/ 1 h 757"/>
              <a:gd name="T44" fmla="*/ 536 w 856"/>
              <a:gd name="T45" fmla="*/ 10 h 757"/>
              <a:gd name="T46" fmla="*/ 526 w 856"/>
              <a:gd name="T47" fmla="*/ 24 h 757"/>
              <a:gd name="T48" fmla="*/ 515 w 856"/>
              <a:gd name="T49" fmla="*/ 39 h 757"/>
              <a:gd name="T50" fmla="*/ 504 w 856"/>
              <a:gd name="T51" fmla="*/ 54 h 757"/>
              <a:gd name="T52" fmla="*/ 486 w 856"/>
              <a:gd name="T53" fmla="*/ 80 h 757"/>
              <a:gd name="T54" fmla="*/ 465 w 856"/>
              <a:gd name="T55" fmla="*/ 120 h 757"/>
              <a:gd name="T56" fmla="*/ 436 w 856"/>
              <a:gd name="T57" fmla="*/ 172 h 757"/>
              <a:gd name="T58" fmla="*/ 398 w 856"/>
              <a:gd name="T59" fmla="*/ 235 h 757"/>
              <a:gd name="T60" fmla="*/ 355 w 856"/>
              <a:gd name="T61" fmla="*/ 304 h 757"/>
              <a:gd name="T62" fmla="*/ 304 w 856"/>
              <a:gd name="T63" fmla="*/ 374 h 757"/>
              <a:gd name="T64" fmla="*/ 256 w 856"/>
              <a:gd name="T65" fmla="*/ 430 h 757"/>
              <a:gd name="T66" fmla="*/ 205 w 856"/>
              <a:gd name="T67" fmla="*/ 483 h 757"/>
              <a:gd name="T68" fmla="*/ 149 w 856"/>
              <a:gd name="T69" fmla="*/ 532 h 757"/>
              <a:gd name="T70" fmla="*/ 99 w 856"/>
              <a:gd name="T71" fmla="*/ 572 h 757"/>
              <a:gd name="T72" fmla="*/ 55 w 856"/>
              <a:gd name="T73" fmla="*/ 608 h 757"/>
              <a:gd name="T74" fmla="*/ 17 w 856"/>
              <a:gd name="T75" fmla="*/ 640 h 757"/>
              <a:gd name="T76" fmla="*/ 0 w 856"/>
              <a:gd name="T77" fmla="*/ 656 h 757"/>
              <a:gd name="T78" fmla="*/ 835 w 856"/>
              <a:gd name="T79" fmla="*/ 757 h 757"/>
              <a:gd name="T80" fmla="*/ 853 w 856"/>
              <a:gd name="T81" fmla="*/ 692 h 757"/>
              <a:gd name="T82" fmla="*/ 761 w 856"/>
              <a:gd name="T83" fmla="*/ 648 h 757"/>
              <a:gd name="T84" fmla="*/ 759 w 856"/>
              <a:gd name="T85" fmla="*/ 591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56" h="757">
                <a:moveTo>
                  <a:pt x="759" y="591"/>
                </a:moveTo>
                <a:lnTo>
                  <a:pt x="745" y="590"/>
                </a:lnTo>
                <a:lnTo>
                  <a:pt x="739" y="587"/>
                </a:lnTo>
                <a:lnTo>
                  <a:pt x="736" y="585"/>
                </a:lnTo>
                <a:lnTo>
                  <a:pt x="733" y="582"/>
                </a:lnTo>
                <a:lnTo>
                  <a:pt x="730" y="579"/>
                </a:lnTo>
                <a:lnTo>
                  <a:pt x="727" y="573"/>
                </a:lnTo>
                <a:lnTo>
                  <a:pt x="722" y="564"/>
                </a:lnTo>
                <a:lnTo>
                  <a:pt x="719" y="552"/>
                </a:lnTo>
                <a:lnTo>
                  <a:pt x="716" y="537"/>
                </a:lnTo>
                <a:lnTo>
                  <a:pt x="712" y="519"/>
                </a:lnTo>
                <a:lnTo>
                  <a:pt x="707" y="499"/>
                </a:lnTo>
                <a:lnTo>
                  <a:pt x="701" y="476"/>
                </a:lnTo>
                <a:lnTo>
                  <a:pt x="693" y="451"/>
                </a:lnTo>
                <a:lnTo>
                  <a:pt x="685" y="424"/>
                </a:lnTo>
                <a:lnTo>
                  <a:pt x="677" y="400"/>
                </a:lnTo>
                <a:lnTo>
                  <a:pt x="670" y="381"/>
                </a:lnTo>
                <a:lnTo>
                  <a:pt x="663" y="368"/>
                </a:lnTo>
                <a:lnTo>
                  <a:pt x="658" y="359"/>
                </a:lnTo>
                <a:lnTo>
                  <a:pt x="653" y="353"/>
                </a:lnTo>
                <a:lnTo>
                  <a:pt x="648" y="344"/>
                </a:lnTo>
                <a:lnTo>
                  <a:pt x="643" y="332"/>
                </a:lnTo>
                <a:lnTo>
                  <a:pt x="639" y="314"/>
                </a:lnTo>
                <a:lnTo>
                  <a:pt x="637" y="294"/>
                </a:lnTo>
                <a:lnTo>
                  <a:pt x="635" y="272"/>
                </a:lnTo>
                <a:lnTo>
                  <a:pt x="632" y="250"/>
                </a:lnTo>
                <a:lnTo>
                  <a:pt x="628" y="229"/>
                </a:lnTo>
                <a:lnTo>
                  <a:pt x="623" y="213"/>
                </a:lnTo>
                <a:lnTo>
                  <a:pt x="617" y="200"/>
                </a:lnTo>
                <a:lnTo>
                  <a:pt x="612" y="187"/>
                </a:lnTo>
                <a:lnTo>
                  <a:pt x="605" y="173"/>
                </a:lnTo>
                <a:lnTo>
                  <a:pt x="597" y="155"/>
                </a:lnTo>
                <a:lnTo>
                  <a:pt x="589" y="132"/>
                </a:lnTo>
                <a:lnTo>
                  <a:pt x="579" y="105"/>
                </a:lnTo>
                <a:lnTo>
                  <a:pt x="569" y="77"/>
                </a:lnTo>
                <a:lnTo>
                  <a:pt x="562" y="53"/>
                </a:lnTo>
                <a:lnTo>
                  <a:pt x="557" y="37"/>
                </a:lnTo>
                <a:lnTo>
                  <a:pt x="554" y="26"/>
                </a:lnTo>
                <a:lnTo>
                  <a:pt x="553" y="17"/>
                </a:lnTo>
                <a:lnTo>
                  <a:pt x="553" y="9"/>
                </a:lnTo>
                <a:lnTo>
                  <a:pt x="552" y="3"/>
                </a:lnTo>
                <a:lnTo>
                  <a:pt x="552" y="3"/>
                </a:lnTo>
                <a:lnTo>
                  <a:pt x="548" y="0"/>
                </a:lnTo>
                <a:lnTo>
                  <a:pt x="544" y="1"/>
                </a:lnTo>
                <a:lnTo>
                  <a:pt x="540" y="4"/>
                </a:lnTo>
                <a:lnTo>
                  <a:pt x="536" y="10"/>
                </a:lnTo>
                <a:lnTo>
                  <a:pt x="531" y="18"/>
                </a:lnTo>
                <a:lnTo>
                  <a:pt x="526" y="24"/>
                </a:lnTo>
                <a:lnTo>
                  <a:pt x="520" y="32"/>
                </a:lnTo>
                <a:lnTo>
                  <a:pt x="515" y="39"/>
                </a:lnTo>
                <a:lnTo>
                  <a:pt x="510" y="45"/>
                </a:lnTo>
                <a:lnTo>
                  <a:pt x="504" y="54"/>
                </a:lnTo>
                <a:lnTo>
                  <a:pt x="496" y="66"/>
                </a:lnTo>
                <a:lnTo>
                  <a:pt x="486" y="80"/>
                </a:lnTo>
                <a:lnTo>
                  <a:pt x="477" y="98"/>
                </a:lnTo>
                <a:lnTo>
                  <a:pt x="465" y="120"/>
                </a:lnTo>
                <a:lnTo>
                  <a:pt x="452" y="144"/>
                </a:lnTo>
                <a:lnTo>
                  <a:pt x="436" y="172"/>
                </a:lnTo>
                <a:lnTo>
                  <a:pt x="417" y="203"/>
                </a:lnTo>
                <a:lnTo>
                  <a:pt x="398" y="235"/>
                </a:lnTo>
                <a:lnTo>
                  <a:pt x="378" y="269"/>
                </a:lnTo>
                <a:lnTo>
                  <a:pt x="355" y="304"/>
                </a:lnTo>
                <a:lnTo>
                  <a:pt x="330" y="339"/>
                </a:lnTo>
                <a:lnTo>
                  <a:pt x="304" y="374"/>
                </a:lnTo>
                <a:lnTo>
                  <a:pt x="280" y="402"/>
                </a:lnTo>
                <a:lnTo>
                  <a:pt x="256" y="430"/>
                </a:lnTo>
                <a:lnTo>
                  <a:pt x="232" y="455"/>
                </a:lnTo>
                <a:lnTo>
                  <a:pt x="205" y="483"/>
                </a:lnTo>
                <a:lnTo>
                  <a:pt x="176" y="510"/>
                </a:lnTo>
                <a:lnTo>
                  <a:pt x="149" y="532"/>
                </a:lnTo>
                <a:lnTo>
                  <a:pt x="123" y="553"/>
                </a:lnTo>
                <a:lnTo>
                  <a:pt x="99" y="572"/>
                </a:lnTo>
                <a:lnTo>
                  <a:pt x="76" y="590"/>
                </a:lnTo>
                <a:lnTo>
                  <a:pt x="55" y="608"/>
                </a:lnTo>
                <a:lnTo>
                  <a:pt x="35" y="626"/>
                </a:lnTo>
                <a:lnTo>
                  <a:pt x="17" y="640"/>
                </a:lnTo>
                <a:lnTo>
                  <a:pt x="6" y="651"/>
                </a:lnTo>
                <a:lnTo>
                  <a:pt x="0" y="656"/>
                </a:lnTo>
                <a:lnTo>
                  <a:pt x="0" y="757"/>
                </a:lnTo>
                <a:lnTo>
                  <a:pt x="835" y="757"/>
                </a:lnTo>
                <a:lnTo>
                  <a:pt x="760" y="710"/>
                </a:lnTo>
                <a:lnTo>
                  <a:pt x="853" y="692"/>
                </a:lnTo>
                <a:lnTo>
                  <a:pt x="853" y="692"/>
                </a:lnTo>
                <a:lnTo>
                  <a:pt x="761" y="648"/>
                </a:lnTo>
                <a:lnTo>
                  <a:pt x="856" y="639"/>
                </a:lnTo>
                <a:lnTo>
                  <a:pt x="759" y="591"/>
                </a:ln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68" name="Freeform 16"/>
          <p:cNvSpPr>
            <a:spLocks/>
          </p:cNvSpPr>
          <p:nvPr/>
        </p:nvSpPr>
        <p:spPr bwMode="auto">
          <a:xfrm flipH="1">
            <a:off x="8139113" y="1644650"/>
            <a:ext cx="280988" cy="80963"/>
          </a:xfrm>
          <a:custGeom>
            <a:avLst/>
            <a:gdLst>
              <a:gd name="T0" fmla="*/ 512 w 531"/>
              <a:gd name="T1" fmla="*/ 4 h 166"/>
              <a:gd name="T2" fmla="*/ 483 w 531"/>
              <a:gd name="T3" fmla="*/ 4 h 166"/>
              <a:gd name="T4" fmla="*/ 422 w 531"/>
              <a:gd name="T5" fmla="*/ 5 h 166"/>
              <a:gd name="T6" fmla="*/ 353 w 531"/>
              <a:gd name="T7" fmla="*/ 6 h 166"/>
              <a:gd name="T8" fmla="*/ 285 w 531"/>
              <a:gd name="T9" fmla="*/ 8 h 166"/>
              <a:gd name="T10" fmla="*/ 214 w 531"/>
              <a:gd name="T11" fmla="*/ 6 h 166"/>
              <a:gd name="T12" fmla="*/ 136 w 531"/>
              <a:gd name="T13" fmla="*/ 5 h 166"/>
              <a:gd name="T14" fmla="*/ 65 w 531"/>
              <a:gd name="T15" fmla="*/ 3 h 166"/>
              <a:gd name="T16" fmla="*/ 11 w 531"/>
              <a:gd name="T17" fmla="*/ 1 h 166"/>
              <a:gd name="T18" fmla="*/ 0 w 531"/>
              <a:gd name="T19" fmla="*/ 0 h 166"/>
              <a:gd name="T20" fmla="*/ 97 w 531"/>
              <a:gd name="T21" fmla="*/ 48 h 166"/>
              <a:gd name="T22" fmla="*/ 2 w 531"/>
              <a:gd name="T23" fmla="*/ 57 h 166"/>
              <a:gd name="T24" fmla="*/ 94 w 531"/>
              <a:gd name="T25" fmla="*/ 101 h 166"/>
              <a:gd name="T26" fmla="*/ 1 w 531"/>
              <a:gd name="T27" fmla="*/ 119 h 166"/>
              <a:gd name="T28" fmla="*/ 76 w 531"/>
              <a:gd name="T29" fmla="*/ 166 h 166"/>
              <a:gd name="T30" fmla="*/ 443 w 531"/>
              <a:gd name="T31" fmla="*/ 166 h 166"/>
              <a:gd name="T32" fmla="*/ 531 w 531"/>
              <a:gd name="T33" fmla="*/ 122 h 166"/>
              <a:gd name="T34" fmla="*/ 437 w 531"/>
              <a:gd name="T35" fmla="*/ 114 h 166"/>
              <a:gd name="T36" fmla="*/ 529 w 531"/>
              <a:gd name="T37" fmla="*/ 69 h 166"/>
              <a:gd name="T38" fmla="*/ 436 w 531"/>
              <a:gd name="T39" fmla="*/ 52 h 166"/>
              <a:gd name="T40" fmla="*/ 512 w 531"/>
              <a:gd name="T41" fmla="*/ 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1" h="166">
                <a:moveTo>
                  <a:pt x="512" y="4"/>
                </a:moveTo>
                <a:lnTo>
                  <a:pt x="483" y="4"/>
                </a:lnTo>
                <a:lnTo>
                  <a:pt x="422" y="5"/>
                </a:lnTo>
                <a:lnTo>
                  <a:pt x="353" y="6"/>
                </a:lnTo>
                <a:lnTo>
                  <a:pt x="285" y="8"/>
                </a:lnTo>
                <a:lnTo>
                  <a:pt x="214" y="6"/>
                </a:lnTo>
                <a:lnTo>
                  <a:pt x="136" y="5"/>
                </a:lnTo>
                <a:lnTo>
                  <a:pt x="65" y="3"/>
                </a:lnTo>
                <a:lnTo>
                  <a:pt x="11" y="1"/>
                </a:lnTo>
                <a:lnTo>
                  <a:pt x="0" y="0"/>
                </a:lnTo>
                <a:lnTo>
                  <a:pt x="97" y="48"/>
                </a:lnTo>
                <a:lnTo>
                  <a:pt x="2" y="57"/>
                </a:lnTo>
                <a:lnTo>
                  <a:pt x="94" y="101"/>
                </a:lnTo>
                <a:lnTo>
                  <a:pt x="1" y="119"/>
                </a:lnTo>
                <a:lnTo>
                  <a:pt x="76" y="166"/>
                </a:lnTo>
                <a:lnTo>
                  <a:pt x="443" y="166"/>
                </a:lnTo>
                <a:lnTo>
                  <a:pt x="531" y="122"/>
                </a:lnTo>
                <a:lnTo>
                  <a:pt x="437" y="114"/>
                </a:lnTo>
                <a:lnTo>
                  <a:pt x="529" y="69"/>
                </a:lnTo>
                <a:lnTo>
                  <a:pt x="436" y="52"/>
                </a:lnTo>
                <a:lnTo>
                  <a:pt x="512" y="4"/>
                </a:lnTo>
                <a:close/>
              </a:path>
            </a:pathLst>
          </a:cu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69" name="Freeform 17"/>
          <p:cNvSpPr>
            <a:spLocks/>
          </p:cNvSpPr>
          <p:nvPr/>
        </p:nvSpPr>
        <p:spPr bwMode="auto">
          <a:xfrm flipH="1">
            <a:off x="2646363" y="1725613"/>
            <a:ext cx="3303588" cy="88900"/>
          </a:xfrm>
          <a:custGeom>
            <a:avLst/>
            <a:gdLst>
              <a:gd name="T0" fmla="*/ 6222 w 6242"/>
              <a:gd name="T1" fmla="*/ 6 h 182"/>
              <a:gd name="T2" fmla="*/ 6156 w 6242"/>
              <a:gd name="T3" fmla="*/ 22 h 182"/>
              <a:gd name="T4" fmla="*/ 6082 w 6242"/>
              <a:gd name="T5" fmla="*/ 42 h 182"/>
              <a:gd name="T6" fmla="*/ 5987 w 6242"/>
              <a:gd name="T7" fmla="*/ 66 h 182"/>
              <a:gd name="T8" fmla="*/ 5882 w 6242"/>
              <a:gd name="T9" fmla="*/ 93 h 182"/>
              <a:gd name="T10" fmla="*/ 5767 w 6242"/>
              <a:gd name="T11" fmla="*/ 119 h 182"/>
              <a:gd name="T12" fmla="*/ 5620 w 6242"/>
              <a:gd name="T13" fmla="*/ 142 h 182"/>
              <a:gd name="T14" fmla="*/ 5469 w 6242"/>
              <a:gd name="T15" fmla="*/ 158 h 182"/>
              <a:gd name="T16" fmla="*/ 5292 w 6242"/>
              <a:gd name="T17" fmla="*/ 164 h 182"/>
              <a:gd name="T18" fmla="*/ 5099 w 6242"/>
              <a:gd name="T19" fmla="*/ 158 h 182"/>
              <a:gd name="T20" fmla="*/ 4917 w 6242"/>
              <a:gd name="T21" fmla="*/ 142 h 182"/>
              <a:gd name="T22" fmla="*/ 4750 w 6242"/>
              <a:gd name="T23" fmla="*/ 130 h 182"/>
              <a:gd name="T24" fmla="*/ 4636 w 6242"/>
              <a:gd name="T25" fmla="*/ 121 h 182"/>
              <a:gd name="T26" fmla="*/ 4490 w 6242"/>
              <a:gd name="T27" fmla="*/ 115 h 182"/>
              <a:gd name="T28" fmla="*/ 4311 w 6242"/>
              <a:gd name="T29" fmla="*/ 114 h 182"/>
              <a:gd name="T30" fmla="*/ 4101 w 6242"/>
              <a:gd name="T31" fmla="*/ 115 h 182"/>
              <a:gd name="T32" fmla="*/ 3859 w 6242"/>
              <a:gd name="T33" fmla="*/ 115 h 182"/>
              <a:gd name="T34" fmla="*/ 3627 w 6242"/>
              <a:gd name="T35" fmla="*/ 113 h 182"/>
              <a:gd name="T36" fmla="*/ 3413 w 6242"/>
              <a:gd name="T37" fmla="*/ 108 h 182"/>
              <a:gd name="T38" fmla="*/ 3168 w 6242"/>
              <a:gd name="T39" fmla="*/ 107 h 182"/>
              <a:gd name="T40" fmla="*/ 2919 w 6242"/>
              <a:gd name="T41" fmla="*/ 109 h 182"/>
              <a:gd name="T42" fmla="*/ 2693 w 6242"/>
              <a:gd name="T43" fmla="*/ 114 h 182"/>
              <a:gd name="T44" fmla="*/ 2438 w 6242"/>
              <a:gd name="T45" fmla="*/ 124 h 182"/>
              <a:gd name="T46" fmla="*/ 2174 w 6242"/>
              <a:gd name="T47" fmla="*/ 138 h 182"/>
              <a:gd name="T48" fmla="*/ 1935 w 6242"/>
              <a:gd name="T49" fmla="*/ 155 h 182"/>
              <a:gd name="T50" fmla="*/ 1694 w 6242"/>
              <a:gd name="T51" fmla="*/ 169 h 182"/>
              <a:gd name="T52" fmla="*/ 1424 w 6242"/>
              <a:gd name="T53" fmla="*/ 178 h 182"/>
              <a:gd name="T54" fmla="*/ 1205 w 6242"/>
              <a:gd name="T55" fmla="*/ 182 h 182"/>
              <a:gd name="T56" fmla="*/ 1024 w 6242"/>
              <a:gd name="T57" fmla="*/ 179 h 182"/>
              <a:gd name="T58" fmla="*/ 896 w 6242"/>
              <a:gd name="T59" fmla="*/ 172 h 182"/>
              <a:gd name="T60" fmla="*/ 780 w 6242"/>
              <a:gd name="T61" fmla="*/ 160 h 182"/>
              <a:gd name="T62" fmla="*/ 680 w 6242"/>
              <a:gd name="T63" fmla="*/ 144 h 182"/>
              <a:gd name="T64" fmla="*/ 596 w 6242"/>
              <a:gd name="T65" fmla="*/ 124 h 182"/>
              <a:gd name="T66" fmla="*/ 476 w 6242"/>
              <a:gd name="T67" fmla="*/ 96 h 182"/>
              <a:gd name="T68" fmla="*/ 342 w 6242"/>
              <a:gd name="T69" fmla="*/ 63 h 182"/>
              <a:gd name="T70" fmla="*/ 232 w 6242"/>
              <a:gd name="T71" fmla="*/ 38 h 182"/>
              <a:gd name="T72" fmla="*/ 169 w 6242"/>
              <a:gd name="T73" fmla="*/ 26 h 182"/>
              <a:gd name="T74" fmla="*/ 121 w 6242"/>
              <a:gd name="T75" fmla="*/ 18 h 182"/>
              <a:gd name="T76" fmla="*/ 41 w 6242"/>
              <a:gd name="T77" fmla="*/ 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42" h="182">
                <a:moveTo>
                  <a:pt x="6242" y="0"/>
                </a:moveTo>
                <a:lnTo>
                  <a:pt x="6222" y="6"/>
                </a:lnTo>
                <a:lnTo>
                  <a:pt x="6191" y="13"/>
                </a:lnTo>
                <a:lnTo>
                  <a:pt x="6156" y="22"/>
                </a:lnTo>
                <a:lnTo>
                  <a:pt x="6120" y="31"/>
                </a:lnTo>
                <a:lnTo>
                  <a:pt x="6082" y="42"/>
                </a:lnTo>
                <a:lnTo>
                  <a:pt x="6038" y="53"/>
                </a:lnTo>
                <a:lnTo>
                  <a:pt x="5987" y="66"/>
                </a:lnTo>
                <a:lnTo>
                  <a:pt x="5934" y="80"/>
                </a:lnTo>
                <a:lnTo>
                  <a:pt x="5882" y="93"/>
                </a:lnTo>
                <a:lnTo>
                  <a:pt x="5828" y="106"/>
                </a:lnTo>
                <a:lnTo>
                  <a:pt x="5767" y="119"/>
                </a:lnTo>
                <a:lnTo>
                  <a:pt x="5696" y="131"/>
                </a:lnTo>
                <a:lnTo>
                  <a:pt x="5620" y="142"/>
                </a:lnTo>
                <a:lnTo>
                  <a:pt x="5545" y="151"/>
                </a:lnTo>
                <a:lnTo>
                  <a:pt x="5469" y="158"/>
                </a:lnTo>
                <a:lnTo>
                  <a:pt x="5386" y="162"/>
                </a:lnTo>
                <a:lnTo>
                  <a:pt x="5292" y="164"/>
                </a:lnTo>
                <a:lnTo>
                  <a:pt x="5193" y="163"/>
                </a:lnTo>
                <a:lnTo>
                  <a:pt x="5099" y="158"/>
                </a:lnTo>
                <a:lnTo>
                  <a:pt x="5007" y="150"/>
                </a:lnTo>
                <a:lnTo>
                  <a:pt x="4917" y="142"/>
                </a:lnTo>
                <a:lnTo>
                  <a:pt x="4827" y="136"/>
                </a:lnTo>
                <a:lnTo>
                  <a:pt x="4750" y="130"/>
                </a:lnTo>
                <a:lnTo>
                  <a:pt x="4691" y="126"/>
                </a:lnTo>
                <a:lnTo>
                  <a:pt x="4636" y="121"/>
                </a:lnTo>
                <a:lnTo>
                  <a:pt x="4574" y="118"/>
                </a:lnTo>
                <a:lnTo>
                  <a:pt x="4490" y="115"/>
                </a:lnTo>
                <a:lnTo>
                  <a:pt x="4405" y="114"/>
                </a:lnTo>
                <a:lnTo>
                  <a:pt x="4311" y="114"/>
                </a:lnTo>
                <a:lnTo>
                  <a:pt x="4209" y="114"/>
                </a:lnTo>
                <a:lnTo>
                  <a:pt x="4101" y="115"/>
                </a:lnTo>
                <a:lnTo>
                  <a:pt x="3984" y="116"/>
                </a:lnTo>
                <a:lnTo>
                  <a:pt x="3859" y="115"/>
                </a:lnTo>
                <a:lnTo>
                  <a:pt x="3738" y="114"/>
                </a:lnTo>
                <a:lnTo>
                  <a:pt x="3627" y="113"/>
                </a:lnTo>
                <a:lnTo>
                  <a:pt x="3521" y="110"/>
                </a:lnTo>
                <a:lnTo>
                  <a:pt x="3413" y="108"/>
                </a:lnTo>
                <a:lnTo>
                  <a:pt x="3297" y="107"/>
                </a:lnTo>
                <a:lnTo>
                  <a:pt x="3168" y="107"/>
                </a:lnTo>
                <a:lnTo>
                  <a:pt x="3038" y="108"/>
                </a:lnTo>
                <a:lnTo>
                  <a:pt x="2919" y="109"/>
                </a:lnTo>
                <a:lnTo>
                  <a:pt x="2807" y="112"/>
                </a:lnTo>
                <a:lnTo>
                  <a:pt x="2693" y="114"/>
                </a:lnTo>
                <a:lnTo>
                  <a:pt x="2573" y="118"/>
                </a:lnTo>
                <a:lnTo>
                  <a:pt x="2438" y="124"/>
                </a:lnTo>
                <a:lnTo>
                  <a:pt x="2302" y="130"/>
                </a:lnTo>
                <a:lnTo>
                  <a:pt x="2174" y="138"/>
                </a:lnTo>
                <a:lnTo>
                  <a:pt x="2053" y="147"/>
                </a:lnTo>
                <a:lnTo>
                  <a:pt x="1935" y="155"/>
                </a:lnTo>
                <a:lnTo>
                  <a:pt x="1817" y="162"/>
                </a:lnTo>
                <a:lnTo>
                  <a:pt x="1694" y="169"/>
                </a:lnTo>
                <a:lnTo>
                  <a:pt x="1551" y="174"/>
                </a:lnTo>
                <a:lnTo>
                  <a:pt x="1424" y="178"/>
                </a:lnTo>
                <a:lnTo>
                  <a:pt x="1310" y="181"/>
                </a:lnTo>
                <a:lnTo>
                  <a:pt x="1205" y="182"/>
                </a:lnTo>
                <a:lnTo>
                  <a:pt x="1108" y="181"/>
                </a:lnTo>
                <a:lnTo>
                  <a:pt x="1024" y="179"/>
                </a:lnTo>
                <a:lnTo>
                  <a:pt x="955" y="177"/>
                </a:lnTo>
                <a:lnTo>
                  <a:pt x="896" y="172"/>
                </a:lnTo>
                <a:lnTo>
                  <a:pt x="840" y="168"/>
                </a:lnTo>
                <a:lnTo>
                  <a:pt x="780" y="160"/>
                </a:lnTo>
                <a:lnTo>
                  <a:pt x="724" y="152"/>
                </a:lnTo>
                <a:lnTo>
                  <a:pt x="680" y="144"/>
                </a:lnTo>
                <a:lnTo>
                  <a:pt x="639" y="135"/>
                </a:lnTo>
                <a:lnTo>
                  <a:pt x="596" y="124"/>
                </a:lnTo>
                <a:lnTo>
                  <a:pt x="541" y="112"/>
                </a:lnTo>
                <a:lnTo>
                  <a:pt x="476" y="96"/>
                </a:lnTo>
                <a:lnTo>
                  <a:pt x="408" y="80"/>
                </a:lnTo>
                <a:lnTo>
                  <a:pt x="342" y="63"/>
                </a:lnTo>
                <a:lnTo>
                  <a:pt x="281" y="49"/>
                </a:lnTo>
                <a:lnTo>
                  <a:pt x="232" y="38"/>
                </a:lnTo>
                <a:lnTo>
                  <a:pt x="196" y="30"/>
                </a:lnTo>
                <a:lnTo>
                  <a:pt x="169" y="26"/>
                </a:lnTo>
                <a:lnTo>
                  <a:pt x="147" y="21"/>
                </a:lnTo>
                <a:lnTo>
                  <a:pt x="121" y="18"/>
                </a:lnTo>
                <a:lnTo>
                  <a:pt x="88" y="13"/>
                </a:lnTo>
                <a:lnTo>
                  <a:pt x="41" y="6"/>
                </a:lnTo>
                <a:lnTo>
                  <a:pt x="0" y="0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70" name="Freeform 18"/>
          <p:cNvSpPr>
            <a:spLocks/>
          </p:cNvSpPr>
          <p:nvPr/>
        </p:nvSpPr>
        <p:spPr bwMode="auto">
          <a:xfrm flipH="1">
            <a:off x="8139113" y="1646238"/>
            <a:ext cx="50800" cy="79375"/>
          </a:xfrm>
          <a:custGeom>
            <a:avLst/>
            <a:gdLst>
              <a:gd name="T0" fmla="*/ 76 w 95"/>
              <a:gd name="T1" fmla="*/ 0 h 162"/>
              <a:gd name="T2" fmla="*/ 0 w 95"/>
              <a:gd name="T3" fmla="*/ 48 h 162"/>
              <a:gd name="T4" fmla="*/ 93 w 95"/>
              <a:gd name="T5" fmla="*/ 65 h 162"/>
              <a:gd name="T6" fmla="*/ 1 w 95"/>
              <a:gd name="T7" fmla="*/ 110 h 162"/>
              <a:gd name="T8" fmla="*/ 95 w 95"/>
              <a:gd name="T9" fmla="*/ 118 h 162"/>
              <a:gd name="T10" fmla="*/ 7 w 95"/>
              <a:gd name="T11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162">
                <a:moveTo>
                  <a:pt x="76" y="0"/>
                </a:moveTo>
                <a:lnTo>
                  <a:pt x="0" y="48"/>
                </a:lnTo>
                <a:lnTo>
                  <a:pt x="93" y="65"/>
                </a:lnTo>
                <a:lnTo>
                  <a:pt x="1" y="110"/>
                </a:lnTo>
                <a:lnTo>
                  <a:pt x="95" y="118"/>
                </a:lnTo>
                <a:lnTo>
                  <a:pt x="7" y="162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71" name="Freeform 19"/>
          <p:cNvSpPr>
            <a:spLocks/>
          </p:cNvSpPr>
          <p:nvPr/>
        </p:nvSpPr>
        <p:spPr bwMode="auto">
          <a:xfrm flipH="1">
            <a:off x="7189788" y="1358900"/>
            <a:ext cx="1631950" cy="366713"/>
          </a:xfrm>
          <a:custGeom>
            <a:avLst/>
            <a:gdLst>
              <a:gd name="T0" fmla="*/ 17 w 3085"/>
              <a:gd name="T1" fmla="*/ 640 h 757"/>
              <a:gd name="T2" fmla="*/ 76 w 3085"/>
              <a:gd name="T3" fmla="*/ 590 h 757"/>
              <a:gd name="T4" fmla="*/ 149 w 3085"/>
              <a:gd name="T5" fmla="*/ 532 h 757"/>
              <a:gd name="T6" fmla="*/ 232 w 3085"/>
              <a:gd name="T7" fmla="*/ 455 h 757"/>
              <a:gd name="T8" fmla="*/ 304 w 3085"/>
              <a:gd name="T9" fmla="*/ 374 h 757"/>
              <a:gd name="T10" fmla="*/ 378 w 3085"/>
              <a:gd name="T11" fmla="*/ 269 h 757"/>
              <a:gd name="T12" fmla="*/ 436 w 3085"/>
              <a:gd name="T13" fmla="*/ 172 h 757"/>
              <a:gd name="T14" fmla="*/ 477 w 3085"/>
              <a:gd name="T15" fmla="*/ 98 h 757"/>
              <a:gd name="T16" fmla="*/ 504 w 3085"/>
              <a:gd name="T17" fmla="*/ 54 h 757"/>
              <a:gd name="T18" fmla="*/ 520 w 3085"/>
              <a:gd name="T19" fmla="*/ 32 h 757"/>
              <a:gd name="T20" fmla="*/ 536 w 3085"/>
              <a:gd name="T21" fmla="*/ 10 h 757"/>
              <a:gd name="T22" fmla="*/ 548 w 3085"/>
              <a:gd name="T23" fmla="*/ 0 h 757"/>
              <a:gd name="T24" fmla="*/ 553 w 3085"/>
              <a:gd name="T25" fmla="*/ 17 h 757"/>
              <a:gd name="T26" fmla="*/ 562 w 3085"/>
              <a:gd name="T27" fmla="*/ 53 h 757"/>
              <a:gd name="T28" fmla="*/ 589 w 3085"/>
              <a:gd name="T29" fmla="*/ 132 h 757"/>
              <a:gd name="T30" fmla="*/ 612 w 3085"/>
              <a:gd name="T31" fmla="*/ 187 h 757"/>
              <a:gd name="T32" fmla="*/ 628 w 3085"/>
              <a:gd name="T33" fmla="*/ 229 h 757"/>
              <a:gd name="T34" fmla="*/ 637 w 3085"/>
              <a:gd name="T35" fmla="*/ 294 h 757"/>
              <a:gd name="T36" fmla="*/ 648 w 3085"/>
              <a:gd name="T37" fmla="*/ 344 h 757"/>
              <a:gd name="T38" fmla="*/ 663 w 3085"/>
              <a:gd name="T39" fmla="*/ 368 h 757"/>
              <a:gd name="T40" fmla="*/ 685 w 3085"/>
              <a:gd name="T41" fmla="*/ 424 h 757"/>
              <a:gd name="T42" fmla="*/ 707 w 3085"/>
              <a:gd name="T43" fmla="*/ 499 h 757"/>
              <a:gd name="T44" fmla="*/ 719 w 3085"/>
              <a:gd name="T45" fmla="*/ 552 h 757"/>
              <a:gd name="T46" fmla="*/ 730 w 3085"/>
              <a:gd name="T47" fmla="*/ 579 h 757"/>
              <a:gd name="T48" fmla="*/ 739 w 3085"/>
              <a:gd name="T49" fmla="*/ 587 h 757"/>
              <a:gd name="T50" fmla="*/ 824 w 3085"/>
              <a:gd name="T51" fmla="*/ 594 h 757"/>
              <a:gd name="T52" fmla="*/ 1044 w 3085"/>
              <a:gd name="T53" fmla="*/ 599 h 757"/>
              <a:gd name="T54" fmla="*/ 1242 w 3085"/>
              <a:gd name="T55" fmla="*/ 595 h 757"/>
              <a:gd name="T56" fmla="*/ 1306 w 3085"/>
              <a:gd name="T57" fmla="*/ 594 h 757"/>
              <a:gd name="T58" fmla="*/ 1311 w 3085"/>
              <a:gd name="T59" fmla="*/ 594 h 757"/>
              <a:gd name="T60" fmla="*/ 1333 w 3085"/>
              <a:gd name="T61" fmla="*/ 571 h 757"/>
              <a:gd name="T62" fmla="*/ 1399 w 3085"/>
              <a:gd name="T63" fmla="*/ 487 h 757"/>
              <a:gd name="T64" fmla="*/ 1489 w 3085"/>
              <a:gd name="T65" fmla="*/ 358 h 757"/>
              <a:gd name="T66" fmla="*/ 1576 w 3085"/>
              <a:gd name="T67" fmla="*/ 217 h 757"/>
              <a:gd name="T68" fmla="*/ 1633 w 3085"/>
              <a:gd name="T69" fmla="*/ 107 h 757"/>
              <a:gd name="T70" fmla="*/ 1662 w 3085"/>
              <a:gd name="T71" fmla="*/ 61 h 757"/>
              <a:gd name="T72" fmla="*/ 1679 w 3085"/>
              <a:gd name="T73" fmla="*/ 41 h 757"/>
              <a:gd name="T74" fmla="*/ 1685 w 3085"/>
              <a:gd name="T75" fmla="*/ 40 h 757"/>
              <a:gd name="T76" fmla="*/ 1697 w 3085"/>
              <a:gd name="T77" fmla="*/ 48 h 757"/>
              <a:gd name="T78" fmla="*/ 1748 w 3085"/>
              <a:gd name="T79" fmla="*/ 127 h 757"/>
              <a:gd name="T80" fmla="*/ 1817 w 3085"/>
              <a:gd name="T81" fmla="*/ 265 h 757"/>
              <a:gd name="T82" fmla="*/ 1894 w 3085"/>
              <a:gd name="T83" fmla="*/ 439 h 757"/>
              <a:gd name="T84" fmla="*/ 1953 w 3085"/>
              <a:gd name="T85" fmla="*/ 563 h 757"/>
              <a:gd name="T86" fmla="*/ 1998 w 3085"/>
              <a:gd name="T87" fmla="*/ 629 h 757"/>
              <a:gd name="T88" fmla="*/ 2031 w 3085"/>
              <a:gd name="T89" fmla="*/ 653 h 757"/>
              <a:gd name="T90" fmla="*/ 2104 w 3085"/>
              <a:gd name="T91" fmla="*/ 668 h 757"/>
              <a:gd name="T92" fmla="*/ 2230 w 3085"/>
              <a:gd name="T93" fmla="*/ 671 h 757"/>
              <a:gd name="T94" fmla="*/ 2382 w 3085"/>
              <a:gd name="T95" fmla="*/ 681 h 757"/>
              <a:gd name="T96" fmla="*/ 2599 w 3085"/>
              <a:gd name="T97" fmla="*/ 700 h 757"/>
              <a:gd name="T98" fmla="*/ 2871 w 3085"/>
              <a:gd name="T99" fmla="*/ 729 h 757"/>
              <a:gd name="T100" fmla="*/ 3052 w 3085"/>
              <a:gd name="T101" fmla="*/ 753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085" h="757">
                <a:moveTo>
                  <a:pt x="0" y="656"/>
                </a:moveTo>
                <a:lnTo>
                  <a:pt x="6" y="651"/>
                </a:lnTo>
                <a:lnTo>
                  <a:pt x="17" y="640"/>
                </a:lnTo>
                <a:lnTo>
                  <a:pt x="35" y="626"/>
                </a:lnTo>
                <a:lnTo>
                  <a:pt x="55" y="608"/>
                </a:lnTo>
                <a:lnTo>
                  <a:pt x="76" y="590"/>
                </a:lnTo>
                <a:lnTo>
                  <a:pt x="99" y="572"/>
                </a:lnTo>
                <a:lnTo>
                  <a:pt x="123" y="553"/>
                </a:lnTo>
                <a:lnTo>
                  <a:pt x="149" y="532"/>
                </a:lnTo>
                <a:lnTo>
                  <a:pt x="176" y="510"/>
                </a:lnTo>
                <a:lnTo>
                  <a:pt x="205" y="483"/>
                </a:lnTo>
                <a:lnTo>
                  <a:pt x="232" y="455"/>
                </a:lnTo>
                <a:lnTo>
                  <a:pt x="256" y="430"/>
                </a:lnTo>
                <a:lnTo>
                  <a:pt x="280" y="402"/>
                </a:lnTo>
                <a:lnTo>
                  <a:pt x="304" y="374"/>
                </a:lnTo>
                <a:lnTo>
                  <a:pt x="330" y="339"/>
                </a:lnTo>
                <a:lnTo>
                  <a:pt x="355" y="304"/>
                </a:lnTo>
                <a:lnTo>
                  <a:pt x="378" y="269"/>
                </a:lnTo>
                <a:lnTo>
                  <a:pt x="398" y="235"/>
                </a:lnTo>
                <a:lnTo>
                  <a:pt x="417" y="203"/>
                </a:lnTo>
                <a:lnTo>
                  <a:pt x="436" y="172"/>
                </a:lnTo>
                <a:lnTo>
                  <a:pt x="452" y="144"/>
                </a:lnTo>
                <a:lnTo>
                  <a:pt x="465" y="120"/>
                </a:lnTo>
                <a:lnTo>
                  <a:pt x="477" y="98"/>
                </a:lnTo>
                <a:lnTo>
                  <a:pt x="486" y="80"/>
                </a:lnTo>
                <a:lnTo>
                  <a:pt x="496" y="66"/>
                </a:lnTo>
                <a:lnTo>
                  <a:pt x="504" y="54"/>
                </a:lnTo>
                <a:lnTo>
                  <a:pt x="510" y="45"/>
                </a:lnTo>
                <a:lnTo>
                  <a:pt x="515" y="39"/>
                </a:lnTo>
                <a:lnTo>
                  <a:pt x="520" y="32"/>
                </a:lnTo>
                <a:lnTo>
                  <a:pt x="526" y="24"/>
                </a:lnTo>
                <a:lnTo>
                  <a:pt x="531" y="18"/>
                </a:lnTo>
                <a:lnTo>
                  <a:pt x="536" y="10"/>
                </a:lnTo>
                <a:lnTo>
                  <a:pt x="540" y="4"/>
                </a:lnTo>
                <a:lnTo>
                  <a:pt x="544" y="1"/>
                </a:lnTo>
                <a:lnTo>
                  <a:pt x="548" y="0"/>
                </a:lnTo>
                <a:lnTo>
                  <a:pt x="552" y="3"/>
                </a:lnTo>
                <a:lnTo>
                  <a:pt x="553" y="9"/>
                </a:lnTo>
                <a:lnTo>
                  <a:pt x="553" y="17"/>
                </a:lnTo>
                <a:lnTo>
                  <a:pt x="554" y="26"/>
                </a:lnTo>
                <a:lnTo>
                  <a:pt x="557" y="37"/>
                </a:lnTo>
                <a:lnTo>
                  <a:pt x="562" y="53"/>
                </a:lnTo>
                <a:lnTo>
                  <a:pt x="569" y="77"/>
                </a:lnTo>
                <a:lnTo>
                  <a:pt x="579" y="105"/>
                </a:lnTo>
                <a:lnTo>
                  <a:pt x="589" y="132"/>
                </a:lnTo>
                <a:lnTo>
                  <a:pt x="597" y="155"/>
                </a:lnTo>
                <a:lnTo>
                  <a:pt x="605" y="173"/>
                </a:lnTo>
                <a:lnTo>
                  <a:pt x="612" y="187"/>
                </a:lnTo>
                <a:lnTo>
                  <a:pt x="617" y="200"/>
                </a:lnTo>
                <a:lnTo>
                  <a:pt x="623" y="213"/>
                </a:lnTo>
                <a:lnTo>
                  <a:pt x="628" y="229"/>
                </a:lnTo>
                <a:lnTo>
                  <a:pt x="632" y="250"/>
                </a:lnTo>
                <a:lnTo>
                  <a:pt x="635" y="272"/>
                </a:lnTo>
                <a:lnTo>
                  <a:pt x="637" y="294"/>
                </a:lnTo>
                <a:lnTo>
                  <a:pt x="639" y="314"/>
                </a:lnTo>
                <a:lnTo>
                  <a:pt x="643" y="332"/>
                </a:lnTo>
                <a:lnTo>
                  <a:pt x="648" y="344"/>
                </a:lnTo>
                <a:lnTo>
                  <a:pt x="653" y="353"/>
                </a:lnTo>
                <a:lnTo>
                  <a:pt x="658" y="359"/>
                </a:lnTo>
                <a:lnTo>
                  <a:pt x="663" y="368"/>
                </a:lnTo>
                <a:lnTo>
                  <a:pt x="670" y="381"/>
                </a:lnTo>
                <a:lnTo>
                  <a:pt x="677" y="400"/>
                </a:lnTo>
                <a:lnTo>
                  <a:pt x="685" y="424"/>
                </a:lnTo>
                <a:lnTo>
                  <a:pt x="693" y="451"/>
                </a:lnTo>
                <a:lnTo>
                  <a:pt x="701" y="476"/>
                </a:lnTo>
                <a:lnTo>
                  <a:pt x="707" y="499"/>
                </a:lnTo>
                <a:lnTo>
                  <a:pt x="712" y="519"/>
                </a:lnTo>
                <a:lnTo>
                  <a:pt x="716" y="537"/>
                </a:lnTo>
                <a:lnTo>
                  <a:pt x="719" y="552"/>
                </a:lnTo>
                <a:lnTo>
                  <a:pt x="722" y="564"/>
                </a:lnTo>
                <a:lnTo>
                  <a:pt x="727" y="573"/>
                </a:lnTo>
                <a:lnTo>
                  <a:pt x="730" y="579"/>
                </a:lnTo>
                <a:lnTo>
                  <a:pt x="733" y="582"/>
                </a:lnTo>
                <a:lnTo>
                  <a:pt x="736" y="585"/>
                </a:lnTo>
                <a:lnTo>
                  <a:pt x="739" y="587"/>
                </a:lnTo>
                <a:lnTo>
                  <a:pt x="745" y="590"/>
                </a:lnTo>
                <a:lnTo>
                  <a:pt x="770" y="592"/>
                </a:lnTo>
                <a:lnTo>
                  <a:pt x="824" y="594"/>
                </a:lnTo>
                <a:lnTo>
                  <a:pt x="895" y="596"/>
                </a:lnTo>
                <a:lnTo>
                  <a:pt x="973" y="597"/>
                </a:lnTo>
                <a:lnTo>
                  <a:pt x="1044" y="599"/>
                </a:lnTo>
                <a:lnTo>
                  <a:pt x="1112" y="597"/>
                </a:lnTo>
                <a:lnTo>
                  <a:pt x="1181" y="596"/>
                </a:lnTo>
                <a:lnTo>
                  <a:pt x="1242" y="595"/>
                </a:lnTo>
                <a:lnTo>
                  <a:pt x="1286" y="594"/>
                </a:lnTo>
                <a:lnTo>
                  <a:pt x="1304" y="594"/>
                </a:lnTo>
                <a:lnTo>
                  <a:pt x="1306" y="594"/>
                </a:lnTo>
                <a:lnTo>
                  <a:pt x="1307" y="594"/>
                </a:lnTo>
                <a:lnTo>
                  <a:pt x="1310" y="594"/>
                </a:lnTo>
                <a:lnTo>
                  <a:pt x="1311" y="594"/>
                </a:lnTo>
                <a:lnTo>
                  <a:pt x="1312" y="594"/>
                </a:lnTo>
                <a:lnTo>
                  <a:pt x="1319" y="587"/>
                </a:lnTo>
                <a:lnTo>
                  <a:pt x="1333" y="571"/>
                </a:lnTo>
                <a:lnTo>
                  <a:pt x="1352" y="548"/>
                </a:lnTo>
                <a:lnTo>
                  <a:pt x="1375" y="519"/>
                </a:lnTo>
                <a:lnTo>
                  <a:pt x="1399" y="487"/>
                </a:lnTo>
                <a:lnTo>
                  <a:pt x="1426" y="451"/>
                </a:lnTo>
                <a:lnTo>
                  <a:pt x="1456" y="407"/>
                </a:lnTo>
                <a:lnTo>
                  <a:pt x="1489" y="358"/>
                </a:lnTo>
                <a:lnTo>
                  <a:pt x="1521" y="310"/>
                </a:lnTo>
                <a:lnTo>
                  <a:pt x="1550" y="262"/>
                </a:lnTo>
                <a:lnTo>
                  <a:pt x="1576" y="217"/>
                </a:lnTo>
                <a:lnTo>
                  <a:pt x="1598" y="175"/>
                </a:lnTo>
                <a:lnTo>
                  <a:pt x="1618" y="138"/>
                </a:lnTo>
                <a:lnTo>
                  <a:pt x="1633" y="107"/>
                </a:lnTo>
                <a:lnTo>
                  <a:pt x="1644" y="86"/>
                </a:lnTo>
                <a:lnTo>
                  <a:pt x="1653" y="72"/>
                </a:lnTo>
                <a:lnTo>
                  <a:pt x="1662" y="61"/>
                </a:lnTo>
                <a:lnTo>
                  <a:pt x="1669" y="51"/>
                </a:lnTo>
                <a:lnTo>
                  <a:pt x="1675" y="44"/>
                </a:lnTo>
                <a:lnTo>
                  <a:pt x="1679" y="41"/>
                </a:lnTo>
                <a:lnTo>
                  <a:pt x="1681" y="40"/>
                </a:lnTo>
                <a:lnTo>
                  <a:pt x="1683" y="40"/>
                </a:lnTo>
                <a:lnTo>
                  <a:pt x="1685" y="40"/>
                </a:lnTo>
                <a:lnTo>
                  <a:pt x="1687" y="40"/>
                </a:lnTo>
                <a:lnTo>
                  <a:pt x="1690" y="41"/>
                </a:lnTo>
                <a:lnTo>
                  <a:pt x="1697" y="48"/>
                </a:lnTo>
                <a:lnTo>
                  <a:pt x="1710" y="67"/>
                </a:lnTo>
                <a:lnTo>
                  <a:pt x="1728" y="94"/>
                </a:lnTo>
                <a:lnTo>
                  <a:pt x="1748" y="127"/>
                </a:lnTo>
                <a:lnTo>
                  <a:pt x="1769" y="164"/>
                </a:lnTo>
                <a:lnTo>
                  <a:pt x="1792" y="209"/>
                </a:lnTo>
                <a:lnTo>
                  <a:pt x="1817" y="265"/>
                </a:lnTo>
                <a:lnTo>
                  <a:pt x="1843" y="325"/>
                </a:lnTo>
                <a:lnTo>
                  <a:pt x="1869" y="385"/>
                </a:lnTo>
                <a:lnTo>
                  <a:pt x="1894" y="439"/>
                </a:lnTo>
                <a:lnTo>
                  <a:pt x="1916" y="485"/>
                </a:lnTo>
                <a:lnTo>
                  <a:pt x="1935" y="527"/>
                </a:lnTo>
                <a:lnTo>
                  <a:pt x="1953" y="563"/>
                </a:lnTo>
                <a:lnTo>
                  <a:pt x="1969" y="592"/>
                </a:lnTo>
                <a:lnTo>
                  <a:pt x="1985" y="614"/>
                </a:lnTo>
                <a:lnTo>
                  <a:pt x="1998" y="629"/>
                </a:lnTo>
                <a:lnTo>
                  <a:pt x="2009" y="639"/>
                </a:lnTo>
                <a:lnTo>
                  <a:pt x="2019" y="647"/>
                </a:lnTo>
                <a:lnTo>
                  <a:pt x="2031" y="653"/>
                </a:lnTo>
                <a:lnTo>
                  <a:pt x="2049" y="659"/>
                </a:lnTo>
                <a:lnTo>
                  <a:pt x="2074" y="665"/>
                </a:lnTo>
                <a:lnTo>
                  <a:pt x="2104" y="668"/>
                </a:lnTo>
                <a:lnTo>
                  <a:pt x="2141" y="668"/>
                </a:lnTo>
                <a:lnTo>
                  <a:pt x="2183" y="669"/>
                </a:lnTo>
                <a:lnTo>
                  <a:pt x="2230" y="671"/>
                </a:lnTo>
                <a:lnTo>
                  <a:pt x="2279" y="675"/>
                </a:lnTo>
                <a:lnTo>
                  <a:pt x="2329" y="678"/>
                </a:lnTo>
                <a:lnTo>
                  <a:pt x="2382" y="681"/>
                </a:lnTo>
                <a:lnTo>
                  <a:pt x="2443" y="686"/>
                </a:lnTo>
                <a:lnTo>
                  <a:pt x="2514" y="692"/>
                </a:lnTo>
                <a:lnTo>
                  <a:pt x="2599" y="700"/>
                </a:lnTo>
                <a:lnTo>
                  <a:pt x="2692" y="710"/>
                </a:lnTo>
                <a:lnTo>
                  <a:pt x="2785" y="720"/>
                </a:lnTo>
                <a:lnTo>
                  <a:pt x="2871" y="729"/>
                </a:lnTo>
                <a:lnTo>
                  <a:pt x="2941" y="737"/>
                </a:lnTo>
                <a:lnTo>
                  <a:pt x="2999" y="745"/>
                </a:lnTo>
                <a:lnTo>
                  <a:pt x="3052" y="753"/>
                </a:lnTo>
                <a:lnTo>
                  <a:pt x="3085" y="757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72" name="Freeform 20"/>
          <p:cNvSpPr>
            <a:spLocks/>
          </p:cNvSpPr>
          <p:nvPr/>
        </p:nvSpPr>
        <p:spPr bwMode="auto">
          <a:xfrm flipH="1">
            <a:off x="8369300" y="1644650"/>
            <a:ext cx="50800" cy="80963"/>
          </a:xfrm>
          <a:custGeom>
            <a:avLst/>
            <a:gdLst>
              <a:gd name="T0" fmla="*/ 76 w 97"/>
              <a:gd name="T1" fmla="*/ 166 h 166"/>
              <a:gd name="T2" fmla="*/ 1 w 97"/>
              <a:gd name="T3" fmla="*/ 119 h 166"/>
              <a:gd name="T4" fmla="*/ 94 w 97"/>
              <a:gd name="T5" fmla="*/ 101 h 166"/>
              <a:gd name="T6" fmla="*/ 2 w 97"/>
              <a:gd name="T7" fmla="*/ 57 h 166"/>
              <a:gd name="T8" fmla="*/ 97 w 97"/>
              <a:gd name="T9" fmla="*/ 48 h 166"/>
              <a:gd name="T10" fmla="*/ 0 w 97"/>
              <a:gd name="T11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" h="166">
                <a:moveTo>
                  <a:pt x="76" y="166"/>
                </a:moveTo>
                <a:lnTo>
                  <a:pt x="1" y="119"/>
                </a:lnTo>
                <a:lnTo>
                  <a:pt x="94" y="101"/>
                </a:lnTo>
                <a:lnTo>
                  <a:pt x="2" y="57"/>
                </a:lnTo>
                <a:lnTo>
                  <a:pt x="97" y="48"/>
                </a:lnTo>
                <a:lnTo>
                  <a:pt x="0" y="0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73" name="Rectangle 21"/>
          <p:cNvSpPr>
            <a:spLocks noChangeArrowheads="1"/>
          </p:cNvSpPr>
          <p:nvPr/>
        </p:nvSpPr>
        <p:spPr bwMode="auto">
          <a:xfrm flipH="1">
            <a:off x="689523" y="1776413"/>
            <a:ext cx="13320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i="0" dirty="0">
                <a:solidFill>
                  <a:schemeClr val="bg1"/>
                </a:solidFill>
                <a:latin typeface="+mn-lt"/>
              </a:rPr>
              <a:t>Mean Sea Level</a:t>
            </a:r>
          </a:p>
        </p:txBody>
      </p:sp>
      <p:sp>
        <p:nvSpPr>
          <p:cNvPr id="1636374" name="Rectangle 22"/>
          <p:cNvSpPr>
            <a:spLocks noChangeArrowheads="1"/>
          </p:cNvSpPr>
          <p:nvPr/>
        </p:nvSpPr>
        <p:spPr bwMode="auto">
          <a:xfrm flipH="1">
            <a:off x="5947610" y="1252538"/>
            <a:ext cx="13048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i="0" dirty="0">
                <a:solidFill>
                  <a:schemeClr val="bg1"/>
                </a:solidFill>
                <a:latin typeface="+mn-lt"/>
              </a:rPr>
              <a:t>Sabkha, Salina, </a:t>
            </a:r>
          </a:p>
          <a:p>
            <a:pPr algn="ctr" eaLnBrk="0" hangingPunct="0"/>
            <a:r>
              <a:rPr lang="en-US" sz="1400" i="0" dirty="0">
                <a:solidFill>
                  <a:schemeClr val="bg1"/>
                </a:solidFill>
                <a:latin typeface="+mn-lt"/>
              </a:rPr>
              <a:t>Mudflat</a:t>
            </a:r>
          </a:p>
        </p:txBody>
      </p:sp>
      <p:sp>
        <p:nvSpPr>
          <p:cNvPr id="1636375" name="Rectangle 23"/>
          <p:cNvSpPr>
            <a:spLocks noChangeArrowheads="1"/>
          </p:cNvSpPr>
          <p:nvPr/>
        </p:nvSpPr>
        <p:spPr bwMode="auto">
          <a:xfrm flipH="1">
            <a:off x="2976470" y="1358900"/>
            <a:ext cx="26465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i="0" dirty="0">
                <a:solidFill>
                  <a:schemeClr val="bg1"/>
                </a:solidFill>
                <a:latin typeface="+mn-lt"/>
              </a:rPr>
              <a:t>Subaqueous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Evaporative Lagoon</a:t>
            </a:r>
            <a:endParaRPr lang="en-US" sz="1400" i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76" name="Rectangle 24"/>
          <p:cNvSpPr>
            <a:spLocks noChangeArrowheads="1"/>
          </p:cNvSpPr>
          <p:nvPr/>
        </p:nvSpPr>
        <p:spPr bwMode="auto">
          <a:xfrm flipH="1">
            <a:off x="812955" y="1250950"/>
            <a:ext cx="10852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i="0" dirty="0">
                <a:solidFill>
                  <a:schemeClr val="bg1"/>
                </a:solidFill>
                <a:latin typeface="+mn-lt"/>
              </a:rPr>
              <a:t>Shallow to</a:t>
            </a:r>
          </a:p>
          <a:p>
            <a:pPr algn="ctr" eaLnBrk="0" hangingPunct="0"/>
            <a:r>
              <a:rPr lang="en-US" sz="1400" i="0" dirty="0" smtClean="0">
                <a:solidFill>
                  <a:schemeClr val="bg1"/>
                </a:solidFill>
                <a:latin typeface="+mn-lt"/>
              </a:rPr>
              <a:t>Deeper </a:t>
            </a:r>
            <a:r>
              <a:rPr lang="en-US" sz="1400" i="0" dirty="0">
                <a:solidFill>
                  <a:schemeClr val="bg1"/>
                </a:solidFill>
                <a:latin typeface="+mn-lt"/>
              </a:rPr>
              <a:t>Basin</a:t>
            </a:r>
          </a:p>
        </p:txBody>
      </p:sp>
      <p:sp>
        <p:nvSpPr>
          <p:cNvPr id="1636377" name="Freeform 25"/>
          <p:cNvSpPr>
            <a:spLocks/>
          </p:cNvSpPr>
          <p:nvPr/>
        </p:nvSpPr>
        <p:spPr bwMode="auto">
          <a:xfrm flipH="1">
            <a:off x="7246938" y="1172534"/>
            <a:ext cx="1588" cy="461665"/>
          </a:xfrm>
          <a:custGeom>
            <a:avLst/>
            <a:gdLst>
              <a:gd name="T0" fmla="*/ 0 w 1"/>
              <a:gd name="T1" fmla="*/ 0 h 363"/>
              <a:gd name="T2" fmla="*/ 1 w 1"/>
              <a:gd name="T3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363">
                <a:moveTo>
                  <a:pt x="0" y="0"/>
                </a:moveTo>
                <a:lnTo>
                  <a:pt x="1" y="363"/>
                </a:lnTo>
              </a:path>
            </a:pathLst>
          </a:custGeom>
          <a:noFill/>
          <a:ln w="19050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78" name="Line 26"/>
          <p:cNvSpPr>
            <a:spLocks noChangeShapeType="1"/>
          </p:cNvSpPr>
          <p:nvPr/>
        </p:nvSpPr>
        <p:spPr bwMode="auto">
          <a:xfrm flipH="1">
            <a:off x="2587625" y="1093788"/>
            <a:ext cx="3175" cy="63182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6379" name="Freeform 27"/>
          <p:cNvSpPr>
            <a:spLocks/>
          </p:cNvSpPr>
          <p:nvPr/>
        </p:nvSpPr>
        <p:spPr bwMode="auto">
          <a:xfrm flipH="1">
            <a:off x="5938838" y="1249512"/>
            <a:ext cx="1588" cy="461665"/>
          </a:xfrm>
          <a:custGeom>
            <a:avLst/>
            <a:gdLst>
              <a:gd name="T0" fmla="*/ 1 w 1"/>
              <a:gd name="T1" fmla="*/ 0 h 300"/>
              <a:gd name="T2" fmla="*/ 0 w 1"/>
              <a:gd name="T3" fmla="*/ 300 h 3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300">
                <a:moveTo>
                  <a:pt x="1" y="0"/>
                </a:moveTo>
                <a:lnTo>
                  <a:pt x="0" y="300"/>
                </a:lnTo>
              </a:path>
            </a:pathLst>
          </a:custGeom>
          <a:noFill/>
          <a:ln w="19050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2828836"/>
            <a:ext cx="3429000" cy="3876764"/>
            <a:chOff x="0" y="2828836"/>
            <a:chExt cx="3429000" cy="3876764"/>
          </a:xfrm>
        </p:grpSpPr>
        <p:sp>
          <p:nvSpPr>
            <p:cNvPr id="1636382" name="Rectangle 30"/>
            <p:cNvSpPr>
              <a:spLocks noChangeArrowheads="1"/>
            </p:cNvSpPr>
            <p:nvPr/>
          </p:nvSpPr>
          <p:spPr bwMode="auto">
            <a:xfrm flipH="1">
              <a:off x="95250" y="4532462"/>
              <a:ext cx="3200400" cy="4616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636383" name="Freeform 31"/>
            <p:cNvSpPr>
              <a:spLocks/>
            </p:cNvSpPr>
            <p:nvPr/>
          </p:nvSpPr>
          <p:spPr bwMode="auto">
            <a:xfrm flipH="1">
              <a:off x="377825" y="3992562"/>
              <a:ext cx="1546225" cy="2713038"/>
            </a:xfrm>
            <a:custGeom>
              <a:avLst/>
              <a:gdLst>
                <a:gd name="T0" fmla="*/ 0 w 1385"/>
                <a:gd name="T1" fmla="*/ 2416 h 2429"/>
                <a:gd name="T2" fmla="*/ 171 w 1385"/>
                <a:gd name="T3" fmla="*/ 2428 h 2429"/>
                <a:gd name="T4" fmla="*/ 1385 w 1385"/>
                <a:gd name="T5" fmla="*/ 1215 h 2429"/>
                <a:gd name="T6" fmla="*/ 171 w 1385"/>
                <a:gd name="T7" fmla="*/ 1 h 2429"/>
                <a:gd name="T8" fmla="*/ 170 w 1385"/>
                <a:gd name="T9" fmla="*/ 1 h 2429"/>
                <a:gd name="T10" fmla="*/ 171 w 1385"/>
                <a:gd name="T11" fmla="*/ 1215 h 2429"/>
                <a:gd name="T12" fmla="*/ 0 w 1385"/>
                <a:gd name="T13" fmla="*/ 2416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5" h="2429">
                  <a:moveTo>
                    <a:pt x="0" y="2416"/>
                  </a:moveTo>
                  <a:cubicBezTo>
                    <a:pt x="57" y="2424"/>
                    <a:pt x="114" y="2428"/>
                    <a:pt x="171" y="2428"/>
                  </a:cubicBezTo>
                  <a:cubicBezTo>
                    <a:pt x="841" y="2429"/>
                    <a:pt x="1385" y="1885"/>
                    <a:pt x="1385" y="1215"/>
                  </a:cubicBezTo>
                  <a:cubicBezTo>
                    <a:pt x="1385" y="544"/>
                    <a:pt x="841" y="1"/>
                    <a:pt x="171" y="1"/>
                  </a:cubicBezTo>
                  <a:cubicBezTo>
                    <a:pt x="170" y="0"/>
                    <a:pt x="170" y="1"/>
                    <a:pt x="170" y="1"/>
                  </a:cubicBezTo>
                  <a:lnTo>
                    <a:pt x="171" y="1215"/>
                  </a:lnTo>
                  <a:lnTo>
                    <a:pt x="0" y="2416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636384" name="Freeform 32"/>
            <p:cNvSpPr>
              <a:spLocks/>
            </p:cNvSpPr>
            <p:nvPr/>
          </p:nvSpPr>
          <p:spPr bwMode="auto">
            <a:xfrm flipH="1">
              <a:off x="1709738" y="3992562"/>
              <a:ext cx="1357313" cy="2698750"/>
            </a:xfrm>
            <a:custGeom>
              <a:avLst/>
              <a:gdLst>
                <a:gd name="T0" fmla="*/ 1214 w 1215"/>
                <a:gd name="T1" fmla="*/ 0 h 2415"/>
                <a:gd name="T2" fmla="*/ 1 w 1215"/>
                <a:gd name="T3" fmla="*/ 1213 h 2415"/>
                <a:gd name="T4" fmla="*/ 1044 w 1215"/>
                <a:gd name="T5" fmla="*/ 2415 h 2415"/>
                <a:gd name="T6" fmla="*/ 1215 w 1215"/>
                <a:gd name="T7" fmla="*/ 1214 h 2415"/>
                <a:gd name="T8" fmla="*/ 1214 w 1215"/>
                <a:gd name="T9" fmla="*/ 0 h 2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5" h="2415">
                  <a:moveTo>
                    <a:pt x="1214" y="0"/>
                  </a:moveTo>
                  <a:cubicBezTo>
                    <a:pt x="543" y="0"/>
                    <a:pt x="1" y="543"/>
                    <a:pt x="1" y="1213"/>
                  </a:cubicBezTo>
                  <a:cubicBezTo>
                    <a:pt x="0" y="1818"/>
                    <a:pt x="446" y="2331"/>
                    <a:pt x="1044" y="2415"/>
                  </a:cubicBezTo>
                  <a:lnTo>
                    <a:pt x="1215" y="121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636385" name="Text Box 33"/>
            <p:cNvSpPr txBox="1">
              <a:spLocks noChangeArrowheads="1"/>
            </p:cNvSpPr>
            <p:nvPr/>
          </p:nvSpPr>
          <p:spPr bwMode="auto">
            <a:xfrm flipH="1">
              <a:off x="497714" y="5221068"/>
              <a:ext cx="1109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i="0" dirty="0">
                  <a:solidFill>
                    <a:schemeClr val="bg1"/>
                  </a:solidFill>
                  <a:latin typeface="+mn-lt"/>
                </a:rPr>
                <a:t>Basin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i="0" dirty="0">
                  <a:solidFill>
                    <a:schemeClr val="bg1"/>
                  </a:solidFill>
                  <a:latin typeface="+mn-lt"/>
                </a:rPr>
                <a:t>Center</a:t>
              </a:r>
            </a:p>
          </p:txBody>
        </p:sp>
        <p:sp>
          <p:nvSpPr>
            <p:cNvPr id="1636386" name="Text Box 34"/>
            <p:cNvSpPr txBox="1">
              <a:spLocks noChangeArrowheads="1"/>
            </p:cNvSpPr>
            <p:nvPr/>
          </p:nvSpPr>
          <p:spPr bwMode="auto">
            <a:xfrm flipH="1">
              <a:off x="1752600" y="5285600"/>
              <a:ext cx="133081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i="0" dirty="0">
                  <a:solidFill>
                    <a:schemeClr val="bg1"/>
                  </a:solidFill>
                  <a:latin typeface="+mn-lt"/>
                </a:rPr>
                <a:t>Platform</a:t>
              </a:r>
            </a:p>
          </p:txBody>
        </p:sp>
        <p:sp>
          <p:nvSpPr>
            <p:cNvPr id="1636387" name="Text Box 35"/>
            <p:cNvSpPr txBox="1">
              <a:spLocks noChangeArrowheads="1"/>
            </p:cNvSpPr>
            <p:nvPr/>
          </p:nvSpPr>
          <p:spPr bwMode="auto">
            <a:xfrm flipH="1">
              <a:off x="0" y="2828836"/>
              <a:ext cx="3276600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5000"/>
                </a:lnSpc>
                <a:spcBef>
                  <a:spcPct val="50000"/>
                </a:spcBef>
              </a:pPr>
              <a:r>
                <a:rPr lang="en-US" sz="1200" i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Discovered Reserves for Proven Carbonate Plays</a:t>
              </a:r>
            </a:p>
            <a:p>
              <a:pPr algn="ctr" eaLnBrk="0" hangingPunct="0">
                <a:lnSpc>
                  <a:spcPct val="75000"/>
                </a:lnSpc>
                <a:spcBef>
                  <a:spcPct val="50000"/>
                </a:spcBef>
              </a:pPr>
              <a:r>
                <a:rPr lang="en-US" sz="1200" i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Total = 490,000 </a:t>
              </a:r>
              <a:r>
                <a:rPr lang="en-US" sz="1200" i="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MBOE</a:t>
              </a:r>
              <a:endParaRPr lang="en-US" sz="1200" i="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endParaRPr>
            </a:p>
          </p:txBody>
        </p:sp>
        <p:sp>
          <p:nvSpPr>
            <p:cNvPr id="1636388" name="Rectangle 36"/>
            <p:cNvSpPr>
              <a:spLocks noChangeArrowheads="1"/>
            </p:cNvSpPr>
            <p:nvPr/>
          </p:nvSpPr>
          <p:spPr bwMode="auto">
            <a:xfrm flipH="1">
              <a:off x="110784" y="3516868"/>
              <a:ext cx="33182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i="0" dirty="0">
                  <a:solidFill>
                    <a:schemeClr val="tx2"/>
                  </a:solidFill>
                  <a:latin typeface="+mn-lt"/>
                </a:rPr>
                <a:t>Discovered Reserves for Proven Evaporite Plays</a:t>
              </a:r>
            </a:p>
            <a:p>
              <a:pPr algn="ctr"/>
              <a:r>
                <a:rPr lang="en-US" sz="1200" i="0" dirty="0">
                  <a:solidFill>
                    <a:schemeClr val="tx2"/>
                  </a:solidFill>
                  <a:latin typeface="+mn-lt"/>
                </a:rPr>
                <a:t>Total = 485,884 </a:t>
              </a:r>
              <a:r>
                <a:rPr lang="en-US" sz="1200" i="0" dirty="0" smtClean="0">
                  <a:solidFill>
                    <a:schemeClr val="tx2"/>
                  </a:solidFill>
                  <a:latin typeface="+mn-lt"/>
                </a:rPr>
                <a:t>MBOE</a:t>
              </a:r>
              <a:endParaRPr lang="en-US" sz="1200" i="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636389" name="Rectangle 37"/>
            <p:cNvSpPr>
              <a:spLocks noChangeArrowheads="1"/>
            </p:cNvSpPr>
            <p:nvPr/>
          </p:nvSpPr>
          <p:spPr bwMode="auto">
            <a:xfrm flipH="1">
              <a:off x="825500" y="4724399"/>
              <a:ext cx="6171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i="0" dirty="0">
                  <a:solidFill>
                    <a:schemeClr val="bg1"/>
                  </a:solidFill>
                  <a:latin typeface="+mn-lt"/>
                </a:rPr>
                <a:t>52%</a:t>
              </a:r>
            </a:p>
          </p:txBody>
        </p:sp>
        <p:sp>
          <p:nvSpPr>
            <p:cNvPr id="1636390" name="Rectangle 38"/>
            <p:cNvSpPr>
              <a:spLocks noChangeArrowheads="1"/>
            </p:cNvSpPr>
            <p:nvPr/>
          </p:nvSpPr>
          <p:spPr bwMode="auto">
            <a:xfrm flipH="1">
              <a:off x="2206625" y="4830762"/>
              <a:ext cx="6171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i="0" dirty="0">
                  <a:solidFill>
                    <a:schemeClr val="bg1"/>
                  </a:solidFill>
                  <a:latin typeface="+mn-lt"/>
                </a:rPr>
                <a:t>48%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457200" y="1338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17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0" dirty="0" smtClean="0">
                <a:solidFill>
                  <a:schemeClr val="tx2"/>
                </a:solidFill>
                <a:latin typeface="+mn-lt"/>
              </a:rPr>
              <a:t>Major Evaporite Settings</a:t>
            </a:r>
            <a:endParaRPr lang="en-US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948363" y="1719262"/>
            <a:ext cx="1300589" cy="86100"/>
          </a:xfrm>
          <a:custGeom>
            <a:avLst/>
            <a:gdLst>
              <a:gd name="connsiteX0" fmla="*/ 7246 w 1021991"/>
              <a:gd name="connsiteY0" fmla="*/ 7937 h 122287"/>
              <a:gd name="connsiteX1" fmla="*/ 578746 w 1021991"/>
              <a:gd name="connsiteY1" fmla="*/ 122237 h 122287"/>
              <a:gd name="connsiteX2" fmla="*/ 1007371 w 1021991"/>
              <a:gd name="connsiteY2" fmla="*/ 22225 h 122287"/>
              <a:gd name="connsiteX3" fmla="*/ 7246 w 1021991"/>
              <a:gd name="connsiteY3" fmla="*/ 7937 h 122287"/>
              <a:gd name="connsiteX0" fmla="*/ 5964 w 1141637"/>
              <a:gd name="connsiteY0" fmla="*/ 0 h 100060"/>
              <a:gd name="connsiteX1" fmla="*/ 691764 w 1141637"/>
              <a:gd name="connsiteY1" fmla="*/ 100012 h 100060"/>
              <a:gd name="connsiteX2" fmla="*/ 1120389 w 1141637"/>
              <a:gd name="connsiteY2" fmla="*/ 0 h 100060"/>
              <a:gd name="connsiteX3" fmla="*/ 5964 w 1141637"/>
              <a:gd name="connsiteY3" fmla="*/ 0 h 100060"/>
              <a:gd name="connsiteX0" fmla="*/ 9107 w 1254915"/>
              <a:gd name="connsiteY0" fmla="*/ 34176 h 134224"/>
              <a:gd name="connsiteX1" fmla="*/ 694907 w 1254915"/>
              <a:gd name="connsiteY1" fmla="*/ 134188 h 134224"/>
              <a:gd name="connsiteX2" fmla="*/ 1237832 w 1254915"/>
              <a:gd name="connsiteY2" fmla="*/ 5601 h 134224"/>
              <a:gd name="connsiteX3" fmla="*/ 9107 w 1254915"/>
              <a:gd name="connsiteY3" fmla="*/ 34176 h 134224"/>
              <a:gd name="connsiteX0" fmla="*/ 8566 w 1299035"/>
              <a:gd name="connsiteY0" fmla="*/ 12536 h 150686"/>
              <a:gd name="connsiteX1" fmla="*/ 737228 w 1299035"/>
              <a:gd name="connsiteY1" fmla="*/ 150648 h 150686"/>
              <a:gd name="connsiteX2" fmla="*/ 1280153 w 1299035"/>
              <a:gd name="connsiteY2" fmla="*/ 22061 h 150686"/>
              <a:gd name="connsiteX3" fmla="*/ 8566 w 1299035"/>
              <a:gd name="connsiteY3" fmla="*/ 12536 h 150686"/>
              <a:gd name="connsiteX0" fmla="*/ 10232 w 1300701"/>
              <a:gd name="connsiteY0" fmla="*/ 1726 h 139876"/>
              <a:gd name="connsiteX1" fmla="*/ 738894 w 1300701"/>
              <a:gd name="connsiteY1" fmla="*/ 139838 h 139876"/>
              <a:gd name="connsiteX2" fmla="*/ 1281819 w 1300701"/>
              <a:gd name="connsiteY2" fmla="*/ 11251 h 139876"/>
              <a:gd name="connsiteX3" fmla="*/ 10232 w 1300701"/>
              <a:gd name="connsiteY3" fmla="*/ 1726 h 139876"/>
              <a:gd name="connsiteX0" fmla="*/ 8192 w 1299381"/>
              <a:gd name="connsiteY0" fmla="*/ 6907 h 97454"/>
              <a:gd name="connsiteX1" fmla="*/ 746379 w 1299381"/>
              <a:gd name="connsiteY1" fmla="*/ 97394 h 97454"/>
              <a:gd name="connsiteX2" fmla="*/ 1279779 w 1299381"/>
              <a:gd name="connsiteY2" fmla="*/ 16432 h 97454"/>
              <a:gd name="connsiteX3" fmla="*/ 8192 w 1299381"/>
              <a:gd name="connsiteY3" fmla="*/ 6907 h 97454"/>
              <a:gd name="connsiteX0" fmla="*/ 9979 w 1298099"/>
              <a:gd name="connsiteY0" fmla="*/ 6364 h 92153"/>
              <a:gd name="connsiteX1" fmla="*/ 705303 w 1298099"/>
              <a:gd name="connsiteY1" fmla="*/ 92089 h 92153"/>
              <a:gd name="connsiteX2" fmla="*/ 1281566 w 1298099"/>
              <a:gd name="connsiteY2" fmla="*/ 15889 h 92153"/>
              <a:gd name="connsiteX3" fmla="*/ 9979 w 1298099"/>
              <a:gd name="connsiteY3" fmla="*/ 6364 h 92153"/>
              <a:gd name="connsiteX0" fmla="*/ 9979 w 1306631"/>
              <a:gd name="connsiteY0" fmla="*/ 3432 h 89207"/>
              <a:gd name="connsiteX1" fmla="*/ 705303 w 1306631"/>
              <a:gd name="connsiteY1" fmla="*/ 89157 h 89207"/>
              <a:gd name="connsiteX2" fmla="*/ 1281566 w 1306631"/>
              <a:gd name="connsiteY2" fmla="*/ 12957 h 89207"/>
              <a:gd name="connsiteX3" fmla="*/ 9979 w 1306631"/>
              <a:gd name="connsiteY3" fmla="*/ 3432 h 89207"/>
              <a:gd name="connsiteX0" fmla="*/ 12803 w 1297454"/>
              <a:gd name="connsiteY0" fmla="*/ 6363 h 92152"/>
              <a:gd name="connsiteX1" fmla="*/ 650977 w 1297454"/>
              <a:gd name="connsiteY1" fmla="*/ 92088 h 92152"/>
              <a:gd name="connsiteX2" fmla="*/ 1284390 w 1297454"/>
              <a:gd name="connsiteY2" fmla="*/ 15888 h 92152"/>
              <a:gd name="connsiteX3" fmla="*/ 12803 w 1297454"/>
              <a:gd name="connsiteY3" fmla="*/ 6363 h 92152"/>
              <a:gd name="connsiteX0" fmla="*/ 12803 w 1297454"/>
              <a:gd name="connsiteY0" fmla="*/ 322 h 86111"/>
              <a:gd name="connsiteX1" fmla="*/ 650977 w 1297454"/>
              <a:gd name="connsiteY1" fmla="*/ 86047 h 86111"/>
              <a:gd name="connsiteX2" fmla="*/ 1284390 w 1297454"/>
              <a:gd name="connsiteY2" fmla="*/ 9847 h 86111"/>
              <a:gd name="connsiteX3" fmla="*/ 12803 w 1297454"/>
              <a:gd name="connsiteY3" fmla="*/ 322 h 86111"/>
              <a:gd name="connsiteX0" fmla="*/ 12803 w 1300589"/>
              <a:gd name="connsiteY0" fmla="*/ 322 h 86100"/>
              <a:gd name="connsiteX1" fmla="*/ 650977 w 1300589"/>
              <a:gd name="connsiteY1" fmla="*/ 86047 h 86100"/>
              <a:gd name="connsiteX2" fmla="*/ 1284390 w 1300589"/>
              <a:gd name="connsiteY2" fmla="*/ 9847 h 86100"/>
              <a:gd name="connsiteX3" fmla="*/ 12803 w 1300589"/>
              <a:gd name="connsiteY3" fmla="*/ 322 h 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589" h="86100">
                <a:moveTo>
                  <a:pt x="12803" y="322"/>
                </a:moveTo>
                <a:cubicBezTo>
                  <a:pt x="-92766" y="-6028"/>
                  <a:pt x="484290" y="83666"/>
                  <a:pt x="650977" y="86047"/>
                </a:cubicBezTo>
                <a:cubicBezTo>
                  <a:pt x="817664" y="88428"/>
                  <a:pt x="1405039" y="9847"/>
                  <a:pt x="1284390" y="9847"/>
                </a:cubicBezTo>
                <a:lnTo>
                  <a:pt x="12803" y="32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934075" y="1724022"/>
            <a:ext cx="1273421" cy="85755"/>
          </a:xfrm>
          <a:custGeom>
            <a:avLst/>
            <a:gdLst>
              <a:gd name="connsiteX0" fmla="*/ 0 w 1308049"/>
              <a:gd name="connsiteY0" fmla="*/ 28575 h 94932"/>
              <a:gd name="connsiteX1" fmla="*/ 214313 w 1308049"/>
              <a:gd name="connsiteY1" fmla="*/ 80963 h 94932"/>
              <a:gd name="connsiteX2" fmla="*/ 790575 w 1308049"/>
              <a:gd name="connsiteY2" fmla="*/ 90488 h 94932"/>
              <a:gd name="connsiteX3" fmla="*/ 1243013 w 1308049"/>
              <a:gd name="connsiteY3" fmla="*/ 19050 h 94932"/>
              <a:gd name="connsiteX4" fmla="*/ 1295400 w 1308049"/>
              <a:gd name="connsiteY4" fmla="*/ 0 h 94932"/>
              <a:gd name="connsiteX0" fmla="*/ 0 w 1379486"/>
              <a:gd name="connsiteY0" fmla="*/ 0 h 267569"/>
              <a:gd name="connsiteX1" fmla="*/ 285750 w 1379486"/>
              <a:gd name="connsiteY1" fmla="*/ 242888 h 267569"/>
              <a:gd name="connsiteX2" fmla="*/ 862012 w 1379486"/>
              <a:gd name="connsiteY2" fmla="*/ 252413 h 267569"/>
              <a:gd name="connsiteX3" fmla="*/ 1314450 w 1379486"/>
              <a:gd name="connsiteY3" fmla="*/ 180975 h 267569"/>
              <a:gd name="connsiteX4" fmla="*/ 1366837 w 1379486"/>
              <a:gd name="connsiteY4" fmla="*/ 161925 h 267569"/>
              <a:gd name="connsiteX0" fmla="*/ 0 w 1379486"/>
              <a:gd name="connsiteY0" fmla="*/ 0 h 255687"/>
              <a:gd name="connsiteX1" fmla="*/ 390525 w 1379486"/>
              <a:gd name="connsiteY1" fmla="*/ 61913 h 255687"/>
              <a:gd name="connsiteX2" fmla="*/ 862012 w 1379486"/>
              <a:gd name="connsiteY2" fmla="*/ 252413 h 255687"/>
              <a:gd name="connsiteX3" fmla="*/ 1314450 w 1379486"/>
              <a:gd name="connsiteY3" fmla="*/ 180975 h 255687"/>
              <a:gd name="connsiteX4" fmla="*/ 1366837 w 1379486"/>
              <a:gd name="connsiteY4" fmla="*/ 161925 h 255687"/>
              <a:gd name="connsiteX0" fmla="*/ 0 w 1390070"/>
              <a:gd name="connsiteY0" fmla="*/ 0 h 184693"/>
              <a:gd name="connsiteX1" fmla="*/ 390525 w 1390070"/>
              <a:gd name="connsiteY1" fmla="*/ 61913 h 184693"/>
              <a:gd name="connsiteX2" fmla="*/ 671512 w 1390070"/>
              <a:gd name="connsiteY2" fmla="*/ 76200 h 184693"/>
              <a:gd name="connsiteX3" fmla="*/ 1314450 w 1390070"/>
              <a:gd name="connsiteY3" fmla="*/ 180975 h 184693"/>
              <a:gd name="connsiteX4" fmla="*/ 1366837 w 1390070"/>
              <a:gd name="connsiteY4" fmla="*/ 161925 h 184693"/>
              <a:gd name="connsiteX0" fmla="*/ 0 w 1367815"/>
              <a:gd name="connsiteY0" fmla="*/ 0 h 161952"/>
              <a:gd name="connsiteX1" fmla="*/ 390525 w 1367815"/>
              <a:gd name="connsiteY1" fmla="*/ 61913 h 161952"/>
              <a:gd name="connsiteX2" fmla="*/ 671512 w 1367815"/>
              <a:gd name="connsiteY2" fmla="*/ 76200 h 161952"/>
              <a:gd name="connsiteX3" fmla="*/ 1085850 w 1367815"/>
              <a:gd name="connsiteY3" fmla="*/ 42862 h 161952"/>
              <a:gd name="connsiteX4" fmla="*/ 1366837 w 1367815"/>
              <a:gd name="connsiteY4" fmla="*/ 161925 h 161952"/>
              <a:gd name="connsiteX0" fmla="*/ 0 w 1310981"/>
              <a:gd name="connsiteY0" fmla="*/ 9525 h 86677"/>
              <a:gd name="connsiteX1" fmla="*/ 390525 w 1310981"/>
              <a:gd name="connsiteY1" fmla="*/ 71438 h 86677"/>
              <a:gd name="connsiteX2" fmla="*/ 671512 w 1310981"/>
              <a:gd name="connsiteY2" fmla="*/ 85725 h 86677"/>
              <a:gd name="connsiteX3" fmla="*/ 1085850 w 1310981"/>
              <a:gd name="connsiteY3" fmla="*/ 52387 h 86677"/>
              <a:gd name="connsiteX4" fmla="*/ 1309687 w 1310981"/>
              <a:gd name="connsiteY4" fmla="*/ 0 h 86677"/>
              <a:gd name="connsiteX0" fmla="*/ 0 w 1301456"/>
              <a:gd name="connsiteY0" fmla="*/ 0 h 91715"/>
              <a:gd name="connsiteX1" fmla="*/ 381000 w 1301456"/>
              <a:gd name="connsiteY1" fmla="*/ 76200 h 91715"/>
              <a:gd name="connsiteX2" fmla="*/ 661987 w 1301456"/>
              <a:gd name="connsiteY2" fmla="*/ 90487 h 91715"/>
              <a:gd name="connsiteX3" fmla="*/ 1076325 w 1301456"/>
              <a:gd name="connsiteY3" fmla="*/ 57149 h 91715"/>
              <a:gd name="connsiteX4" fmla="*/ 1300162 w 1301456"/>
              <a:gd name="connsiteY4" fmla="*/ 4762 h 91715"/>
              <a:gd name="connsiteX0" fmla="*/ 0 w 1301456"/>
              <a:gd name="connsiteY0" fmla="*/ 0 h 90518"/>
              <a:gd name="connsiteX1" fmla="*/ 352425 w 1301456"/>
              <a:gd name="connsiteY1" fmla="*/ 61913 h 90518"/>
              <a:gd name="connsiteX2" fmla="*/ 661987 w 1301456"/>
              <a:gd name="connsiteY2" fmla="*/ 90487 h 90518"/>
              <a:gd name="connsiteX3" fmla="*/ 1076325 w 1301456"/>
              <a:gd name="connsiteY3" fmla="*/ 57149 h 90518"/>
              <a:gd name="connsiteX4" fmla="*/ 1300162 w 1301456"/>
              <a:gd name="connsiteY4" fmla="*/ 4762 h 90518"/>
              <a:gd name="connsiteX0" fmla="*/ 0 w 1249609"/>
              <a:gd name="connsiteY0" fmla="*/ 0 h 90518"/>
              <a:gd name="connsiteX1" fmla="*/ 352425 w 1249609"/>
              <a:gd name="connsiteY1" fmla="*/ 61913 h 90518"/>
              <a:gd name="connsiteX2" fmla="*/ 661987 w 1249609"/>
              <a:gd name="connsiteY2" fmla="*/ 90487 h 90518"/>
              <a:gd name="connsiteX3" fmla="*/ 1076325 w 1249609"/>
              <a:gd name="connsiteY3" fmla="*/ 57149 h 90518"/>
              <a:gd name="connsiteX4" fmla="*/ 1247775 w 1249609"/>
              <a:gd name="connsiteY4" fmla="*/ 4762 h 90518"/>
              <a:gd name="connsiteX0" fmla="*/ 0 w 1273421"/>
              <a:gd name="connsiteY0" fmla="*/ 0 h 85755"/>
              <a:gd name="connsiteX1" fmla="*/ 376237 w 1273421"/>
              <a:gd name="connsiteY1" fmla="*/ 57151 h 85755"/>
              <a:gd name="connsiteX2" fmla="*/ 685799 w 1273421"/>
              <a:gd name="connsiteY2" fmla="*/ 85725 h 85755"/>
              <a:gd name="connsiteX3" fmla="*/ 1100137 w 1273421"/>
              <a:gd name="connsiteY3" fmla="*/ 52387 h 85755"/>
              <a:gd name="connsiteX4" fmla="*/ 1271587 w 1273421"/>
              <a:gd name="connsiteY4" fmla="*/ 0 h 8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421" h="85755">
                <a:moveTo>
                  <a:pt x="0" y="0"/>
                </a:moveTo>
                <a:cubicBezTo>
                  <a:pt x="41275" y="21034"/>
                  <a:pt x="261937" y="42863"/>
                  <a:pt x="376237" y="57151"/>
                </a:cubicBezTo>
                <a:cubicBezTo>
                  <a:pt x="490537" y="71439"/>
                  <a:pt x="565149" y="86519"/>
                  <a:pt x="685799" y="85725"/>
                </a:cubicBezTo>
                <a:cubicBezTo>
                  <a:pt x="806449" y="84931"/>
                  <a:pt x="1002506" y="66675"/>
                  <a:pt x="1100137" y="52387"/>
                </a:cubicBezTo>
                <a:cubicBezTo>
                  <a:pt x="1197768" y="38100"/>
                  <a:pt x="1287462" y="1984"/>
                  <a:pt x="1271587" y="0"/>
                </a:cubicBezTo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28"/>
          <p:cNvSpPr>
            <a:spLocks/>
          </p:cNvSpPr>
          <p:nvPr/>
        </p:nvSpPr>
        <p:spPr bwMode="auto">
          <a:xfrm rot="-180000" flipH="1">
            <a:off x="177999" y="1488429"/>
            <a:ext cx="8655050" cy="461665"/>
          </a:xfrm>
          <a:custGeom>
            <a:avLst/>
            <a:gdLst>
              <a:gd name="T0" fmla="*/ 0 w 5452"/>
              <a:gd name="T1" fmla="*/ 4 h 4"/>
              <a:gd name="T2" fmla="*/ 5452 w 5452"/>
              <a:gd name="T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452" h="4">
                <a:moveTo>
                  <a:pt x="0" y="4"/>
                </a:moveTo>
                <a:lnTo>
                  <a:pt x="5452" y="0"/>
                </a:lnTo>
              </a:path>
            </a:pathLst>
          </a:custGeom>
          <a:noFill/>
          <a:ln w="19050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8700" y="1953692"/>
            <a:ext cx="51181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+mn-lt"/>
              </a:rPr>
              <a:t>Platform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(Commonly product of LST &amp; TST)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+mn-lt"/>
              </a:rPr>
              <a:t>&lt; 50 m thick evaporite intervals, commonly &lt; 5 m thick evaporite beds inter-bedded with thin to thick carbonate intervals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+mn-lt"/>
              </a:rPr>
              <a:t>Shallow water (</a:t>
            </a:r>
            <a:r>
              <a:rPr lang="en-US" sz="1800" dirty="0" err="1">
                <a:solidFill>
                  <a:schemeClr val="tx2"/>
                </a:solidFill>
                <a:latin typeface="+mn-lt"/>
              </a:rPr>
              <a:t>Evaporitive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 Lagoon) &amp; </a:t>
            </a:r>
            <a:r>
              <a:rPr lang="en-US" sz="1800" dirty="0" err="1">
                <a:solidFill>
                  <a:schemeClr val="tx2"/>
                </a:solidFill>
                <a:latin typeface="+mn-lt"/>
              </a:rPr>
              <a:t>subaerial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 (Sabkha, Salina, Mudflat) evaporites landward of barrier or sill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+mn-lt"/>
              </a:rPr>
              <a:t>Open marine sediments deposited seaward of 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sill</a:t>
            </a:r>
          </a:p>
          <a:p>
            <a:pPr lvl="1"/>
            <a:endParaRPr lang="en-US" sz="1800" dirty="0">
              <a:solidFill>
                <a:schemeClr val="tx2"/>
              </a:solidFill>
              <a:latin typeface="+mn-lt"/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Basin-Center (Commonly product of LST &amp; TST)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Thick evaporites deposited across whole basin (&gt; 50 m thick evaporite intervals)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Shallow to deep water evaporites occur in many different settings (shelf, slope, basin) </a:t>
            </a:r>
          </a:p>
          <a:p>
            <a:pPr lvl="1"/>
            <a:endParaRPr lang="en-US" sz="1800" dirty="0">
              <a:solidFill>
                <a:schemeClr val="tx2"/>
              </a:solidFill>
              <a:latin typeface="+mn-lt"/>
            </a:endParaRPr>
          </a:p>
          <a:p>
            <a:r>
              <a:rPr lang="en-US" sz="1800" dirty="0">
                <a:solidFill>
                  <a:schemeClr val="tx2"/>
                </a:solidFill>
                <a:latin typeface="+mn-lt"/>
              </a:rPr>
              <a:t>Continental (Playa Lakes) (not discussed here)</a:t>
            </a:r>
          </a:p>
        </p:txBody>
      </p:sp>
      <p:sp>
        <p:nvSpPr>
          <p:cNvPr id="5" name="Oval 4"/>
          <p:cNvSpPr/>
          <p:nvPr/>
        </p:nvSpPr>
        <p:spPr>
          <a:xfrm>
            <a:off x="5867400" y="990600"/>
            <a:ext cx="1417074" cy="95065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722540" y="952843"/>
            <a:ext cx="2992460" cy="109159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10784" y="1105243"/>
            <a:ext cx="2480016" cy="163795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" grpId="0" animBg="1"/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5192843" y="2869928"/>
            <a:ext cx="2884357" cy="2430754"/>
          </a:xfrm>
          <a:custGeom>
            <a:avLst/>
            <a:gdLst>
              <a:gd name="connsiteX0" fmla="*/ 1542230 w 2300866"/>
              <a:gd name="connsiteY0" fmla="*/ 113501 h 2367009"/>
              <a:gd name="connsiteX1" fmla="*/ 2279209 w 2300866"/>
              <a:gd name="connsiteY1" fmla="*/ 209036 h 2367009"/>
              <a:gd name="connsiteX2" fmla="*/ 1951662 w 2300866"/>
              <a:gd name="connsiteY2" fmla="*/ 2024188 h 2367009"/>
              <a:gd name="connsiteX3" fmla="*/ 436761 w 2300866"/>
              <a:gd name="connsiteY3" fmla="*/ 2242552 h 2367009"/>
              <a:gd name="connsiteX4" fmla="*/ 33 w 2300866"/>
              <a:gd name="connsiteY4" fmla="*/ 604821 h 2367009"/>
              <a:gd name="connsiteX5" fmla="*/ 450409 w 2300866"/>
              <a:gd name="connsiteY5" fmla="*/ 168092 h 2367009"/>
              <a:gd name="connsiteX6" fmla="*/ 464057 w 2300866"/>
              <a:gd name="connsiteY6" fmla="*/ 154444 h 2367009"/>
              <a:gd name="connsiteX0" fmla="*/ 1542230 w 2376825"/>
              <a:gd name="connsiteY0" fmla="*/ 38676 h 2282481"/>
              <a:gd name="connsiteX1" fmla="*/ 2361096 w 2376825"/>
              <a:gd name="connsiteY1" fmla="*/ 379871 h 2282481"/>
              <a:gd name="connsiteX2" fmla="*/ 1951662 w 2376825"/>
              <a:gd name="connsiteY2" fmla="*/ 1949363 h 2282481"/>
              <a:gd name="connsiteX3" fmla="*/ 436761 w 2376825"/>
              <a:gd name="connsiteY3" fmla="*/ 2167727 h 2282481"/>
              <a:gd name="connsiteX4" fmla="*/ 33 w 2376825"/>
              <a:gd name="connsiteY4" fmla="*/ 529996 h 2282481"/>
              <a:gd name="connsiteX5" fmla="*/ 450409 w 2376825"/>
              <a:gd name="connsiteY5" fmla="*/ 93267 h 2282481"/>
              <a:gd name="connsiteX6" fmla="*/ 464057 w 2376825"/>
              <a:gd name="connsiteY6" fmla="*/ 79619 h 2282481"/>
              <a:gd name="connsiteX0" fmla="*/ 1542246 w 2437297"/>
              <a:gd name="connsiteY0" fmla="*/ 43321 h 2378794"/>
              <a:gd name="connsiteX1" fmla="*/ 2361112 w 2437297"/>
              <a:gd name="connsiteY1" fmla="*/ 384516 h 2378794"/>
              <a:gd name="connsiteX2" fmla="*/ 2183690 w 2437297"/>
              <a:gd name="connsiteY2" fmla="*/ 2158724 h 2378794"/>
              <a:gd name="connsiteX3" fmla="*/ 436777 w 2437297"/>
              <a:gd name="connsiteY3" fmla="*/ 2172372 h 2378794"/>
              <a:gd name="connsiteX4" fmla="*/ 49 w 2437297"/>
              <a:gd name="connsiteY4" fmla="*/ 534641 h 2378794"/>
              <a:gd name="connsiteX5" fmla="*/ 450425 w 2437297"/>
              <a:gd name="connsiteY5" fmla="*/ 97912 h 2378794"/>
              <a:gd name="connsiteX6" fmla="*/ 464073 w 2437297"/>
              <a:gd name="connsiteY6" fmla="*/ 84264 h 2378794"/>
              <a:gd name="connsiteX0" fmla="*/ 1542246 w 2419960"/>
              <a:gd name="connsiteY0" fmla="*/ 25640 h 2361113"/>
              <a:gd name="connsiteX1" fmla="*/ 2361112 w 2419960"/>
              <a:gd name="connsiteY1" fmla="*/ 366835 h 2361113"/>
              <a:gd name="connsiteX2" fmla="*/ 2183690 w 2419960"/>
              <a:gd name="connsiteY2" fmla="*/ 2141043 h 2361113"/>
              <a:gd name="connsiteX3" fmla="*/ 436777 w 2419960"/>
              <a:gd name="connsiteY3" fmla="*/ 2154691 h 2361113"/>
              <a:gd name="connsiteX4" fmla="*/ 49 w 2419960"/>
              <a:gd name="connsiteY4" fmla="*/ 516960 h 2361113"/>
              <a:gd name="connsiteX5" fmla="*/ 450425 w 2419960"/>
              <a:gd name="connsiteY5" fmla="*/ 80231 h 2361113"/>
              <a:gd name="connsiteX6" fmla="*/ 464073 w 2419960"/>
              <a:gd name="connsiteY6" fmla="*/ 66583 h 2361113"/>
              <a:gd name="connsiteX0" fmla="*/ 1607088 w 2484802"/>
              <a:gd name="connsiteY0" fmla="*/ 25640 h 2361113"/>
              <a:gd name="connsiteX1" fmla="*/ 2425954 w 2484802"/>
              <a:gd name="connsiteY1" fmla="*/ 366835 h 2361113"/>
              <a:gd name="connsiteX2" fmla="*/ 2248532 w 2484802"/>
              <a:gd name="connsiteY2" fmla="*/ 2141043 h 2361113"/>
              <a:gd name="connsiteX3" fmla="*/ 501619 w 2484802"/>
              <a:gd name="connsiteY3" fmla="*/ 2154691 h 2361113"/>
              <a:gd name="connsiteX4" fmla="*/ 64891 w 2484802"/>
              <a:gd name="connsiteY4" fmla="*/ 516960 h 2361113"/>
              <a:gd name="connsiteX5" fmla="*/ 515267 w 2484802"/>
              <a:gd name="connsiteY5" fmla="*/ 80231 h 2361113"/>
              <a:gd name="connsiteX6" fmla="*/ 528915 w 2484802"/>
              <a:gd name="connsiteY6" fmla="*/ 66583 h 2361113"/>
              <a:gd name="connsiteX0" fmla="*/ 1600250 w 2491556"/>
              <a:gd name="connsiteY0" fmla="*/ 25640 h 2339018"/>
              <a:gd name="connsiteX1" fmla="*/ 2419116 w 2491556"/>
              <a:gd name="connsiteY1" fmla="*/ 366835 h 2339018"/>
              <a:gd name="connsiteX2" fmla="*/ 2241694 w 2491556"/>
              <a:gd name="connsiteY2" fmla="*/ 2141043 h 2339018"/>
              <a:gd name="connsiteX3" fmla="*/ 249121 w 2491556"/>
              <a:gd name="connsiteY3" fmla="*/ 2113748 h 2339018"/>
              <a:gd name="connsiteX4" fmla="*/ 58053 w 2491556"/>
              <a:gd name="connsiteY4" fmla="*/ 516960 h 2339018"/>
              <a:gd name="connsiteX5" fmla="*/ 508429 w 2491556"/>
              <a:gd name="connsiteY5" fmla="*/ 80231 h 2339018"/>
              <a:gd name="connsiteX6" fmla="*/ 522077 w 2491556"/>
              <a:gd name="connsiteY6" fmla="*/ 66583 h 2339018"/>
              <a:gd name="connsiteX0" fmla="*/ 1711958 w 2603264"/>
              <a:gd name="connsiteY0" fmla="*/ 25640 h 2338226"/>
              <a:gd name="connsiteX1" fmla="*/ 2530824 w 2603264"/>
              <a:gd name="connsiteY1" fmla="*/ 366835 h 2338226"/>
              <a:gd name="connsiteX2" fmla="*/ 2353402 w 2603264"/>
              <a:gd name="connsiteY2" fmla="*/ 2141043 h 2338226"/>
              <a:gd name="connsiteX3" fmla="*/ 360829 w 2603264"/>
              <a:gd name="connsiteY3" fmla="*/ 2113748 h 2338226"/>
              <a:gd name="connsiteX4" fmla="*/ 19635 w 2603264"/>
              <a:gd name="connsiteY4" fmla="*/ 530608 h 2338226"/>
              <a:gd name="connsiteX5" fmla="*/ 620137 w 2603264"/>
              <a:gd name="connsiteY5" fmla="*/ 80231 h 2338226"/>
              <a:gd name="connsiteX6" fmla="*/ 633785 w 2603264"/>
              <a:gd name="connsiteY6" fmla="*/ 66583 h 2338226"/>
              <a:gd name="connsiteX0" fmla="*/ 1711958 w 2603264"/>
              <a:gd name="connsiteY0" fmla="*/ 25640 h 2338226"/>
              <a:gd name="connsiteX1" fmla="*/ 2530824 w 2603264"/>
              <a:gd name="connsiteY1" fmla="*/ 366835 h 2338226"/>
              <a:gd name="connsiteX2" fmla="*/ 2353402 w 2603264"/>
              <a:gd name="connsiteY2" fmla="*/ 2141043 h 2338226"/>
              <a:gd name="connsiteX3" fmla="*/ 360829 w 2603264"/>
              <a:gd name="connsiteY3" fmla="*/ 2113748 h 2338226"/>
              <a:gd name="connsiteX4" fmla="*/ 19635 w 2603264"/>
              <a:gd name="connsiteY4" fmla="*/ 530608 h 2338226"/>
              <a:gd name="connsiteX5" fmla="*/ 620137 w 2603264"/>
              <a:gd name="connsiteY5" fmla="*/ 80231 h 2338226"/>
              <a:gd name="connsiteX6" fmla="*/ 661081 w 2603264"/>
              <a:gd name="connsiteY6" fmla="*/ 162117 h 2338226"/>
              <a:gd name="connsiteX0" fmla="*/ 1707145 w 2598451"/>
              <a:gd name="connsiteY0" fmla="*/ 26281 h 2338867"/>
              <a:gd name="connsiteX1" fmla="*/ 2526011 w 2598451"/>
              <a:gd name="connsiteY1" fmla="*/ 367476 h 2338867"/>
              <a:gd name="connsiteX2" fmla="*/ 2348589 w 2598451"/>
              <a:gd name="connsiteY2" fmla="*/ 2141684 h 2338867"/>
              <a:gd name="connsiteX3" fmla="*/ 356016 w 2598451"/>
              <a:gd name="connsiteY3" fmla="*/ 2114389 h 2338867"/>
              <a:gd name="connsiteX4" fmla="*/ 14822 w 2598451"/>
              <a:gd name="connsiteY4" fmla="*/ 531249 h 2338867"/>
              <a:gd name="connsiteX5" fmla="*/ 547085 w 2598451"/>
              <a:gd name="connsiteY5" fmla="*/ 12633 h 2338867"/>
              <a:gd name="connsiteX6" fmla="*/ 656268 w 2598451"/>
              <a:gd name="connsiteY6" fmla="*/ 162758 h 2338867"/>
              <a:gd name="connsiteX0" fmla="*/ 1707145 w 2598451"/>
              <a:gd name="connsiteY0" fmla="*/ 110313 h 2422899"/>
              <a:gd name="connsiteX1" fmla="*/ 2526011 w 2598451"/>
              <a:gd name="connsiteY1" fmla="*/ 451508 h 2422899"/>
              <a:gd name="connsiteX2" fmla="*/ 2348589 w 2598451"/>
              <a:gd name="connsiteY2" fmla="*/ 2225716 h 2422899"/>
              <a:gd name="connsiteX3" fmla="*/ 356016 w 2598451"/>
              <a:gd name="connsiteY3" fmla="*/ 2198421 h 2422899"/>
              <a:gd name="connsiteX4" fmla="*/ 14822 w 2598451"/>
              <a:gd name="connsiteY4" fmla="*/ 615281 h 2422899"/>
              <a:gd name="connsiteX5" fmla="*/ 547085 w 2598451"/>
              <a:gd name="connsiteY5" fmla="*/ 96665 h 2422899"/>
              <a:gd name="connsiteX6" fmla="*/ 779097 w 2598451"/>
              <a:gd name="connsiteY6" fmla="*/ 14778 h 2422899"/>
              <a:gd name="connsiteX0" fmla="*/ 1723670 w 2614976"/>
              <a:gd name="connsiteY0" fmla="*/ 95535 h 2408121"/>
              <a:gd name="connsiteX1" fmla="*/ 2542536 w 2614976"/>
              <a:gd name="connsiteY1" fmla="*/ 436730 h 2408121"/>
              <a:gd name="connsiteX2" fmla="*/ 2365114 w 2614976"/>
              <a:gd name="connsiteY2" fmla="*/ 2210938 h 2408121"/>
              <a:gd name="connsiteX3" fmla="*/ 372541 w 2614976"/>
              <a:gd name="connsiteY3" fmla="*/ 2183643 h 2408121"/>
              <a:gd name="connsiteX4" fmla="*/ 31347 w 2614976"/>
              <a:gd name="connsiteY4" fmla="*/ 600503 h 2408121"/>
              <a:gd name="connsiteX5" fmla="*/ 795622 w 2614976"/>
              <a:gd name="connsiteY5" fmla="*/ 0 h 2408121"/>
              <a:gd name="connsiteX0" fmla="*/ 1723670 w 2701927"/>
              <a:gd name="connsiteY0" fmla="*/ 95535 h 2396439"/>
              <a:gd name="connsiteX1" fmla="*/ 2665366 w 2701927"/>
              <a:gd name="connsiteY1" fmla="*/ 614151 h 2396439"/>
              <a:gd name="connsiteX2" fmla="*/ 2365114 w 2701927"/>
              <a:gd name="connsiteY2" fmla="*/ 2210938 h 2396439"/>
              <a:gd name="connsiteX3" fmla="*/ 372541 w 2701927"/>
              <a:gd name="connsiteY3" fmla="*/ 2183643 h 2396439"/>
              <a:gd name="connsiteX4" fmla="*/ 31347 w 2701927"/>
              <a:gd name="connsiteY4" fmla="*/ 600503 h 2396439"/>
              <a:gd name="connsiteX5" fmla="*/ 795622 w 2701927"/>
              <a:gd name="connsiteY5" fmla="*/ 0 h 2396439"/>
              <a:gd name="connsiteX0" fmla="*/ 1723670 w 2756445"/>
              <a:gd name="connsiteY0" fmla="*/ 95535 h 2396439"/>
              <a:gd name="connsiteX1" fmla="*/ 2665366 w 2756445"/>
              <a:gd name="connsiteY1" fmla="*/ 614151 h 2396439"/>
              <a:gd name="connsiteX2" fmla="*/ 2365114 w 2756445"/>
              <a:gd name="connsiteY2" fmla="*/ 2210938 h 2396439"/>
              <a:gd name="connsiteX3" fmla="*/ 372541 w 2756445"/>
              <a:gd name="connsiteY3" fmla="*/ 2183643 h 2396439"/>
              <a:gd name="connsiteX4" fmla="*/ 31347 w 2756445"/>
              <a:gd name="connsiteY4" fmla="*/ 600503 h 2396439"/>
              <a:gd name="connsiteX5" fmla="*/ 795622 w 2756445"/>
              <a:gd name="connsiteY5" fmla="*/ 0 h 2396439"/>
              <a:gd name="connsiteX0" fmla="*/ 1723670 w 2775706"/>
              <a:gd name="connsiteY0" fmla="*/ 95535 h 2469027"/>
              <a:gd name="connsiteX1" fmla="*/ 2665366 w 2775706"/>
              <a:gd name="connsiteY1" fmla="*/ 614151 h 2469027"/>
              <a:gd name="connsiteX2" fmla="*/ 2365114 w 2775706"/>
              <a:gd name="connsiteY2" fmla="*/ 2210938 h 2469027"/>
              <a:gd name="connsiteX3" fmla="*/ 372541 w 2775706"/>
              <a:gd name="connsiteY3" fmla="*/ 2183643 h 2469027"/>
              <a:gd name="connsiteX4" fmla="*/ 31347 w 2775706"/>
              <a:gd name="connsiteY4" fmla="*/ 600503 h 2469027"/>
              <a:gd name="connsiteX5" fmla="*/ 795622 w 2775706"/>
              <a:gd name="connsiteY5" fmla="*/ 0 h 2469027"/>
              <a:gd name="connsiteX0" fmla="*/ 1750321 w 2802357"/>
              <a:gd name="connsiteY0" fmla="*/ 95535 h 2509807"/>
              <a:gd name="connsiteX1" fmla="*/ 2692017 w 2802357"/>
              <a:gd name="connsiteY1" fmla="*/ 614151 h 2509807"/>
              <a:gd name="connsiteX2" fmla="*/ 2391765 w 2802357"/>
              <a:gd name="connsiteY2" fmla="*/ 2210938 h 2509807"/>
              <a:gd name="connsiteX3" fmla="*/ 399192 w 2802357"/>
              <a:gd name="connsiteY3" fmla="*/ 2183643 h 2509807"/>
              <a:gd name="connsiteX4" fmla="*/ 57998 w 2802357"/>
              <a:gd name="connsiteY4" fmla="*/ 600503 h 2509807"/>
              <a:gd name="connsiteX5" fmla="*/ 822273 w 2802357"/>
              <a:gd name="connsiteY5" fmla="*/ 0 h 2509807"/>
              <a:gd name="connsiteX0" fmla="*/ 1846656 w 2898692"/>
              <a:gd name="connsiteY0" fmla="*/ 95535 h 2509807"/>
              <a:gd name="connsiteX1" fmla="*/ 2788352 w 2898692"/>
              <a:gd name="connsiteY1" fmla="*/ 614151 h 2509807"/>
              <a:gd name="connsiteX2" fmla="*/ 2488100 w 2898692"/>
              <a:gd name="connsiteY2" fmla="*/ 2210938 h 2509807"/>
              <a:gd name="connsiteX3" fmla="*/ 495527 w 2898692"/>
              <a:gd name="connsiteY3" fmla="*/ 2183643 h 2509807"/>
              <a:gd name="connsiteX4" fmla="*/ 154333 w 2898692"/>
              <a:gd name="connsiteY4" fmla="*/ 600503 h 2509807"/>
              <a:gd name="connsiteX5" fmla="*/ 918608 w 2898692"/>
              <a:gd name="connsiteY5" fmla="*/ 0 h 2509807"/>
              <a:gd name="connsiteX0" fmla="*/ 1901093 w 2953129"/>
              <a:gd name="connsiteY0" fmla="*/ 95535 h 2509807"/>
              <a:gd name="connsiteX1" fmla="*/ 2842789 w 2953129"/>
              <a:gd name="connsiteY1" fmla="*/ 614151 h 2509807"/>
              <a:gd name="connsiteX2" fmla="*/ 2542537 w 2953129"/>
              <a:gd name="connsiteY2" fmla="*/ 2210938 h 2509807"/>
              <a:gd name="connsiteX3" fmla="*/ 549964 w 2953129"/>
              <a:gd name="connsiteY3" fmla="*/ 2183643 h 2509807"/>
              <a:gd name="connsiteX4" fmla="*/ 208770 w 2953129"/>
              <a:gd name="connsiteY4" fmla="*/ 600503 h 2509807"/>
              <a:gd name="connsiteX5" fmla="*/ 973045 w 2953129"/>
              <a:gd name="connsiteY5" fmla="*/ 0 h 2509807"/>
              <a:gd name="connsiteX0" fmla="*/ 1901093 w 2953129"/>
              <a:gd name="connsiteY0" fmla="*/ 95535 h 2509807"/>
              <a:gd name="connsiteX1" fmla="*/ 2842789 w 2953129"/>
              <a:gd name="connsiteY1" fmla="*/ 614151 h 2509807"/>
              <a:gd name="connsiteX2" fmla="*/ 2542537 w 2953129"/>
              <a:gd name="connsiteY2" fmla="*/ 2210938 h 2509807"/>
              <a:gd name="connsiteX3" fmla="*/ 549964 w 2953129"/>
              <a:gd name="connsiteY3" fmla="*/ 2183643 h 2509807"/>
              <a:gd name="connsiteX4" fmla="*/ 208770 w 2953129"/>
              <a:gd name="connsiteY4" fmla="*/ 600503 h 2509807"/>
              <a:gd name="connsiteX5" fmla="*/ 973045 w 2953129"/>
              <a:gd name="connsiteY5" fmla="*/ 0 h 2509807"/>
              <a:gd name="connsiteX0" fmla="*/ 1733433 w 2785469"/>
              <a:gd name="connsiteY0" fmla="*/ 40944 h 2455216"/>
              <a:gd name="connsiteX1" fmla="*/ 2675129 w 2785469"/>
              <a:gd name="connsiteY1" fmla="*/ 559560 h 2455216"/>
              <a:gd name="connsiteX2" fmla="*/ 2374877 w 2785469"/>
              <a:gd name="connsiteY2" fmla="*/ 2156347 h 2455216"/>
              <a:gd name="connsiteX3" fmla="*/ 382304 w 2785469"/>
              <a:gd name="connsiteY3" fmla="*/ 2129052 h 2455216"/>
              <a:gd name="connsiteX4" fmla="*/ 41110 w 2785469"/>
              <a:gd name="connsiteY4" fmla="*/ 545912 h 2455216"/>
              <a:gd name="connsiteX5" fmla="*/ 573373 w 2785469"/>
              <a:gd name="connsiteY5" fmla="*/ 0 h 2455216"/>
              <a:gd name="connsiteX0" fmla="*/ 1914498 w 2966534"/>
              <a:gd name="connsiteY0" fmla="*/ 40944 h 2387639"/>
              <a:gd name="connsiteX1" fmla="*/ 2856194 w 2966534"/>
              <a:gd name="connsiteY1" fmla="*/ 559560 h 2387639"/>
              <a:gd name="connsiteX2" fmla="*/ 2555942 w 2966534"/>
              <a:gd name="connsiteY2" fmla="*/ 2156347 h 2387639"/>
              <a:gd name="connsiteX3" fmla="*/ 563369 w 2966534"/>
              <a:gd name="connsiteY3" fmla="*/ 2129052 h 2387639"/>
              <a:gd name="connsiteX4" fmla="*/ 3811 w 2966534"/>
              <a:gd name="connsiteY4" fmla="*/ 1091823 h 2387639"/>
              <a:gd name="connsiteX5" fmla="*/ 754438 w 2966534"/>
              <a:gd name="connsiteY5" fmla="*/ 0 h 2387639"/>
              <a:gd name="connsiteX0" fmla="*/ 1923545 w 2932519"/>
              <a:gd name="connsiteY0" fmla="*/ 40944 h 2464222"/>
              <a:gd name="connsiteX1" fmla="*/ 2865241 w 2932519"/>
              <a:gd name="connsiteY1" fmla="*/ 559560 h 2464222"/>
              <a:gd name="connsiteX2" fmla="*/ 2564989 w 2932519"/>
              <a:gd name="connsiteY2" fmla="*/ 2156347 h 2464222"/>
              <a:gd name="connsiteX3" fmla="*/ 1391281 w 2932519"/>
              <a:gd name="connsiteY3" fmla="*/ 2374711 h 2464222"/>
              <a:gd name="connsiteX4" fmla="*/ 12858 w 2932519"/>
              <a:gd name="connsiteY4" fmla="*/ 1091823 h 2464222"/>
              <a:gd name="connsiteX5" fmla="*/ 763485 w 2932519"/>
              <a:gd name="connsiteY5" fmla="*/ 0 h 2464222"/>
              <a:gd name="connsiteX0" fmla="*/ 1923545 w 2932519"/>
              <a:gd name="connsiteY0" fmla="*/ 40944 h 2375308"/>
              <a:gd name="connsiteX1" fmla="*/ 2865241 w 2932519"/>
              <a:gd name="connsiteY1" fmla="*/ 559560 h 2375308"/>
              <a:gd name="connsiteX2" fmla="*/ 2564989 w 2932519"/>
              <a:gd name="connsiteY2" fmla="*/ 2156347 h 2375308"/>
              <a:gd name="connsiteX3" fmla="*/ 1391281 w 2932519"/>
              <a:gd name="connsiteY3" fmla="*/ 2374711 h 2375308"/>
              <a:gd name="connsiteX4" fmla="*/ 12858 w 2932519"/>
              <a:gd name="connsiteY4" fmla="*/ 1091823 h 2375308"/>
              <a:gd name="connsiteX5" fmla="*/ 763485 w 2932519"/>
              <a:gd name="connsiteY5" fmla="*/ 0 h 2375308"/>
              <a:gd name="connsiteX0" fmla="*/ 1923545 w 2872983"/>
              <a:gd name="connsiteY0" fmla="*/ 40944 h 2375308"/>
              <a:gd name="connsiteX1" fmla="*/ 2865241 w 2872983"/>
              <a:gd name="connsiteY1" fmla="*/ 559560 h 2375308"/>
              <a:gd name="connsiteX2" fmla="*/ 1391281 w 2872983"/>
              <a:gd name="connsiteY2" fmla="*/ 2374711 h 2375308"/>
              <a:gd name="connsiteX3" fmla="*/ 12858 w 2872983"/>
              <a:gd name="connsiteY3" fmla="*/ 1091823 h 2375308"/>
              <a:gd name="connsiteX4" fmla="*/ 763485 w 2872983"/>
              <a:gd name="connsiteY4" fmla="*/ 0 h 2375308"/>
              <a:gd name="connsiteX0" fmla="*/ 1923545 w 2872983"/>
              <a:gd name="connsiteY0" fmla="*/ 40944 h 2374926"/>
              <a:gd name="connsiteX1" fmla="*/ 2865241 w 2872983"/>
              <a:gd name="connsiteY1" fmla="*/ 559560 h 2374926"/>
              <a:gd name="connsiteX2" fmla="*/ 1391281 w 2872983"/>
              <a:gd name="connsiteY2" fmla="*/ 2374711 h 2374926"/>
              <a:gd name="connsiteX3" fmla="*/ 12858 w 2872983"/>
              <a:gd name="connsiteY3" fmla="*/ 1091823 h 2374926"/>
              <a:gd name="connsiteX4" fmla="*/ 763485 w 2872983"/>
              <a:gd name="connsiteY4" fmla="*/ 0 h 2374926"/>
              <a:gd name="connsiteX0" fmla="*/ 1923545 w 2927061"/>
              <a:gd name="connsiteY0" fmla="*/ 40944 h 2374864"/>
              <a:gd name="connsiteX1" fmla="*/ 2919832 w 2927061"/>
              <a:gd name="connsiteY1" fmla="*/ 1009936 h 2374864"/>
              <a:gd name="connsiteX2" fmla="*/ 1391281 w 2927061"/>
              <a:gd name="connsiteY2" fmla="*/ 2374711 h 2374864"/>
              <a:gd name="connsiteX3" fmla="*/ 12858 w 2927061"/>
              <a:gd name="connsiteY3" fmla="*/ 1091823 h 2374864"/>
              <a:gd name="connsiteX4" fmla="*/ 763485 w 2927061"/>
              <a:gd name="connsiteY4" fmla="*/ 0 h 2374864"/>
              <a:gd name="connsiteX0" fmla="*/ 1923545 w 2919865"/>
              <a:gd name="connsiteY0" fmla="*/ 40944 h 2374864"/>
              <a:gd name="connsiteX1" fmla="*/ 2919832 w 2919865"/>
              <a:gd name="connsiteY1" fmla="*/ 1009936 h 2374864"/>
              <a:gd name="connsiteX2" fmla="*/ 1391281 w 2919865"/>
              <a:gd name="connsiteY2" fmla="*/ 2374711 h 2374864"/>
              <a:gd name="connsiteX3" fmla="*/ 12858 w 2919865"/>
              <a:gd name="connsiteY3" fmla="*/ 1091823 h 2374864"/>
              <a:gd name="connsiteX4" fmla="*/ 763485 w 2919865"/>
              <a:gd name="connsiteY4" fmla="*/ 0 h 2374864"/>
              <a:gd name="connsiteX0" fmla="*/ 1923545 w 2919888"/>
              <a:gd name="connsiteY0" fmla="*/ 40944 h 2379597"/>
              <a:gd name="connsiteX1" fmla="*/ 2919832 w 2919888"/>
              <a:gd name="connsiteY1" fmla="*/ 1009936 h 2379597"/>
              <a:gd name="connsiteX2" fmla="*/ 1391281 w 2919888"/>
              <a:gd name="connsiteY2" fmla="*/ 2374711 h 2379597"/>
              <a:gd name="connsiteX3" fmla="*/ 12858 w 2919888"/>
              <a:gd name="connsiteY3" fmla="*/ 1091823 h 2379597"/>
              <a:gd name="connsiteX4" fmla="*/ 763485 w 2919888"/>
              <a:gd name="connsiteY4" fmla="*/ 0 h 2379597"/>
              <a:gd name="connsiteX0" fmla="*/ 1923545 w 2919890"/>
              <a:gd name="connsiteY0" fmla="*/ 40944 h 2375392"/>
              <a:gd name="connsiteX1" fmla="*/ 2919832 w 2919890"/>
              <a:gd name="connsiteY1" fmla="*/ 1009936 h 2375392"/>
              <a:gd name="connsiteX2" fmla="*/ 1391281 w 2919890"/>
              <a:gd name="connsiteY2" fmla="*/ 2374711 h 2375392"/>
              <a:gd name="connsiteX3" fmla="*/ 12858 w 2919890"/>
              <a:gd name="connsiteY3" fmla="*/ 1091823 h 2375392"/>
              <a:gd name="connsiteX4" fmla="*/ 763485 w 2919890"/>
              <a:gd name="connsiteY4" fmla="*/ 0 h 2375392"/>
              <a:gd name="connsiteX0" fmla="*/ 1912601 w 2908946"/>
              <a:gd name="connsiteY0" fmla="*/ 40944 h 2375392"/>
              <a:gd name="connsiteX1" fmla="*/ 2908888 w 2908946"/>
              <a:gd name="connsiteY1" fmla="*/ 1009936 h 2375392"/>
              <a:gd name="connsiteX2" fmla="*/ 1380337 w 2908946"/>
              <a:gd name="connsiteY2" fmla="*/ 2374711 h 2375392"/>
              <a:gd name="connsiteX3" fmla="*/ 1914 w 2908946"/>
              <a:gd name="connsiteY3" fmla="*/ 1091823 h 2375392"/>
              <a:gd name="connsiteX4" fmla="*/ 752541 w 2908946"/>
              <a:gd name="connsiteY4" fmla="*/ 0 h 2375392"/>
              <a:gd name="connsiteX0" fmla="*/ 1912601 w 2854331"/>
              <a:gd name="connsiteY0" fmla="*/ 40944 h 2374734"/>
              <a:gd name="connsiteX1" fmla="*/ 2854297 w 2854331"/>
              <a:gd name="connsiteY1" fmla="*/ 1119118 h 2374734"/>
              <a:gd name="connsiteX2" fmla="*/ 1380337 w 2854331"/>
              <a:gd name="connsiteY2" fmla="*/ 2374711 h 2374734"/>
              <a:gd name="connsiteX3" fmla="*/ 1914 w 2854331"/>
              <a:gd name="connsiteY3" fmla="*/ 1091823 h 2374734"/>
              <a:gd name="connsiteX4" fmla="*/ 752541 w 2854331"/>
              <a:gd name="connsiteY4" fmla="*/ 0 h 2374734"/>
              <a:gd name="connsiteX0" fmla="*/ 1912601 w 2854339"/>
              <a:gd name="connsiteY0" fmla="*/ 40944 h 2374734"/>
              <a:gd name="connsiteX1" fmla="*/ 2854297 w 2854339"/>
              <a:gd name="connsiteY1" fmla="*/ 1119118 h 2374734"/>
              <a:gd name="connsiteX2" fmla="*/ 1380337 w 2854339"/>
              <a:gd name="connsiteY2" fmla="*/ 2374711 h 2374734"/>
              <a:gd name="connsiteX3" fmla="*/ 1914 w 2854339"/>
              <a:gd name="connsiteY3" fmla="*/ 1091823 h 2374734"/>
              <a:gd name="connsiteX4" fmla="*/ 752541 w 2854339"/>
              <a:gd name="connsiteY4" fmla="*/ 0 h 2374734"/>
              <a:gd name="connsiteX0" fmla="*/ 1953544 w 2863626"/>
              <a:gd name="connsiteY0" fmla="*/ 40944 h 2374728"/>
              <a:gd name="connsiteX1" fmla="*/ 2854297 w 2863626"/>
              <a:gd name="connsiteY1" fmla="*/ 1119118 h 2374728"/>
              <a:gd name="connsiteX2" fmla="*/ 1380337 w 2863626"/>
              <a:gd name="connsiteY2" fmla="*/ 2374711 h 2374728"/>
              <a:gd name="connsiteX3" fmla="*/ 1914 w 2863626"/>
              <a:gd name="connsiteY3" fmla="*/ 1091823 h 2374728"/>
              <a:gd name="connsiteX4" fmla="*/ 752541 w 2863626"/>
              <a:gd name="connsiteY4" fmla="*/ 0 h 2374728"/>
              <a:gd name="connsiteX0" fmla="*/ 1953544 w 2870835"/>
              <a:gd name="connsiteY0" fmla="*/ 40944 h 2374728"/>
              <a:gd name="connsiteX1" fmla="*/ 2854297 w 2870835"/>
              <a:gd name="connsiteY1" fmla="*/ 1119118 h 2374728"/>
              <a:gd name="connsiteX2" fmla="*/ 1380337 w 2870835"/>
              <a:gd name="connsiteY2" fmla="*/ 2374711 h 2374728"/>
              <a:gd name="connsiteX3" fmla="*/ 1914 w 2870835"/>
              <a:gd name="connsiteY3" fmla="*/ 1091823 h 2374728"/>
              <a:gd name="connsiteX4" fmla="*/ 752541 w 2870835"/>
              <a:gd name="connsiteY4" fmla="*/ 0 h 2374728"/>
              <a:gd name="connsiteX0" fmla="*/ 1953544 w 2854297"/>
              <a:gd name="connsiteY0" fmla="*/ 40944 h 2374732"/>
              <a:gd name="connsiteX1" fmla="*/ 2854297 w 2854297"/>
              <a:gd name="connsiteY1" fmla="*/ 1119118 h 2374732"/>
              <a:gd name="connsiteX2" fmla="*/ 1380337 w 2854297"/>
              <a:gd name="connsiteY2" fmla="*/ 2374711 h 2374732"/>
              <a:gd name="connsiteX3" fmla="*/ 1914 w 2854297"/>
              <a:gd name="connsiteY3" fmla="*/ 1091823 h 2374732"/>
              <a:gd name="connsiteX4" fmla="*/ 752541 w 2854297"/>
              <a:gd name="connsiteY4" fmla="*/ 0 h 2374732"/>
              <a:gd name="connsiteX0" fmla="*/ 1964488 w 2881779"/>
              <a:gd name="connsiteY0" fmla="*/ 40944 h 2415671"/>
              <a:gd name="connsiteX1" fmla="*/ 2865241 w 2881779"/>
              <a:gd name="connsiteY1" fmla="*/ 1119118 h 2415671"/>
              <a:gd name="connsiteX2" fmla="*/ 1391281 w 2881779"/>
              <a:gd name="connsiteY2" fmla="*/ 2415654 h 2415671"/>
              <a:gd name="connsiteX3" fmla="*/ 12858 w 2881779"/>
              <a:gd name="connsiteY3" fmla="*/ 1091823 h 2415671"/>
              <a:gd name="connsiteX4" fmla="*/ 763485 w 2881779"/>
              <a:gd name="connsiteY4" fmla="*/ 0 h 2415671"/>
              <a:gd name="connsiteX0" fmla="*/ 1953544 w 2870835"/>
              <a:gd name="connsiteY0" fmla="*/ 40944 h 2415671"/>
              <a:gd name="connsiteX1" fmla="*/ 2854297 w 2870835"/>
              <a:gd name="connsiteY1" fmla="*/ 1119118 h 2415671"/>
              <a:gd name="connsiteX2" fmla="*/ 1380337 w 2870835"/>
              <a:gd name="connsiteY2" fmla="*/ 2415654 h 2415671"/>
              <a:gd name="connsiteX3" fmla="*/ 1914 w 2870835"/>
              <a:gd name="connsiteY3" fmla="*/ 1091823 h 2415671"/>
              <a:gd name="connsiteX4" fmla="*/ 752541 w 2870835"/>
              <a:gd name="connsiteY4" fmla="*/ 0 h 2415671"/>
              <a:gd name="connsiteX0" fmla="*/ 1953544 w 2856277"/>
              <a:gd name="connsiteY0" fmla="*/ 40944 h 2415672"/>
              <a:gd name="connsiteX1" fmla="*/ 2854297 w 2856277"/>
              <a:gd name="connsiteY1" fmla="*/ 1119118 h 2415672"/>
              <a:gd name="connsiteX2" fmla="*/ 1380337 w 2856277"/>
              <a:gd name="connsiteY2" fmla="*/ 2415654 h 2415672"/>
              <a:gd name="connsiteX3" fmla="*/ 1914 w 2856277"/>
              <a:gd name="connsiteY3" fmla="*/ 1091823 h 2415672"/>
              <a:gd name="connsiteX4" fmla="*/ 752541 w 2856277"/>
              <a:gd name="connsiteY4" fmla="*/ 0 h 2415672"/>
              <a:gd name="connsiteX0" fmla="*/ 1953544 w 2858052"/>
              <a:gd name="connsiteY0" fmla="*/ 40944 h 2415672"/>
              <a:gd name="connsiteX1" fmla="*/ 2854297 w 2858052"/>
              <a:gd name="connsiteY1" fmla="*/ 1119118 h 2415672"/>
              <a:gd name="connsiteX2" fmla="*/ 1380337 w 2858052"/>
              <a:gd name="connsiteY2" fmla="*/ 2415654 h 2415672"/>
              <a:gd name="connsiteX3" fmla="*/ 1914 w 2858052"/>
              <a:gd name="connsiteY3" fmla="*/ 1091823 h 2415672"/>
              <a:gd name="connsiteX4" fmla="*/ 752541 w 2858052"/>
              <a:gd name="connsiteY4" fmla="*/ 0 h 2415672"/>
              <a:gd name="connsiteX0" fmla="*/ 1953544 w 2856765"/>
              <a:gd name="connsiteY0" fmla="*/ 40944 h 2415685"/>
              <a:gd name="connsiteX1" fmla="*/ 2854297 w 2856765"/>
              <a:gd name="connsiteY1" fmla="*/ 1119118 h 2415685"/>
              <a:gd name="connsiteX2" fmla="*/ 1380337 w 2856765"/>
              <a:gd name="connsiteY2" fmla="*/ 2415654 h 2415685"/>
              <a:gd name="connsiteX3" fmla="*/ 1914 w 2856765"/>
              <a:gd name="connsiteY3" fmla="*/ 1091823 h 2415685"/>
              <a:gd name="connsiteX4" fmla="*/ 752541 w 2856765"/>
              <a:gd name="connsiteY4" fmla="*/ 0 h 2415685"/>
              <a:gd name="connsiteX0" fmla="*/ 1953544 w 2854846"/>
              <a:gd name="connsiteY0" fmla="*/ 40944 h 2415670"/>
              <a:gd name="connsiteX1" fmla="*/ 2854297 w 2854846"/>
              <a:gd name="connsiteY1" fmla="*/ 1119118 h 2415670"/>
              <a:gd name="connsiteX2" fmla="*/ 1380337 w 2854846"/>
              <a:gd name="connsiteY2" fmla="*/ 2415654 h 2415670"/>
              <a:gd name="connsiteX3" fmla="*/ 1914 w 2854846"/>
              <a:gd name="connsiteY3" fmla="*/ 1091823 h 2415670"/>
              <a:gd name="connsiteX4" fmla="*/ 752541 w 2854846"/>
              <a:gd name="connsiteY4" fmla="*/ 0 h 2415670"/>
              <a:gd name="connsiteX0" fmla="*/ 2062726 w 2882093"/>
              <a:gd name="connsiteY0" fmla="*/ 27296 h 2415671"/>
              <a:gd name="connsiteX1" fmla="*/ 2854297 w 2882093"/>
              <a:gd name="connsiteY1" fmla="*/ 1119118 h 2415671"/>
              <a:gd name="connsiteX2" fmla="*/ 1380337 w 2882093"/>
              <a:gd name="connsiteY2" fmla="*/ 2415654 h 2415671"/>
              <a:gd name="connsiteX3" fmla="*/ 1914 w 2882093"/>
              <a:gd name="connsiteY3" fmla="*/ 1091823 h 2415671"/>
              <a:gd name="connsiteX4" fmla="*/ 752541 w 2882093"/>
              <a:gd name="connsiteY4" fmla="*/ 0 h 2415671"/>
              <a:gd name="connsiteX0" fmla="*/ 2062726 w 2879599"/>
              <a:gd name="connsiteY0" fmla="*/ 27296 h 2415671"/>
              <a:gd name="connsiteX1" fmla="*/ 2854297 w 2879599"/>
              <a:gd name="connsiteY1" fmla="*/ 1119118 h 2415671"/>
              <a:gd name="connsiteX2" fmla="*/ 1380337 w 2879599"/>
              <a:gd name="connsiteY2" fmla="*/ 2415654 h 2415671"/>
              <a:gd name="connsiteX3" fmla="*/ 1914 w 2879599"/>
              <a:gd name="connsiteY3" fmla="*/ 1091823 h 2415671"/>
              <a:gd name="connsiteX4" fmla="*/ 752541 w 2879599"/>
              <a:gd name="connsiteY4" fmla="*/ 0 h 2415671"/>
              <a:gd name="connsiteX0" fmla="*/ 2062726 w 2879599"/>
              <a:gd name="connsiteY0" fmla="*/ 27296 h 2415730"/>
              <a:gd name="connsiteX1" fmla="*/ 2854297 w 2879599"/>
              <a:gd name="connsiteY1" fmla="*/ 1119118 h 2415730"/>
              <a:gd name="connsiteX2" fmla="*/ 1380337 w 2879599"/>
              <a:gd name="connsiteY2" fmla="*/ 2415654 h 2415730"/>
              <a:gd name="connsiteX3" fmla="*/ 1914 w 2879599"/>
              <a:gd name="connsiteY3" fmla="*/ 1091823 h 2415730"/>
              <a:gd name="connsiteX4" fmla="*/ 752541 w 2879599"/>
              <a:gd name="connsiteY4" fmla="*/ 0 h 2415730"/>
              <a:gd name="connsiteX0" fmla="*/ 2062726 w 2854389"/>
              <a:gd name="connsiteY0" fmla="*/ 27296 h 2415730"/>
              <a:gd name="connsiteX1" fmla="*/ 2854297 w 2854389"/>
              <a:gd name="connsiteY1" fmla="*/ 1119118 h 2415730"/>
              <a:gd name="connsiteX2" fmla="*/ 1380337 w 2854389"/>
              <a:gd name="connsiteY2" fmla="*/ 2415654 h 2415730"/>
              <a:gd name="connsiteX3" fmla="*/ 1914 w 2854389"/>
              <a:gd name="connsiteY3" fmla="*/ 1091823 h 2415730"/>
              <a:gd name="connsiteX4" fmla="*/ 752541 w 2854389"/>
              <a:gd name="connsiteY4" fmla="*/ 0 h 2415730"/>
              <a:gd name="connsiteX0" fmla="*/ 2066352 w 2858015"/>
              <a:gd name="connsiteY0" fmla="*/ 40944 h 2429368"/>
              <a:gd name="connsiteX1" fmla="*/ 2857923 w 2858015"/>
              <a:gd name="connsiteY1" fmla="*/ 1132766 h 2429368"/>
              <a:gd name="connsiteX2" fmla="*/ 1383963 w 2858015"/>
              <a:gd name="connsiteY2" fmla="*/ 2429302 h 2429368"/>
              <a:gd name="connsiteX3" fmla="*/ 5540 w 2858015"/>
              <a:gd name="connsiteY3" fmla="*/ 1105471 h 2429368"/>
              <a:gd name="connsiteX4" fmla="*/ 933587 w 2858015"/>
              <a:gd name="connsiteY4" fmla="*/ 0 h 2429368"/>
              <a:gd name="connsiteX0" fmla="*/ 2066552 w 2858215"/>
              <a:gd name="connsiteY0" fmla="*/ 41574 h 2429998"/>
              <a:gd name="connsiteX1" fmla="*/ 2858123 w 2858215"/>
              <a:gd name="connsiteY1" fmla="*/ 1133396 h 2429998"/>
              <a:gd name="connsiteX2" fmla="*/ 1384163 w 2858215"/>
              <a:gd name="connsiteY2" fmla="*/ 2429932 h 2429998"/>
              <a:gd name="connsiteX3" fmla="*/ 5740 w 2858215"/>
              <a:gd name="connsiteY3" fmla="*/ 1106101 h 2429998"/>
              <a:gd name="connsiteX4" fmla="*/ 933787 w 2858215"/>
              <a:gd name="connsiteY4" fmla="*/ 630 h 2429998"/>
              <a:gd name="connsiteX0" fmla="*/ 2065026 w 2856689"/>
              <a:gd name="connsiteY0" fmla="*/ 41574 h 2429998"/>
              <a:gd name="connsiteX1" fmla="*/ 2856597 w 2856689"/>
              <a:gd name="connsiteY1" fmla="*/ 1133396 h 2429998"/>
              <a:gd name="connsiteX2" fmla="*/ 1382637 w 2856689"/>
              <a:gd name="connsiteY2" fmla="*/ 2429932 h 2429998"/>
              <a:gd name="connsiteX3" fmla="*/ 4214 w 2856689"/>
              <a:gd name="connsiteY3" fmla="*/ 1106101 h 2429998"/>
              <a:gd name="connsiteX4" fmla="*/ 986852 w 2856689"/>
              <a:gd name="connsiteY4" fmla="*/ 630 h 2429998"/>
              <a:gd name="connsiteX0" fmla="*/ 2060955 w 2852618"/>
              <a:gd name="connsiteY0" fmla="*/ 41809 h 2430251"/>
              <a:gd name="connsiteX1" fmla="*/ 2852526 w 2852618"/>
              <a:gd name="connsiteY1" fmla="*/ 1133631 h 2430251"/>
              <a:gd name="connsiteX2" fmla="*/ 1378566 w 2852618"/>
              <a:gd name="connsiteY2" fmla="*/ 2430167 h 2430251"/>
              <a:gd name="connsiteX3" fmla="*/ 143 w 2852618"/>
              <a:gd name="connsiteY3" fmla="*/ 1106336 h 2430251"/>
              <a:gd name="connsiteX4" fmla="*/ 982781 w 2852618"/>
              <a:gd name="connsiteY4" fmla="*/ 865 h 2430251"/>
              <a:gd name="connsiteX0" fmla="*/ 2060955 w 2852618"/>
              <a:gd name="connsiteY0" fmla="*/ 41666 h 2430245"/>
              <a:gd name="connsiteX1" fmla="*/ 2852526 w 2852618"/>
              <a:gd name="connsiteY1" fmla="*/ 1133488 h 2430245"/>
              <a:gd name="connsiteX2" fmla="*/ 1378566 w 2852618"/>
              <a:gd name="connsiteY2" fmla="*/ 2430024 h 2430245"/>
              <a:gd name="connsiteX3" fmla="*/ 143 w 2852618"/>
              <a:gd name="connsiteY3" fmla="*/ 1215375 h 2430245"/>
              <a:gd name="connsiteX4" fmla="*/ 982781 w 2852618"/>
              <a:gd name="connsiteY4" fmla="*/ 722 h 2430245"/>
              <a:gd name="connsiteX0" fmla="*/ 2060955 w 2866259"/>
              <a:gd name="connsiteY0" fmla="*/ 41666 h 2430024"/>
              <a:gd name="connsiteX1" fmla="*/ 2866174 w 2866259"/>
              <a:gd name="connsiteY1" fmla="*/ 1215374 h 2430024"/>
              <a:gd name="connsiteX2" fmla="*/ 1378566 w 2866259"/>
              <a:gd name="connsiteY2" fmla="*/ 2430024 h 2430024"/>
              <a:gd name="connsiteX3" fmla="*/ 143 w 2866259"/>
              <a:gd name="connsiteY3" fmla="*/ 1215375 h 2430024"/>
              <a:gd name="connsiteX4" fmla="*/ 982781 w 2866259"/>
              <a:gd name="connsiteY4" fmla="*/ 722 h 2430024"/>
              <a:gd name="connsiteX0" fmla="*/ 2060955 w 2866259"/>
              <a:gd name="connsiteY0" fmla="*/ 41666 h 2430024"/>
              <a:gd name="connsiteX1" fmla="*/ 2866174 w 2866259"/>
              <a:gd name="connsiteY1" fmla="*/ 1215374 h 2430024"/>
              <a:gd name="connsiteX2" fmla="*/ 1378566 w 2866259"/>
              <a:gd name="connsiteY2" fmla="*/ 2430024 h 2430024"/>
              <a:gd name="connsiteX3" fmla="*/ 143 w 2866259"/>
              <a:gd name="connsiteY3" fmla="*/ 1215375 h 2430024"/>
              <a:gd name="connsiteX4" fmla="*/ 982781 w 2866259"/>
              <a:gd name="connsiteY4" fmla="*/ 722 h 2430024"/>
              <a:gd name="connsiteX0" fmla="*/ 2067729 w 2891183"/>
              <a:gd name="connsiteY0" fmla="*/ 41493 h 2416203"/>
              <a:gd name="connsiteX1" fmla="*/ 2872948 w 2891183"/>
              <a:gd name="connsiteY1" fmla="*/ 1215201 h 2416203"/>
              <a:gd name="connsiteX2" fmla="*/ 1508170 w 2891183"/>
              <a:gd name="connsiteY2" fmla="*/ 2416203 h 2416203"/>
              <a:gd name="connsiteX3" fmla="*/ 6917 w 2891183"/>
              <a:gd name="connsiteY3" fmla="*/ 1215202 h 2416203"/>
              <a:gd name="connsiteX4" fmla="*/ 989555 w 2891183"/>
              <a:gd name="connsiteY4" fmla="*/ 549 h 2416203"/>
              <a:gd name="connsiteX0" fmla="*/ 2067729 w 2891183"/>
              <a:gd name="connsiteY0" fmla="*/ 41493 h 2416863"/>
              <a:gd name="connsiteX1" fmla="*/ 2872948 w 2891183"/>
              <a:gd name="connsiteY1" fmla="*/ 1215201 h 2416863"/>
              <a:gd name="connsiteX2" fmla="*/ 1508170 w 2891183"/>
              <a:gd name="connsiteY2" fmla="*/ 2416203 h 2416863"/>
              <a:gd name="connsiteX3" fmla="*/ 6917 w 2891183"/>
              <a:gd name="connsiteY3" fmla="*/ 1215202 h 2416863"/>
              <a:gd name="connsiteX4" fmla="*/ 989555 w 2891183"/>
              <a:gd name="connsiteY4" fmla="*/ 549 h 2416863"/>
              <a:gd name="connsiteX0" fmla="*/ 2060903 w 2884357"/>
              <a:gd name="connsiteY0" fmla="*/ 41608 h 2417119"/>
              <a:gd name="connsiteX1" fmla="*/ 2866122 w 2884357"/>
              <a:gd name="connsiteY1" fmla="*/ 1215316 h 2417119"/>
              <a:gd name="connsiteX2" fmla="*/ 1501344 w 2884357"/>
              <a:gd name="connsiteY2" fmla="*/ 2416318 h 2417119"/>
              <a:gd name="connsiteX3" fmla="*/ 91 w 2884357"/>
              <a:gd name="connsiteY3" fmla="*/ 1215317 h 2417119"/>
              <a:gd name="connsiteX4" fmla="*/ 982729 w 2884357"/>
              <a:gd name="connsiteY4" fmla="*/ 664 h 2417119"/>
              <a:gd name="connsiteX0" fmla="*/ 2060903 w 2884357"/>
              <a:gd name="connsiteY0" fmla="*/ 55243 h 2430754"/>
              <a:gd name="connsiteX1" fmla="*/ 2866122 w 2884357"/>
              <a:gd name="connsiteY1" fmla="*/ 1228951 h 2430754"/>
              <a:gd name="connsiteX2" fmla="*/ 1501344 w 2884357"/>
              <a:gd name="connsiteY2" fmla="*/ 2429953 h 2430754"/>
              <a:gd name="connsiteX3" fmla="*/ 91 w 2884357"/>
              <a:gd name="connsiteY3" fmla="*/ 1228952 h 2430754"/>
              <a:gd name="connsiteX4" fmla="*/ 887195 w 2884357"/>
              <a:gd name="connsiteY4" fmla="*/ 651 h 243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357" h="2430754">
                <a:moveTo>
                  <a:pt x="2060903" y="55243"/>
                </a:moveTo>
                <a:cubicBezTo>
                  <a:pt x="2695523" y="244036"/>
                  <a:pt x="2959382" y="833166"/>
                  <a:pt x="2866122" y="1228951"/>
                </a:cubicBezTo>
                <a:cubicBezTo>
                  <a:pt x="2772862" y="1624736"/>
                  <a:pt x="2333858" y="2402657"/>
                  <a:pt x="1501344" y="2429953"/>
                </a:cubicBezTo>
                <a:cubicBezTo>
                  <a:pt x="668830" y="2457249"/>
                  <a:pt x="-9007" y="1781687"/>
                  <a:pt x="91" y="1228952"/>
                </a:cubicBezTo>
                <a:cubicBezTo>
                  <a:pt x="9189" y="676217"/>
                  <a:pt x="564198" y="-24369"/>
                  <a:pt x="887195" y="651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41765" name="Rectangle 5"/>
          <p:cNvSpPr>
            <a:spLocks noChangeArrowheads="1"/>
          </p:cNvSpPr>
          <p:nvPr/>
        </p:nvSpPr>
        <p:spPr bwMode="auto">
          <a:xfrm>
            <a:off x="457200" y="152400"/>
            <a:ext cx="82296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i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US" sz="2800" i="0" dirty="0">
                <a:solidFill>
                  <a:schemeClr val="tx2"/>
                </a:solidFill>
                <a:latin typeface="+mj-lt"/>
              </a:rPr>
              <a:t>Evaporite Setting Plays &amp; Basin Phase Evolution</a:t>
            </a:r>
          </a:p>
        </p:txBody>
      </p:sp>
      <p:sp>
        <p:nvSpPr>
          <p:cNvPr id="1141767" name="Text Box 7"/>
          <p:cNvSpPr txBox="1">
            <a:spLocks noChangeArrowheads="1"/>
          </p:cNvSpPr>
          <p:nvPr/>
        </p:nvSpPr>
        <p:spPr bwMode="auto">
          <a:xfrm>
            <a:off x="5363454" y="1572905"/>
            <a:ext cx="3276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000" i="0" dirty="0">
                <a:solidFill>
                  <a:schemeClr val="tx2"/>
                </a:solidFill>
              </a:rPr>
              <a:t>Play Elements &amp; Tectonic Evolution Pathway for Passive Margin Settings</a:t>
            </a:r>
          </a:p>
        </p:txBody>
      </p:sp>
      <p:sp>
        <p:nvSpPr>
          <p:cNvPr id="1141769" name="Text Box 9"/>
          <p:cNvSpPr txBox="1">
            <a:spLocks noChangeArrowheads="1"/>
          </p:cNvSpPr>
          <p:nvPr/>
        </p:nvSpPr>
        <p:spPr bwMode="auto">
          <a:xfrm>
            <a:off x="6447728" y="3099974"/>
            <a:ext cx="453970" cy="24314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 dirty="0">
                <a:solidFill>
                  <a:schemeClr val="tx2"/>
                </a:solidFill>
              </a:rPr>
              <a:t>Rift</a:t>
            </a:r>
          </a:p>
        </p:txBody>
      </p:sp>
      <p:sp>
        <p:nvSpPr>
          <p:cNvPr id="1141771" name="Text Box 11"/>
          <p:cNvSpPr txBox="1">
            <a:spLocks noChangeArrowheads="1"/>
          </p:cNvSpPr>
          <p:nvPr/>
        </p:nvSpPr>
        <p:spPr bwMode="auto">
          <a:xfrm>
            <a:off x="5727333" y="3797497"/>
            <a:ext cx="889987" cy="24314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 dirty="0">
                <a:solidFill>
                  <a:schemeClr val="tx2"/>
                </a:solidFill>
              </a:rPr>
              <a:t>Foreland</a:t>
            </a:r>
          </a:p>
        </p:txBody>
      </p:sp>
      <p:sp>
        <p:nvSpPr>
          <p:cNvPr id="1141787" name="Line 27"/>
          <p:cNvSpPr>
            <a:spLocks noChangeShapeType="1"/>
          </p:cNvSpPr>
          <p:nvPr/>
        </p:nvSpPr>
        <p:spPr bwMode="auto">
          <a:xfrm>
            <a:off x="6666706" y="3282950"/>
            <a:ext cx="1588" cy="1588"/>
          </a:xfrm>
          <a:prstGeom prst="line">
            <a:avLst/>
          </a:prstGeom>
          <a:noFill/>
          <a:ln w="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114180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612514"/>
              </p:ext>
            </p:extLst>
          </p:nvPr>
        </p:nvGraphicFramePr>
        <p:xfrm>
          <a:off x="1019980" y="3236913"/>
          <a:ext cx="2381250" cy="247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Chart" r:id="rId4" imgW="9924979" imgH="10325045" progId="MSGraph.Chart.8">
                  <p:embed followColorScheme="full"/>
                </p:oleObj>
              </mc:Choice>
              <mc:Fallback>
                <p:oleObj name="Chart" r:id="rId4" imgW="9924979" imgH="1032504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r="9091"/>
                      <a:stretch>
                        <a:fillRect/>
                      </a:stretch>
                    </p:blipFill>
                    <p:spPr bwMode="auto">
                      <a:xfrm>
                        <a:off x="1019980" y="3236913"/>
                        <a:ext cx="2381250" cy="247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1807" name="Text Box 47"/>
          <p:cNvSpPr txBox="1">
            <a:spLocks noChangeArrowheads="1"/>
          </p:cNvSpPr>
          <p:nvPr/>
        </p:nvSpPr>
        <p:spPr bwMode="auto">
          <a:xfrm>
            <a:off x="6410058" y="4645025"/>
            <a:ext cx="514885" cy="252826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 dirty="0">
                <a:solidFill>
                  <a:schemeClr val="tx2"/>
                </a:solidFill>
              </a:rPr>
              <a:t>Drift</a:t>
            </a:r>
          </a:p>
        </p:txBody>
      </p:sp>
      <p:sp>
        <p:nvSpPr>
          <p:cNvPr id="1141809" name="Line 49"/>
          <p:cNvSpPr>
            <a:spLocks noChangeShapeType="1"/>
          </p:cNvSpPr>
          <p:nvPr/>
        </p:nvSpPr>
        <p:spPr bwMode="auto">
          <a:xfrm>
            <a:off x="3689350" y="5084944"/>
            <a:ext cx="2025649" cy="1347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83" name="Text Box 123"/>
          <p:cNvSpPr txBox="1">
            <a:spLocks noChangeArrowheads="1"/>
          </p:cNvSpPr>
          <p:nvPr/>
        </p:nvSpPr>
        <p:spPr bwMode="auto">
          <a:xfrm>
            <a:off x="381000" y="1218962"/>
            <a:ext cx="465864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0" dirty="0">
                <a:solidFill>
                  <a:schemeClr val="tx2"/>
                </a:solidFill>
              </a:rPr>
              <a:t>Plays Occur in Passive Margin Settings</a:t>
            </a:r>
          </a:p>
          <a:p>
            <a:pPr>
              <a:buFontTx/>
              <a:buChar char="•"/>
            </a:pPr>
            <a:r>
              <a:rPr lang="en-US" sz="1600" i="0" dirty="0">
                <a:solidFill>
                  <a:schemeClr val="tx2"/>
                </a:solidFill>
              </a:rPr>
              <a:t>25% of Plays Do Not Evolve to Foreland Phase</a:t>
            </a:r>
          </a:p>
          <a:p>
            <a:pPr>
              <a:buFontTx/>
              <a:buChar char="•"/>
            </a:pPr>
            <a:r>
              <a:rPr lang="en-US" sz="1600" i="0" dirty="0">
                <a:solidFill>
                  <a:schemeClr val="tx2"/>
                </a:solidFill>
              </a:rPr>
              <a:t>Stratigraphic Traps are Important</a:t>
            </a:r>
          </a:p>
          <a:p>
            <a:pPr>
              <a:buFontTx/>
              <a:buChar char="•"/>
            </a:pPr>
            <a:r>
              <a:rPr lang="en-US" sz="1600" i="0" dirty="0">
                <a:solidFill>
                  <a:schemeClr val="tx2"/>
                </a:solidFill>
              </a:rPr>
              <a:t>Source, Reservoir, Seal Likely in Drift Phase</a:t>
            </a:r>
          </a:p>
          <a:p>
            <a:pPr>
              <a:buFontTx/>
              <a:buChar char="•"/>
            </a:pPr>
            <a:r>
              <a:rPr lang="en-US" sz="1600" i="0" dirty="0">
                <a:solidFill>
                  <a:schemeClr val="tx2"/>
                </a:solidFill>
              </a:rPr>
              <a:t>&gt;90% Source Rocks Carbonate in Origin</a:t>
            </a:r>
          </a:p>
          <a:p>
            <a:pPr>
              <a:buFontTx/>
              <a:buChar char="•"/>
            </a:pPr>
            <a:r>
              <a:rPr lang="en-US" sz="1600" i="0" dirty="0">
                <a:solidFill>
                  <a:schemeClr val="tx2"/>
                </a:solidFill>
              </a:rPr>
              <a:t>Source Rocks in Close Proximity to Reservoir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2600723"/>
            <a:ext cx="1203960" cy="435864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39" y="3741030"/>
            <a:ext cx="877824" cy="36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0" y="5041392"/>
            <a:ext cx="1158240" cy="368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66" y="3715122"/>
            <a:ext cx="1164336" cy="417576"/>
          </a:xfrm>
          <a:prstGeom prst="rect">
            <a:avLst/>
          </a:prstGeom>
        </p:spPr>
      </p:pic>
      <p:sp>
        <p:nvSpPr>
          <p:cNvPr id="1141770" name="Text Box 10"/>
          <p:cNvSpPr txBox="1">
            <a:spLocks noChangeArrowheads="1"/>
          </p:cNvSpPr>
          <p:nvPr/>
        </p:nvSpPr>
        <p:spPr bwMode="auto">
          <a:xfrm>
            <a:off x="7182060" y="3671084"/>
            <a:ext cx="503664" cy="24314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 dirty="0">
                <a:solidFill>
                  <a:schemeClr val="tx2"/>
                </a:solidFill>
              </a:rPr>
              <a:t>Sag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209801" y="6324600"/>
            <a:ext cx="4953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Kendall - Jurassic </a:t>
            </a:r>
            <a:r>
              <a:rPr lang="en-US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Evaporite and Carbonate Systems of Arabian Plate</a:t>
            </a:r>
          </a:p>
        </p:txBody>
      </p:sp>
    </p:spTree>
    <p:extLst>
      <p:ext uri="{BB962C8B-B14F-4D97-AF65-F5344CB8AC3E}">
        <p14:creationId xmlns:p14="http://schemas.microsoft.com/office/powerpoint/2010/main" val="23478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Conclusions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Hydrocarbons trapped in fields in relatively horizontal Paleozoic, Mesozoic through Cenozoic sediments of Tethys southern margin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Fields can be analyzed and characterized in terms of </a:t>
            </a:r>
            <a:r>
              <a:rPr lang="en-US" sz="2800" dirty="0" err="1" smtClean="0"/>
              <a:t>Wilsonian</a:t>
            </a:r>
            <a:r>
              <a:rPr lang="en-US" sz="2800" dirty="0" smtClean="0"/>
              <a:t> cycles of plate drift that control: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Low frequency Tectonic movement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and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order eustatic </a:t>
            </a:r>
            <a:r>
              <a:rPr lang="en-US" sz="2400" dirty="0" err="1" smtClean="0"/>
              <a:t>Malenkovitch</a:t>
            </a:r>
            <a:r>
              <a:rPr lang="en-US" sz="2400" dirty="0" smtClean="0"/>
              <a:t> driven changes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Sediment supply and organic matter sequestration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Analysis of South Tethys margin high-grade evaporite-carbonate hydrocarbon plays with great potential are abundant</a:t>
            </a:r>
          </a:p>
        </p:txBody>
      </p:sp>
    </p:spTree>
    <p:extLst>
      <p:ext uri="{BB962C8B-B14F-4D97-AF65-F5344CB8AC3E}">
        <p14:creationId xmlns:p14="http://schemas.microsoft.com/office/powerpoint/2010/main" val="7489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etroleum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705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2590800" y="76200"/>
            <a:ext cx="3646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i="0">
                <a:solidFill>
                  <a:schemeClr val="tx2"/>
                </a:solidFill>
                <a:latin typeface="+mj-lt"/>
              </a:rPr>
              <a:t>Conclusions</a:t>
            </a:r>
          </a:p>
        </p:txBody>
      </p:sp>
      <p:sp>
        <p:nvSpPr>
          <p:cNvPr id="750596" name="Text Box 4"/>
          <p:cNvSpPr txBox="1">
            <a:spLocks noChangeArrowheads="1"/>
          </p:cNvSpPr>
          <p:nvPr/>
        </p:nvSpPr>
        <p:spPr bwMode="auto">
          <a:xfrm>
            <a:off x="1876580" y="1828800"/>
            <a:ext cx="262065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i="0">
                <a:solidFill>
                  <a:schemeClr val="tx2"/>
                </a:solidFill>
                <a:latin typeface="+mj-lt"/>
              </a:rPr>
              <a:t>Now let’s </a:t>
            </a:r>
          </a:p>
          <a:p>
            <a:pPr algn="ctr">
              <a:defRPr/>
            </a:pPr>
            <a:r>
              <a:rPr lang="en-US" sz="4400" i="0">
                <a:solidFill>
                  <a:schemeClr val="tx2"/>
                </a:solidFill>
                <a:latin typeface="+mj-lt"/>
              </a:rPr>
              <a:t>find oil!</a:t>
            </a:r>
          </a:p>
        </p:txBody>
      </p:sp>
    </p:spTree>
    <p:extLst>
      <p:ext uri="{BB962C8B-B14F-4D97-AF65-F5344CB8AC3E}">
        <p14:creationId xmlns:p14="http://schemas.microsoft.com/office/powerpoint/2010/main" val="265952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40" name="Rectangle 8"/>
          <p:cNvSpPr>
            <a:spLocks noChangeArrowheads="1"/>
          </p:cNvSpPr>
          <p:nvPr/>
        </p:nvSpPr>
        <p:spPr bwMode="auto">
          <a:xfrm>
            <a:off x="1314450" y="1122363"/>
            <a:ext cx="31654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35" name="Rectangle 3"/>
          <p:cNvSpPr>
            <a:spLocks noChangeArrowheads="1"/>
          </p:cNvSpPr>
          <p:nvPr/>
        </p:nvSpPr>
        <p:spPr bwMode="auto">
          <a:xfrm>
            <a:off x="914400" y="4146524"/>
            <a:ext cx="5328703" cy="76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dirty="0" smtClean="0">
                <a:solidFill>
                  <a:srgbClr val="000099"/>
                </a:solidFill>
                <a:latin typeface="+mn-lt"/>
              </a:rPr>
              <a:t>Unconventional Plays  may double current conventional reserves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dirty="0" smtClean="0">
                <a:solidFill>
                  <a:srgbClr val="000099"/>
                </a:solidFill>
                <a:latin typeface="+mn-lt"/>
              </a:rPr>
              <a:t>(1</a:t>
            </a:r>
            <a:r>
              <a:rPr lang="en-US" sz="1400" dirty="0">
                <a:solidFill>
                  <a:srgbClr val="000099"/>
                </a:solidFill>
                <a:latin typeface="+mn-lt"/>
              </a:rPr>
              <a:t>) USGS World Assessment (2000)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000099"/>
                </a:solidFill>
                <a:latin typeface="+mn-lt"/>
              </a:rPr>
              <a:t>(2) </a:t>
            </a:r>
            <a:r>
              <a:rPr lang="en-US" sz="1400" dirty="0" err="1">
                <a:solidFill>
                  <a:srgbClr val="000099"/>
                </a:solidFill>
                <a:latin typeface="+mn-lt"/>
              </a:rPr>
              <a:t>hMobil</a:t>
            </a:r>
            <a:r>
              <a:rPr lang="en-US" sz="1400" dirty="0">
                <a:solidFill>
                  <a:srgbClr val="000099"/>
                </a:solidFill>
                <a:latin typeface="+mn-lt"/>
              </a:rPr>
              <a:t> CATT Study (1999)</a:t>
            </a:r>
          </a:p>
        </p:txBody>
      </p:sp>
      <p:sp>
        <p:nvSpPr>
          <p:cNvPr id="1349638" name="AutoShape 6"/>
          <p:cNvSpPr>
            <a:spLocks noChangeAspect="1" noChangeArrowheads="1" noTextEdit="1"/>
          </p:cNvSpPr>
          <p:nvPr/>
        </p:nvSpPr>
        <p:spPr bwMode="auto">
          <a:xfrm>
            <a:off x="381000" y="838200"/>
            <a:ext cx="38687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44" name="Rectangle 12"/>
          <p:cNvSpPr>
            <a:spLocks noChangeArrowheads="1"/>
          </p:cNvSpPr>
          <p:nvPr/>
        </p:nvSpPr>
        <p:spPr bwMode="auto">
          <a:xfrm>
            <a:off x="2514600" y="1752600"/>
            <a:ext cx="160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99"/>
                </a:solidFill>
                <a:latin typeface="+mn-lt"/>
              </a:rPr>
              <a:t>56%World Total Reserves in Carbonates </a:t>
            </a:r>
          </a:p>
        </p:txBody>
      </p:sp>
      <p:sp>
        <p:nvSpPr>
          <p:cNvPr id="1349645" name="Rectangle 13"/>
          <p:cNvSpPr>
            <a:spLocks noChangeArrowheads="1"/>
          </p:cNvSpPr>
          <p:nvPr/>
        </p:nvSpPr>
        <p:spPr bwMode="auto">
          <a:xfrm>
            <a:off x="2514600" y="1752600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99"/>
                </a:solidFill>
                <a:latin typeface="+mn-lt"/>
              </a:rPr>
              <a:t>56% Total Reserves in Carbonates </a:t>
            </a:r>
          </a:p>
        </p:txBody>
      </p:sp>
      <p:sp>
        <p:nvSpPr>
          <p:cNvPr id="1349646" name="Text Box 14"/>
          <p:cNvSpPr txBox="1">
            <a:spLocks noChangeArrowheads="1"/>
          </p:cNvSpPr>
          <p:nvPr/>
        </p:nvSpPr>
        <p:spPr bwMode="auto">
          <a:xfrm>
            <a:off x="1187241" y="2386013"/>
            <a:ext cx="115929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  <a:latin typeface="+mn-lt"/>
              </a:rPr>
              <a:t>Total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  <a:latin typeface="+mn-lt"/>
              </a:rPr>
              <a:t>Reserves</a:t>
            </a:r>
          </a:p>
        </p:txBody>
      </p:sp>
      <p:sp>
        <p:nvSpPr>
          <p:cNvPr id="1349647" name="Text Box 15"/>
          <p:cNvSpPr txBox="1">
            <a:spLocks noChangeArrowheads="1"/>
          </p:cNvSpPr>
          <p:nvPr/>
        </p:nvSpPr>
        <p:spPr bwMode="auto">
          <a:xfrm>
            <a:off x="2742496" y="3221038"/>
            <a:ext cx="12618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  <a:latin typeface="+mn-lt"/>
              </a:rPr>
              <a:t>Carbonate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  <a:latin typeface="+mn-lt"/>
              </a:rPr>
              <a:t>Fraction</a:t>
            </a:r>
          </a:p>
        </p:txBody>
      </p:sp>
      <p:sp>
        <p:nvSpPr>
          <p:cNvPr id="1349648" name="Rectangle 16"/>
          <p:cNvSpPr>
            <a:spLocks noChangeArrowheads="1"/>
          </p:cNvSpPr>
          <p:nvPr/>
        </p:nvSpPr>
        <p:spPr bwMode="auto">
          <a:xfrm>
            <a:off x="914400" y="1063625"/>
            <a:ext cx="3211513" cy="283368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49" name="Line 17"/>
          <p:cNvSpPr>
            <a:spLocks noChangeShapeType="1"/>
          </p:cNvSpPr>
          <p:nvPr/>
        </p:nvSpPr>
        <p:spPr bwMode="auto">
          <a:xfrm>
            <a:off x="955675" y="3341688"/>
            <a:ext cx="32115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0" name="Line 18"/>
          <p:cNvSpPr>
            <a:spLocks noChangeShapeType="1"/>
          </p:cNvSpPr>
          <p:nvPr/>
        </p:nvSpPr>
        <p:spPr bwMode="auto">
          <a:xfrm>
            <a:off x="955675" y="2773363"/>
            <a:ext cx="32115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1" name="Line 19"/>
          <p:cNvSpPr>
            <a:spLocks noChangeShapeType="1"/>
          </p:cNvSpPr>
          <p:nvPr/>
        </p:nvSpPr>
        <p:spPr bwMode="auto">
          <a:xfrm>
            <a:off x="955675" y="2206625"/>
            <a:ext cx="32115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2" name="Line 20"/>
          <p:cNvSpPr>
            <a:spLocks noChangeShapeType="1"/>
          </p:cNvSpPr>
          <p:nvPr/>
        </p:nvSpPr>
        <p:spPr bwMode="auto">
          <a:xfrm>
            <a:off x="955675" y="1638300"/>
            <a:ext cx="32115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3" name="Rectangle 21"/>
          <p:cNvSpPr>
            <a:spLocks noChangeArrowheads="1"/>
          </p:cNvSpPr>
          <p:nvPr/>
        </p:nvSpPr>
        <p:spPr bwMode="auto">
          <a:xfrm>
            <a:off x="1201738" y="1566863"/>
            <a:ext cx="1231900" cy="2330450"/>
          </a:xfrm>
          <a:prstGeom prst="rect">
            <a:avLst/>
          </a:prstGeom>
          <a:solidFill>
            <a:srgbClr val="FF99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4" name="Rectangle 22"/>
          <p:cNvSpPr>
            <a:spLocks noChangeArrowheads="1"/>
          </p:cNvSpPr>
          <p:nvPr/>
        </p:nvSpPr>
        <p:spPr bwMode="auto">
          <a:xfrm>
            <a:off x="2647950" y="2590800"/>
            <a:ext cx="1231900" cy="1306513"/>
          </a:xfrm>
          <a:prstGeom prst="rect">
            <a:avLst/>
          </a:prstGeom>
          <a:solidFill>
            <a:srgbClr val="99CCFF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5" name="Line 23"/>
          <p:cNvSpPr>
            <a:spLocks noChangeShapeType="1"/>
          </p:cNvSpPr>
          <p:nvPr/>
        </p:nvSpPr>
        <p:spPr bwMode="auto">
          <a:xfrm>
            <a:off x="911225" y="3341688"/>
            <a:ext cx="444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6" name="Line 24"/>
          <p:cNvSpPr>
            <a:spLocks noChangeShapeType="1"/>
          </p:cNvSpPr>
          <p:nvPr/>
        </p:nvSpPr>
        <p:spPr bwMode="auto">
          <a:xfrm>
            <a:off x="911225" y="2773363"/>
            <a:ext cx="444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7" name="Line 25"/>
          <p:cNvSpPr>
            <a:spLocks noChangeShapeType="1"/>
          </p:cNvSpPr>
          <p:nvPr/>
        </p:nvSpPr>
        <p:spPr bwMode="auto">
          <a:xfrm>
            <a:off x="911225" y="2206625"/>
            <a:ext cx="44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8" name="Line 26"/>
          <p:cNvSpPr>
            <a:spLocks noChangeShapeType="1"/>
          </p:cNvSpPr>
          <p:nvPr/>
        </p:nvSpPr>
        <p:spPr bwMode="auto">
          <a:xfrm>
            <a:off x="911225" y="1638300"/>
            <a:ext cx="44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59" name="Rectangle 27"/>
          <p:cNvSpPr>
            <a:spLocks noChangeArrowheads="1"/>
          </p:cNvSpPr>
          <p:nvPr/>
        </p:nvSpPr>
        <p:spPr bwMode="auto">
          <a:xfrm>
            <a:off x="762000" y="3827463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99"/>
                </a:solidFill>
                <a:latin typeface="+mn-lt"/>
              </a:rPr>
              <a:t>0</a:t>
            </a:r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0" name="Rectangle 28"/>
          <p:cNvSpPr>
            <a:spLocks noChangeArrowheads="1"/>
          </p:cNvSpPr>
          <p:nvPr/>
        </p:nvSpPr>
        <p:spPr bwMode="auto">
          <a:xfrm>
            <a:off x="762000" y="3259138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99"/>
                </a:solidFill>
                <a:latin typeface="+mn-lt"/>
              </a:rPr>
              <a:t>1</a:t>
            </a:r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1" name="Rectangle 29"/>
          <p:cNvSpPr>
            <a:spLocks noChangeArrowheads="1"/>
          </p:cNvSpPr>
          <p:nvPr/>
        </p:nvSpPr>
        <p:spPr bwMode="auto">
          <a:xfrm>
            <a:off x="762000" y="2690813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99"/>
                </a:solidFill>
                <a:latin typeface="+mn-lt"/>
              </a:rPr>
              <a:t>2</a:t>
            </a:r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2" name="Rectangle 30"/>
          <p:cNvSpPr>
            <a:spLocks noChangeArrowheads="1"/>
          </p:cNvSpPr>
          <p:nvPr/>
        </p:nvSpPr>
        <p:spPr bwMode="auto">
          <a:xfrm>
            <a:off x="762000" y="2124075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99"/>
                </a:solidFill>
                <a:latin typeface="+mn-lt"/>
              </a:rPr>
              <a:t>3</a:t>
            </a:r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3" name="Rectangle 31"/>
          <p:cNvSpPr>
            <a:spLocks noChangeArrowheads="1"/>
          </p:cNvSpPr>
          <p:nvPr/>
        </p:nvSpPr>
        <p:spPr bwMode="auto">
          <a:xfrm>
            <a:off x="762000" y="1555750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99"/>
                </a:solidFill>
                <a:latin typeface="+mn-lt"/>
              </a:rPr>
              <a:t>4</a:t>
            </a:r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4" name="Rectangle 32"/>
          <p:cNvSpPr>
            <a:spLocks noChangeArrowheads="1"/>
          </p:cNvSpPr>
          <p:nvPr/>
        </p:nvSpPr>
        <p:spPr bwMode="auto">
          <a:xfrm>
            <a:off x="762000" y="989013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99"/>
                </a:solidFill>
                <a:latin typeface="+mn-lt"/>
              </a:rPr>
              <a:t>5</a:t>
            </a:r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5" name="Rectangle 33"/>
          <p:cNvSpPr>
            <a:spLocks noChangeArrowheads="1"/>
          </p:cNvSpPr>
          <p:nvPr/>
        </p:nvSpPr>
        <p:spPr bwMode="auto">
          <a:xfrm>
            <a:off x="1465523" y="2176918"/>
            <a:ext cx="6487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rgbClr val="000099"/>
                </a:solidFill>
                <a:latin typeface="+mn-lt"/>
              </a:rPr>
              <a:t>World</a:t>
            </a:r>
          </a:p>
          <a:p>
            <a:pPr algn="ctr"/>
            <a:r>
              <a:rPr lang="en-US" sz="1400">
                <a:solidFill>
                  <a:srgbClr val="000099"/>
                </a:solidFill>
                <a:latin typeface="+mn-lt"/>
              </a:rPr>
              <a:t>Total (1)</a:t>
            </a:r>
          </a:p>
        </p:txBody>
      </p:sp>
      <p:sp>
        <p:nvSpPr>
          <p:cNvPr id="1349666" name="Rectangle 34"/>
          <p:cNvSpPr>
            <a:spLocks noChangeArrowheads="1"/>
          </p:cNvSpPr>
          <p:nvPr/>
        </p:nvSpPr>
        <p:spPr bwMode="auto">
          <a:xfrm rot="16200000">
            <a:off x="48439" y="2636272"/>
            <a:ext cx="10334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latin typeface="+mn-lt"/>
              </a:rPr>
              <a:t>Trillions </a:t>
            </a:r>
            <a:r>
              <a:rPr lang="en-US" sz="1400" dirty="0" smtClean="0">
                <a:solidFill>
                  <a:srgbClr val="000099"/>
                </a:solidFill>
                <a:latin typeface="+mn-lt"/>
              </a:rPr>
              <a:t>BOE</a:t>
            </a:r>
            <a:endParaRPr lang="en-US" sz="14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7" name="Rectangle 35"/>
          <p:cNvSpPr>
            <a:spLocks noChangeArrowheads="1"/>
          </p:cNvSpPr>
          <p:nvPr/>
        </p:nvSpPr>
        <p:spPr bwMode="auto">
          <a:xfrm>
            <a:off x="1477963" y="1370013"/>
            <a:ext cx="4937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8" name="Rectangle 36"/>
          <p:cNvSpPr>
            <a:spLocks noChangeArrowheads="1"/>
          </p:cNvSpPr>
          <p:nvPr/>
        </p:nvSpPr>
        <p:spPr bwMode="auto">
          <a:xfrm>
            <a:off x="1693863" y="3137356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latin typeface="+mn-lt"/>
              </a:rPr>
              <a:t>4.1</a:t>
            </a:r>
            <a:endParaRPr lang="en-US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69" name="Rectangle 37"/>
          <p:cNvSpPr>
            <a:spLocks noChangeArrowheads="1"/>
          </p:cNvSpPr>
          <p:nvPr/>
        </p:nvSpPr>
        <p:spPr bwMode="auto">
          <a:xfrm>
            <a:off x="3098800" y="2392363"/>
            <a:ext cx="4857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70" name="Rectangle 38"/>
          <p:cNvSpPr>
            <a:spLocks noChangeArrowheads="1"/>
          </p:cNvSpPr>
          <p:nvPr/>
        </p:nvSpPr>
        <p:spPr bwMode="auto">
          <a:xfrm>
            <a:off x="3124200" y="3597275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99"/>
                </a:solidFill>
                <a:latin typeface="+mn-lt"/>
              </a:rPr>
              <a:t>2.3</a:t>
            </a:r>
            <a:endParaRPr lang="en-US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349671" name="Rectangle 39"/>
          <p:cNvSpPr>
            <a:spLocks noChangeArrowheads="1"/>
          </p:cNvSpPr>
          <p:nvPr/>
        </p:nvSpPr>
        <p:spPr bwMode="auto">
          <a:xfrm>
            <a:off x="990600" y="1201579"/>
            <a:ext cx="30264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dirty="0" smtClean="0">
                <a:solidFill>
                  <a:srgbClr val="000099"/>
                </a:solidFill>
                <a:latin typeface="+mn-lt"/>
              </a:rPr>
              <a:t>DISCOVERED CONVENTIONAL</a:t>
            </a:r>
            <a:endParaRPr lang="en-US" sz="1600" dirty="0">
              <a:solidFill>
                <a:srgbClr val="000099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06900" y="1110117"/>
            <a:ext cx="4597400" cy="2833688"/>
            <a:chOff x="4406900" y="1110117"/>
            <a:chExt cx="4597400" cy="2833688"/>
          </a:xfrm>
        </p:grpSpPr>
        <p:sp>
          <p:nvSpPr>
            <p:cNvPr id="1349674" name="AutoShape 42"/>
            <p:cNvSpPr>
              <a:spLocks noChangeAspect="1" noChangeArrowheads="1" noTextEdit="1"/>
            </p:cNvSpPr>
            <p:nvPr/>
          </p:nvSpPr>
          <p:spPr bwMode="auto">
            <a:xfrm>
              <a:off x="4432300" y="1113292"/>
              <a:ext cx="4572000" cy="277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1349676" name="Rectangle 44"/>
            <p:cNvSpPr>
              <a:spLocks noChangeArrowheads="1"/>
            </p:cNvSpPr>
            <p:nvPr/>
          </p:nvSpPr>
          <p:spPr bwMode="auto">
            <a:xfrm>
              <a:off x="4406900" y="1110117"/>
              <a:ext cx="4554538" cy="2833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1349677" name="Rectangle 45"/>
            <p:cNvSpPr>
              <a:spLocks noChangeArrowheads="1"/>
            </p:cNvSpPr>
            <p:nvPr/>
          </p:nvSpPr>
          <p:spPr bwMode="auto">
            <a:xfrm>
              <a:off x="4406900" y="1110117"/>
              <a:ext cx="4554538" cy="2833688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1349684" name="Rectangle 52"/>
            <p:cNvSpPr>
              <a:spLocks noChangeArrowheads="1"/>
            </p:cNvSpPr>
            <p:nvPr/>
          </p:nvSpPr>
          <p:spPr bwMode="auto">
            <a:xfrm>
              <a:off x="4979988" y="1208542"/>
              <a:ext cx="3514725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0" dirty="0">
                  <a:solidFill>
                    <a:srgbClr val="000099"/>
                  </a:solidFill>
                  <a:latin typeface="+mj-lt"/>
                </a:rPr>
                <a:t>Proven </a:t>
              </a:r>
              <a:r>
                <a:rPr lang="en-US" sz="1400" i="0" dirty="0" smtClean="0">
                  <a:solidFill>
                    <a:srgbClr val="000099"/>
                  </a:solidFill>
                  <a:latin typeface="+mj-lt"/>
                </a:rPr>
                <a:t>Conventional Plays </a:t>
              </a:r>
              <a:r>
                <a:rPr lang="en-US" sz="1400" i="0" dirty="0">
                  <a:solidFill>
                    <a:srgbClr val="000099"/>
                  </a:solidFill>
                  <a:latin typeface="+mj-lt"/>
                </a:rPr>
                <a:t>with Discovered </a:t>
              </a:r>
              <a:endParaRPr lang="en-US" sz="1400" i="0" dirty="0" smtClean="0">
                <a:solidFill>
                  <a:srgbClr val="000099"/>
                </a:solidFill>
                <a:latin typeface="+mj-lt"/>
              </a:endParaRPr>
            </a:p>
            <a:p>
              <a:r>
                <a:rPr lang="en-US" sz="1400" i="0" dirty="0" smtClean="0">
                  <a:solidFill>
                    <a:srgbClr val="000099"/>
                  </a:solidFill>
                  <a:latin typeface="+mj-lt"/>
                </a:rPr>
                <a:t>Reserves - Reported </a:t>
              </a:r>
              <a:r>
                <a:rPr lang="en-US" sz="1400" i="0" dirty="0">
                  <a:solidFill>
                    <a:srgbClr val="000099"/>
                  </a:solidFill>
                  <a:latin typeface="+mj-lt"/>
                </a:rPr>
                <a:t>(764,000 MBOE)</a:t>
              </a:r>
            </a:p>
            <a:p>
              <a:endParaRPr lang="en-US" i="0" dirty="0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1349679" name="Freeform 47"/>
            <p:cNvSpPr>
              <a:spLocks/>
            </p:cNvSpPr>
            <p:nvPr/>
          </p:nvSpPr>
          <p:spPr bwMode="auto">
            <a:xfrm flipH="1" flipV="1">
              <a:off x="5880100" y="1722892"/>
              <a:ext cx="1377950" cy="1573213"/>
            </a:xfrm>
            <a:custGeom>
              <a:avLst/>
              <a:gdLst>
                <a:gd name="T0" fmla="*/ 1324 w 3079"/>
                <a:gd name="T1" fmla="*/ 0 h 3513"/>
                <a:gd name="T2" fmla="*/ 3079 w 3079"/>
                <a:gd name="T3" fmla="*/ 1756 h 3513"/>
                <a:gd name="T4" fmla="*/ 1324 w 3079"/>
                <a:gd name="T5" fmla="*/ 3513 h 3513"/>
                <a:gd name="T6" fmla="*/ 0 w 3079"/>
                <a:gd name="T7" fmla="*/ 2909 h 3513"/>
                <a:gd name="T8" fmla="*/ 1324 w 3079"/>
                <a:gd name="T9" fmla="*/ 1756 h 3513"/>
                <a:gd name="T10" fmla="*/ 1324 w 3079"/>
                <a:gd name="T11" fmla="*/ 0 h 3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9" h="3513">
                  <a:moveTo>
                    <a:pt x="1324" y="0"/>
                  </a:moveTo>
                  <a:cubicBezTo>
                    <a:pt x="2293" y="0"/>
                    <a:pt x="3079" y="786"/>
                    <a:pt x="3079" y="1756"/>
                  </a:cubicBezTo>
                  <a:cubicBezTo>
                    <a:pt x="3079" y="2726"/>
                    <a:pt x="2293" y="3513"/>
                    <a:pt x="1324" y="3513"/>
                  </a:cubicBezTo>
                  <a:cubicBezTo>
                    <a:pt x="816" y="3513"/>
                    <a:pt x="333" y="3292"/>
                    <a:pt x="0" y="2909"/>
                  </a:cubicBezTo>
                  <a:lnTo>
                    <a:pt x="1324" y="1756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1349682" name="Freeform 50"/>
            <p:cNvSpPr>
              <a:spLocks/>
            </p:cNvSpPr>
            <p:nvPr/>
          </p:nvSpPr>
          <p:spPr bwMode="auto">
            <a:xfrm flipH="1" flipV="1">
              <a:off x="6664325" y="1992767"/>
              <a:ext cx="784225" cy="1301750"/>
            </a:xfrm>
            <a:custGeom>
              <a:avLst/>
              <a:gdLst>
                <a:gd name="T0" fmla="*/ 430 w 1754"/>
                <a:gd name="T1" fmla="*/ 2908 h 2908"/>
                <a:gd name="T2" fmla="*/ 0 w 1754"/>
                <a:gd name="T3" fmla="*/ 1756 h 2908"/>
                <a:gd name="T4" fmla="*/ 1754 w 1754"/>
                <a:gd name="T5" fmla="*/ 0 h 2908"/>
                <a:gd name="T6" fmla="*/ 1754 w 1754"/>
                <a:gd name="T7" fmla="*/ 1756 h 2908"/>
                <a:gd name="T8" fmla="*/ 430 w 1754"/>
                <a:gd name="T9" fmla="*/ 2908 h 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4" h="2908">
                  <a:moveTo>
                    <a:pt x="430" y="2908"/>
                  </a:moveTo>
                  <a:cubicBezTo>
                    <a:pt x="153" y="2589"/>
                    <a:pt x="0" y="2180"/>
                    <a:pt x="0" y="1756"/>
                  </a:cubicBezTo>
                  <a:cubicBezTo>
                    <a:pt x="0" y="786"/>
                    <a:pt x="785" y="0"/>
                    <a:pt x="1754" y="0"/>
                  </a:cubicBezTo>
                  <a:lnTo>
                    <a:pt x="1754" y="1756"/>
                  </a:lnTo>
                  <a:lnTo>
                    <a:pt x="430" y="2908"/>
                  </a:lnTo>
                  <a:close/>
                </a:path>
              </a:pathLst>
            </a:custGeom>
            <a:solidFill>
              <a:srgbClr val="33CC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1349686" name="Rectangle 54"/>
            <p:cNvSpPr>
              <a:spLocks noChangeArrowheads="1"/>
            </p:cNvSpPr>
            <p:nvPr/>
          </p:nvSpPr>
          <p:spPr bwMode="auto">
            <a:xfrm>
              <a:off x="6261100" y="2256292"/>
              <a:ext cx="3587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0">
                  <a:solidFill>
                    <a:srgbClr val="000099"/>
                  </a:solidFill>
                  <a:latin typeface="+mn-lt"/>
                </a:rPr>
                <a:t>64%</a:t>
              </a:r>
            </a:p>
          </p:txBody>
        </p:sp>
        <p:sp>
          <p:nvSpPr>
            <p:cNvPr id="1349687" name="Rectangle 55"/>
            <p:cNvSpPr>
              <a:spLocks noChangeArrowheads="1"/>
            </p:cNvSpPr>
            <p:nvPr/>
          </p:nvSpPr>
          <p:spPr bwMode="auto">
            <a:xfrm>
              <a:off x="6870700" y="2561092"/>
              <a:ext cx="3587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0">
                  <a:solidFill>
                    <a:srgbClr val="000099"/>
                  </a:solidFill>
                  <a:latin typeface="+mn-lt"/>
                </a:rPr>
                <a:t>36%</a:t>
              </a:r>
            </a:p>
          </p:txBody>
        </p:sp>
        <p:grpSp>
          <p:nvGrpSpPr>
            <p:cNvPr id="1349688" name="Group 56"/>
            <p:cNvGrpSpPr>
              <a:grpSpLocks/>
            </p:cNvGrpSpPr>
            <p:nvPr/>
          </p:nvGrpSpPr>
          <p:grpSpPr bwMode="auto">
            <a:xfrm>
              <a:off x="4572000" y="3259138"/>
              <a:ext cx="314325" cy="568325"/>
              <a:chOff x="3005" y="2058"/>
              <a:chExt cx="198" cy="277"/>
            </a:xfrm>
          </p:grpSpPr>
          <p:sp>
            <p:nvSpPr>
              <p:cNvPr id="1349689" name="Rectangle 57"/>
              <p:cNvSpPr>
                <a:spLocks noChangeArrowheads="1"/>
              </p:cNvSpPr>
              <p:nvPr/>
            </p:nvSpPr>
            <p:spPr bwMode="auto">
              <a:xfrm>
                <a:off x="3005" y="2058"/>
                <a:ext cx="198" cy="2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99"/>
                  </a:solidFill>
                  <a:latin typeface="+mn-lt"/>
                </a:endParaRPr>
              </a:p>
            </p:txBody>
          </p:sp>
          <p:sp>
            <p:nvSpPr>
              <p:cNvPr id="1349690" name="Rectangle 58"/>
              <p:cNvSpPr>
                <a:spLocks noChangeArrowheads="1"/>
              </p:cNvSpPr>
              <p:nvPr/>
            </p:nvSpPr>
            <p:spPr bwMode="auto">
              <a:xfrm>
                <a:off x="3005" y="2058"/>
                <a:ext cx="198" cy="277"/>
              </a:xfrm>
              <a:prstGeom prst="rect">
                <a:avLst/>
              </a:prstGeom>
              <a:noFill/>
              <a:ln w="158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99"/>
                  </a:solidFill>
                  <a:latin typeface="+mn-lt"/>
                </a:endParaRPr>
              </a:p>
            </p:txBody>
          </p:sp>
        </p:grpSp>
        <p:grpSp>
          <p:nvGrpSpPr>
            <p:cNvPr id="1349691" name="Group 59"/>
            <p:cNvGrpSpPr>
              <a:grpSpLocks/>
            </p:cNvGrpSpPr>
            <p:nvPr/>
          </p:nvGrpSpPr>
          <p:grpSpPr bwMode="auto">
            <a:xfrm>
              <a:off x="4655225" y="3352800"/>
              <a:ext cx="147874" cy="147874"/>
              <a:chOff x="3074" y="2099"/>
              <a:chExt cx="56" cy="56"/>
            </a:xfrm>
          </p:grpSpPr>
          <p:sp>
            <p:nvSpPr>
              <p:cNvPr id="1349692" name="Rectangle 60"/>
              <p:cNvSpPr>
                <a:spLocks noChangeArrowheads="1"/>
              </p:cNvSpPr>
              <p:nvPr/>
            </p:nvSpPr>
            <p:spPr bwMode="auto">
              <a:xfrm>
                <a:off x="3074" y="2099"/>
                <a:ext cx="56" cy="56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99"/>
                  </a:solidFill>
                  <a:latin typeface="+mn-lt"/>
                </a:endParaRPr>
              </a:p>
            </p:txBody>
          </p:sp>
          <p:sp>
            <p:nvSpPr>
              <p:cNvPr id="1349693" name="Rectangle 61"/>
              <p:cNvSpPr>
                <a:spLocks noChangeArrowheads="1"/>
              </p:cNvSpPr>
              <p:nvPr/>
            </p:nvSpPr>
            <p:spPr bwMode="auto">
              <a:xfrm>
                <a:off x="3074" y="2099"/>
                <a:ext cx="56" cy="56"/>
              </a:xfrm>
              <a:prstGeom prst="rect">
                <a:avLst/>
              </a:prstGeom>
              <a:solidFill>
                <a:srgbClr val="FF00FF"/>
              </a:solidFill>
              <a:ln w="14288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99"/>
                  </a:solidFill>
                  <a:latin typeface="+mn-lt"/>
                </a:endParaRPr>
              </a:p>
            </p:txBody>
          </p:sp>
        </p:grpSp>
        <p:sp>
          <p:nvSpPr>
            <p:cNvPr id="1349696" name="Rectangle 64"/>
            <p:cNvSpPr>
              <a:spLocks noChangeArrowheads="1"/>
            </p:cNvSpPr>
            <p:nvPr/>
          </p:nvSpPr>
          <p:spPr bwMode="auto">
            <a:xfrm>
              <a:off x="4655225" y="3577770"/>
              <a:ext cx="147874" cy="147874"/>
            </a:xfrm>
            <a:prstGeom prst="rect">
              <a:avLst/>
            </a:prstGeom>
            <a:solidFill>
              <a:schemeClr val="accent1"/>
            </a:solidFill>
            <a:ln w="14288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99"/>
                </a:solidFill>
                <a:latin typeface="+mn-lt"/>
              </a:endParaRPr>
            </a:p>
          </p:txBody>
        </p:sp>
        <p:sp>
          <p:nvSpPr>
            <p:cNvPr id="1349697" name="Rectangle 65"/>
            <p:cNvSpPr>
              <a:spLocks noChangeArrowheads="1"/>
            </p:cNvSpPr>
            <p:nvPr/>
          </p:nvSpPr>
          <p:spPr bwMode="auto">
            <a:xfrm>
              <a:off x="4953000" y="3335923"/>
              <a:ext cx="347691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Carbonate Play Association with Evaporite Seal: N = 31</a:t>
              </a:r>
            </a:p>
          </p:txBody>
        </p:sp>
        <p:sp>
          <p:nvSpPr>
            <p:cNvPr id="1349698" name="Rectangle 66"/>
            <p:cNvSpPr>
              <a:spLocks noChangeArrowheads="1"/>
            </p:cNvSpPr>
            <p:nvPr/>
          </p:nvSpPr>
          <p:spPr bwMode="auto">
            <a:xfrm>
              <a:off x="4953000" y="3551692"/>
              <a:ext cx="36965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Carbonate Play Association with No Evaporite Seal: N = 45</a:t>
              </a:r>
            </a:p>
          </p:txBody>
        </p:sp>
        <p:sp>
          <p:nvSpPr>
            <p:cNvPr id="1349701" name="Text Box 69"/>
            <p:cNvSpPr txBox="1">
              <a:spLocks noChangeArrowheads="1"/>
            </p:cNvSpPr>
            <p:nvPr/>
          </p:nvSpPr>
          <p:spPr bwMode="auto">
            <a:xfrm>
              <a:off x="7467600" y="3718380"/>
              <a:ext cx="1219200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800" i="0" dirty="0">
                  <a:solidFill>
                    <a:srgbClr val="000099"/>
                  </a:solidFill>
                  <a:latin typeface="+mn-lt"/>
                </a:rPr>
                <a:t>Weber &amp; </a:t>
              </a:r>
              <a:r>
                <a:rPr lang="en-US" sz="800" i="0" dirty="0" err="1">
                  <a:solidFill>
                    <a:srgbClr val="000099"/>
                  </a:solidFill>
                  <a:latin typeface="+mn-lt"/>
                </a:rPr>
                <a:t>Sarg</a:t>
              </a:r>
              <a:r>
                <a:rPr lang="en-US" sz="800" i="0" dirty="0">
                  <a:solidFill>
                    <a:srgbClr val="000099"/>
                  </a:solidFill>
                  <a:latin typeface="+mn-lt"/>
                </a:rPr>
                <a:t>, 2005</a:t>
              </a:r>
            </a:p>
          </p:txBody>
        </p:sp>
        <p:sp>
          <p:nvSpPr>
            <p:cNvPr id="1349703" name="Oval 71"/>
            <p:cNvSpPr>
              <a:spLocks noChangeArrowheads="1"/>
            </p:cNvSpPr>
            <p:nvPr/>
          </p:nvSpPr>
          <p:spPr bwMode="auto">
            <a:xfrm>
              <a:off x="5873750" y="1716542"/>
              <a:ext cx="1568450" cy="15748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99"/>
                </a:solidFill>
                <a:latin typeface="+mn-lt"/>
              </a:endParaRPr>
            </a:p>
          </p:txBody>
        </p:sp>
      </p:grpSp>
      <p:sp>
        <p:nvSpPr>
          <p:cNvPr id="1349642" name="Rectangle 10"/>
          <p:cNvSpPr>
            <a:spLocks noChangeArrowheads="1"/>
          </p:cNvSpPr>
          <p:nvPr/>
        </p:nvSpPr>
        <p:spPr bwMode="auto">
          <a:xfrm>
            <a:off x="2866161" y="2714625"/>
            <a:ext cx="8351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000099"/>
                </a:solidFill>
                <a:latin typeface="+mn-lt"/>
              </a:rPr>
              <a:t>Total in</a:t>
            </a:r>
          </a:p>
          <a:p>
            <a:pPr algn="ctr"/>
            <a:r>
              <a:rPr lang="en-US" sz="1400" dirty="0" smtClean="0">
                <a:solidFill>
                  <a:srgbClr val="000099"/>
                </a:solidFill>
                <a:latin typeface="+mn-lt"/>
              </a:rPr>
              <a:t>Carbonate</a:t>
            </a:r>
            <a:endParaRPr lang="en-US" sz="1400" dirty="0">
              <a:solidFill>
                <a:srgbClr val="000099"/>
              </a:solidFill>
              <a:latin typeface="+mn-lt"/>
            </a:endParaRPr>
          </a:p>
          <a:p>
            <a:pPr algn="ctr"/>
            <a:r>
              <a:rPr lang="en-US" sz="1400" dirty="0">
                <a:solidFill>
                  <a:srgbClr val="000099"/>
                </a:solidFill>
                <a:latin typeface="+mn-lt"/>
              </a:rPr>
              <a:t>Fields (2)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0" y="-20637"/>
            <a:ext cx="9144000" cy="1143000"/>
          </a:xfrm>
          <a:prstGeom prst="rect">
            <a:avLst/>
          </a:prstGeom>
        </p:spPr>
        <p:txBody>
          <a:bodyPr/>
          <a:lstStyle>
            <a:lvl1pPr algn="ctr" defTabSz="91417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99"/>
                </a:solidFill>
                <a:latin typeface="+mn-lt"/>
              </a:rPr>
              <a:t>Significance of Carbonates &amp; Evaporites</a:t>
            </a:r>
            <a:endParaRPr lang="en-US" sz="3600" b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2" name="Striped Right Arrow 1"/>
          <p:cNvSpPr/>
          <p:nvPr/>
        </p:nvSpPr>
        <p:spPr>
          <a:xfrm rot="-2100000">
            <a:off x="3151598" y="1799166"/>
            <a:ext cx="1993900" cy="466725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4906732"/>
            <a:ext cx="77460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2"/>
                </a:solidFill>
              </a:rPr>
              <a:t>“Conventional Plays”</a:t>
            </a:r>
            <a:endParaRPr lang="en-US" sz="2000" i="0" dirty="0">
              <a:solidFill>
                <a:schemeClr val="tx2"/>
              </a:solidFill>
            </a:endParaRPr>
          </a:p>
          <a:p>
            <a:r>
              <a:rPr lang="en-US" sz="2000" i="0" dirty="0">
                <a:solidFill>
                  <a:schemeClr val="tx2"/>
                </a:solidFill>
              </a:rPr>
              <a:t>Database captured 33% of total discovered reserves in carbonates</a:t>
            </a:r>
          </a:p>
          <a:p>
            <a:r>
              <a:rPr lang="en-US" sz="2000" i="0" dirty="0">
                <a:solidFill>
                  <a:schemeClr val="tx2"/>
                </a:solidFill>
              </a:rPr>
              <a:t>41% of plays exhibit an evaporite seal</a:t>
            </a:r>
          </a:p>
          <a:p>
            <a:r>
              <a:rPr lang="en-US" sz="2000" i="0" dirty="0">
                <a:solidFill>
                  <a:schemeClr val="tx2"/>
                </a:solidFill>
              </a:rPr>
              <a:t>64% of discovered reserves trapped under an evaporite seal</a:t>
            </a:r>
          </a:p>
          <a:p>
            <a:r>
              <a:rPr lang="en-US" sz="2000" i="0" dirty="0">
                <a:solidFill>
                  <a:schemeClr val="tx2"/>
                </a:solidFill>
              </a:rPr>
              <a:t>So evaporites are important? </a:t>
            </a:r>
          </a:p>
        </p:txBody>
      </p:sp>
    </p:spTree>
    <p:extLst>
      <p:ext uri="{BB962C8B-B14F-4D97-AF65-F5344CB8AC3E}">
        <p14:creationId xmlns:p14="http://schemas.microsoft.com/office/powerpoint/2010/main" val="162422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685800"/>
          </a:xfrm>
          <a:effec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Middle </a:t>
            </a:r>
            <a:r>
              <a:rPr lang="en-US" sz="4000" dirty="0" smtClean="0"/>
              <a:t>East -</a:t>
            </a:r>
            <a:r>
              <a:rPr lang="en-US" sz="4000" dirty="0" smtClean="0">
                <a:latin typeface="+mn-lt"/>
              </a:rPr>
              <a:t> Approximate Reserves</a:t>
            </a:r>
          </a:p>
        </p:txBody>
      </p:sp>
      <p:sp>
        <p:nvSpPr>
          <p:cNvPr id="1617923" name="Text Box 3"/>
          <p:cNvSpPr txBox="1">
            <a:spLocks noChangeArrowheads="1"/>
          </p:cNvSpPr>
          <p:nvPr/>
        </p:nvSpPr>
        <p:spPr bwMode="auto">
          <a:xfrm>
            <a:off x="636814" y="1752600"/>
            <a:ext cx="8077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Saudi Arabia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	263.5  </a:t>
            </a:r>
            <a:r>
              <a:rPr lang="en-US" i="0" dirty="0" err="1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		204.5  </a:t>
            </a:r>
            <a:r>
              <a:rPr lang="en-US" i="0" dirty="0" err="1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Iraq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			112.0 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	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		109.0 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 smtClean="0">
                <a:solidFill>
                  <a:schemeClr val="tx2"/>
                </a:solidFill>
                <a:latin typeface="+mn-lt"/>
              </a:rPr>
              <a:t>UAE			  97.8 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		212.0 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Kuwait	            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96.5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	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	   52.7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Iran 			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89.7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		812.3 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 smtClean="0">
                <a:solidFill>
                  <a:schemeClr val="tx2"/>
                </a:solidFill>
                <a:latin typeface="+mn-lt"/>
              </a:rPr>
              <a:t>Oman		     5.3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		  28.4 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Yemen	              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4.0 </a:t>
            </a:r>
            <a:r>
              <a:rPr lang="en-US" i="0" dirty="0" err="1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 	 	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16.9 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 smtClean="0">
                <a:solidFill>
                  <a:schemeClr val="tx2"/>
                </a:solidFill>
                <a:latin typeface="+mn-lt"/>
              </a:rPr>
              <a:t>Qatar			     3.7 </a:t>
            </a:r>
            <a:r>
              <a:rPr lang="en-US" i="0" dirty="0" err="1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          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300.0  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Syria	               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	     2.5 </a:t>
            </a:r>
            <a:r>
              <a:rPr lang="en-US" i="0" dirty="0" err="1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 	   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           8.5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Bahrain	              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0.1 </a:t>
            </a:r>
            <a:r>
              <a:rPr lang="en-US" i="0" dirty="0" err="1">
                <a:solidFill>
                  <a:schemeClr val="tx2"/>
                </a:solidFill>
                <a:latin typeface="+mn-lt"/>
              </a:rPr>
              <a:t>bbls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 	    </a:t>
            </a:r>
            <a:r>
              <a:rPr lang="en-US" i="0" dirty="0" smtClean="0">
                <a:solidFill>
                  <a:schemeClr val="tx2"/>
                </a:solidFill>
                <a:latin typeface="+mn-lt"/>
              </a:rPr>
              <a:t>	     </a:t>
            </a:r>
            <a:r>
              <a:rPr lang="en-US" i="0" dirty="0">
                <a:solidFill>
                  <a:schemeClr val="tx2"/>
                </a:solidFill>
                <a:latin typeface="+mn-lt"/>
              </a:rPr>
              <a:t>3.9 </a:t>
            </a:r>
            <a:r>
              <a:rPr lang="en-US" i="0" dirty="0" err="1" smtClean="0">
                <a:solidFill>
                  <a:schemeClr val="tx2"/>
                </a:solidFill>
                <a:latin typeface="+mn-lt"/>
              </a:rPr>
              <a:t>Tcf</a:t>
            </a:r>
            <a:endParaRPr lang="en-US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17924" name="Text Box 4"/>
          <p:cNvSpPr txBox="1">
            <a:spLocks noChangeArrowheads="1"/>
          </p:cNvSpPr>
          <p:nvPr/>
        </p:nvSpPr>
        <p:spPr bwMode="auto">
          <a:xfrm>
            <a:off x="3124200" y="838200"/>
            <a:ext cx="594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0">
                <a:solidFill>
                  <a:schemeClr val="tx2"/>
                </a:solidFill>
                <a:latin typeface="+mn-lt"/>
              </a:rPr>
              <a:t>Crude Oil(BB) 	Natural Gas (TCF)</a:t>
            </a:r>
          </a:p>
        </p:txBody>
      </p:sp>
      <p:sp>
        <p:nvSpPr>
          <p:cNvPr id="1617925" name="Text Box 5"/>
          <p:cNvSpPr txBox="1">
            <a:spLocks noChangeArrowheads="1"/>
          </p:cNvSpPr>
          <p:nvPr/>
        </p:nvSpPr>
        <p:spPr bwMode="auto">
          <a:xfrm>
            <a:off x="1725386" y="5867400"/>
            <a:ext cx="3124200" cy="707886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0" dirty="0">
                <a:solidFill>
                  <a:schemeClr val="tx2"/>
                </a:solidFill>
                <a:latin typeface="+mn-lt"/>
              </a:rPr>
              <a:t>Most in carbonate plays beneath evaporite seals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7038"/>
            <a:ext cx="8321023" cy="6430962"/>
          </a:xfrm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02507" y="0"/>
            <a:ext cx="882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chemeClr val="tx2"/>
                </a:solidFill>
              </a:rPr>
              <a:t>Climate, Eustasy, &amp; Source Rock Potential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320971" y="1371600"/>
            <a:ext cx="1524000" cy="2764972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4822371" y="2209800"/>
            <a:ext cx="1524000" cy="1926772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3733800" y="2754086"/>
            <a:ext cx="990600" cy="1382486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381000" y="228600"/>
            <a:ext cx="8305800" cy="6418263"/>
            <a:chOff x="288" y="277"/>
            <a:chExt cx="5232" cy="4043"/>
          </a:xfrm>
        </p:grpSpPr>
        <p:pic>
          <p:nvPicPr>
            <p:cNvPr id="32781" name="Picture 3" descr="foldout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77"/>
              <a:ext cx="5232" cy="4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2" name="Rectangle 4"/>
            <p:cNvSpPr>
              <a:spLocks noChangeArrowheads="1"/>
            </p:cNvSpPr>
            <p:nvPr/>
          </p:nvSpPr>
          <p:spPr bwMode="auto">
            <a:xfrm>
              <a:off x="2544" y="4050"/>
              <a:ext cx="86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2037" name="Freeform 5"/>
          <p:cNvSpPr>
            <a:spLocks/>
          </p:cNvSpPr>
          <p:nvPr/>
        </p:nvSpPr>
        <p:spPr bwMode="auto">
          <a:xfrm>
            <a:off x="609600" y="228600"/>
            <a:ext cx="8001000" cy="6172200"/>
          </a:xfrm>
          <a:custGeom>
            <a:avLst/>
            <a:gdLst>
              <a:gd name="T0" fmla="*/ 8001000 w 2295"/>
              <a:gd name="T1" fmla="*/ 3021309 h 1810"/>
              <a:gd name="T2" fmla="*/ 7363012 w 2295"/>
              <a:gd name="T3" fmla="*/ 2523441 h 1810"/>
              <a:gd name="T4" fmla="*/ 5961529 w 2295"/>
              <a:gd name="T5" fmla="*/ 1558395 h 1810"/>
              <a:gd name="T6" fmla="*/ 4974914 w 2295"/>
              <a:gd name="T7" fmla="*/ 1091218 h 1810"/>
              <a:gd name="T8" fmla="*/ 4336925 w 2295"/>
              <a:gd name="T9" fmla="*/ 965046 h 1810"/>
              <a:gd name="T10" fmla="*/ 3413063 w 2295"/>
              <a:gd name="T11" fmla="*/ 1026427 h 1810"/>
              <a:gd name="T12" fmla="*/ 2583329 w 2295"/>
              <a:gd name="T13" fmla="*/ 872974 h 1810"/>
              <a:gd name="T14" fmla="*/ 1690843 w 2295"/>
              <a:gd name="T15" fmla="*/ 685421 h 1810"/>
              <a:gd name="T16" fmla="*/ 669365 w 2295"/>
              <a:gd name="T17" fmla="*/ 341006 h 1810"/>
              <a:gd name="T18" fmla="*/ 257984 w 2295"/>
              <a:gd name="T19" fmla="*/ 0 h 1810"/>
              <a:gd name="T20" fmla="*/ 0 w 2295"/>
              <a:gd name="T21" fmla="*/ 0 h 1810"/>
              <a:gd name="T22" fmla="*/ 0 w 2295"/>
              <a:gd name="T23" fmla="*/ 2898547 h 1810"/>
              <a:gd name="T24" fmla="*/ 735604 w 2295"/>
              <a:gd name="T25" fmla="*/ 2929237 h 1810"/>
              <a:gd name="T26" fmla="*/ 1913965 w 2295"/>
              <a:gd name="T27" fmla="*/ 2772375 h 1810"/>
              <a:gd name="T28" fmla="*/ 2454337 w 2295"/>
              <a:gd name="T29" fmla="*/ 2741684 h 1810"/>
              <a:gd name="T30" fmla="*/ 3060949 w 2295"/>
              <a:gd name="T31" fmla="*/ 2741684 h 1810"/>
              <a:gd name="T32" fmla="*/ 3761690 w 2295"/>
              <a:gd name="T33" fmla="*/ 2618922 h 1810"/>
              <a:gd name="T34" fmla="*/ 4685553 w 2295"/>
              <a:gd name="T35" fmla="*/ 2772375 h 1810"/>
              <a:gd name="T36" fmla="*/ 5198035 w 2295"/>
              <a:gd name="T37" fmla="*/ 3086100 h 1810"/>
              <a:gd name="T38" fmla="*/ 5389780 w 2295"/>
              <a:gd name="T39" fmla="*/ 3676040 h 1810"/>
              <a:gd name="T40" fmla="*/ 5323541 w 2295"/>
              <a:gd name="T41" fmla="*/ 3989765 h 1810"/>
              <a:gd name="T42" fmla="*/ 5229412 w 2295"/>
              <a:gd name="T43" fmla="*/ 4518323 h 1810"/>
              <a:gd name="T44" fmla="*/ 5292165 w 2295"/>
              <a:gd name="T45" fmla="*/ 5050292 h 1810"/>
              <a:gd name="T46" fmla="*/ 5389780 w 2295"/>
              <a:gd name="T47" fmla="*/ 5797094 h 1810"/>
              <a:gd name="T48" fmla="*/ 5323541 w 2295"/>
              <a:gd name="T49" fmla="*/ 6172200 h 1810"/>
              <a:gd name="T50" fmla="*/ 7969624 w 2295"/>
              <a:gd name="T51" fmla="*/ 6141510 h 1810"/>
              <a:gd name="T52" fmla="*/ 8001000 w 2295"/>
              <a:gd name="T53" fmla="*/ 3021309 h 181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295"/>
              <a:gd name="T82" fmla="*/ 0 h 1810"/>
              <a:gd name="T83" fmla="*/ 2295 w 2295"/>
              <a:gd name="T84" fmla="*/ 1810 h 181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295" h="1810">
                <a:moveTo>
                  <a:pt x="2295" y="886"/>
                </a:moveTo>
                <a:lnTo>
                  <a:pt x="2112" y="740"/>
                </a:lnTo>
                <a:lnTo>
                  <a:pt x="1710" y="457"/>
                </a:lnTo>
                <a:lnTo>
                  <a:pt x="1427" y="320"/>
                </a:lnTo>
                <a:lnTo>
                  <a:pt x="1244" y="283"/>
                </a:lnTo>
                <a:lnTo>
                  <a:pt x="979" y="301"/>
                </a:lnTo>
                <a:lnTo>
                  <a:pt x="741" y="256"/>
                </a:lnTo>
                <a:lnTo>
                  <a:pt x="485" y="201"/>
                </a:lnTo>
                <a:lnTo>
                  <a:pt x="192" y="100"/>
                </a:lnTo>
                <a:lnTo>
                  <a:pt x="74" y="0"/>
                </a:lnTo>
                <a:lnTo>
                  <a:pt x="0" y="0"/>
                </a:lnTo>
                <a:lnTo>
                  <a:pt x="0" y="850"/>
                </a:lnTo>
                <a:lnTo>
                  <a:pt x="211" y="859"/>
                </a:lnTo>
                <a:lnTo>
                  <a:pt x="549" y="813"/>
                </a:lnTo>
                <a:lnTo>
                  <a:pt x="704" y="804"/>
                </a:lnTo>
                <a:lnTo>
                  <a:pt x="878" y="804"/>
                </a:lnTo>
                <a:lnTo>
                  <a:pt x="1079" y="768"/>
                </a:lnTo>
                <a:lnTo>
                  <a:pt x="1344" y="813"/>
                </a:lnTo>
                <a:lnTo>
                  <a:pt x="1491" y="905"/>
                </a:lnTo>
                <a:lnTo>
                  <a:pt x="1546" y="1078"/>
                </a:lnTo>
                <a:lnTo>
                  <a:pt x="1527" y="1170"/>
                </a:lnTo>
                <a:lnTo>
                  <a:pt x="1500" y="1325"/>
                </a:lnTo>
                <a:lnTo>
                  <a:pt x="1518" y="1481"/>
                </a:lnTo>
                <a:lnTo>
                  <a:pt x="1546" y="1700"/>
                </a:lnTo>
                <a:lnTo>
                  <a:pt x="1527" y="1810"/>
                </a:lnTo>
                <a:lnTo>
                  <a:pt x="2286" y="1801"/>
                </a:lnTo>
                <a:lnTo>
                  <a:pt x="2295" y="886"/>
                </a:lnTo>
                <a:close/>
              </a:path>
            </a:pathLst>
          </a:custGeom>
          <a:solidFill>
            <a:srgbClr val="66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38" name="Oval 6"/>
          <p:cNvSpPr>
            <a:spLocks noChangeArrowheads="1"/>
          </p:cNvSpPr>
          <p:nvPr/>
        </p:nvSpPr>
        <p:spPr bwMode="auto">
          <a:xfrm>
            <a:off x="3657600" y="2057400"/>
            <a:ext cx="2286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039" name="Oval 7"/>
          <p:cNvSpPr>
            <a:spLocks noChangeArrowheads="1"/>
          </p:cNvSpPr>
          <p:nvPr/>
        </p:nvSpPr>
        <p:spPr bwMode="auto">
          <a:xfrm>
            <a:off x="609600" y="1752600"/>
            <a:ext cx="3810000" cy="15240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0" name="Freeform 8"/>
          <p:cNvSpPr>
            <a:spLocks/>
          </p:cNvSpPr>
          <p:nvPr/>
        </p:nvSpPr>
        <p:spPr bwMode="auto">
          <a:xfrm>
            <a:off x="3860800" y="1155700"/>
            <a:ext cx="4673600" cy="4406900"/>
          </a:xfrm>
          <a:custGeom>
            <a:avLst/>
            <a:gdLst>
              <a:gd name="T0" fmla="*/ 4521200 w 2944"/>
              <a:gd name="T1" fmla="*/ 2730500 h 2776"/>
              <a:gd name="T2" fmla="*/ 3530600 w 2944"/>
              <a:gd name="T3" fmla="*/ 1587500 h 2776"/>
              <a:gd name="T4" fmla="*/ 2082800 w 2944"/>
              <a:gd name="T5" fmla="*/ 520700 h 2776"/>
              <a:gd name="T6" fmla="*/ 863600 w 2944"/>
              <a:gd name="T7" fmla="*/ 38100 h 2776"/>
              <a:gd name="T8" fmla="*/ 25400 w 2944"/>
              <a:gd name="T9" fmla="*/ 292100 h 2776"/>
              <a:gd name="T10" fmla="*/ 1016000 w 2944"/>
              <a:gd name="T11" fmla="*/ 1206500 h 2776"/>
              <a:gd name="T12" fmla="*/ 2006600 w 2944"/>
              <a:gd name="T13" fmla="*/ 1739900 h 2776"/>
              <a:gd name="T14" fmla="*/ 2355850 w 2944"/>
              <a:gd name="T15" fmla="*/ 2706688 h 2776"/>
              <a:gd name="T16" fmla="*/ 2159000 w 2944"/>
              <a:gd name="T17" fmla="*/ 3873500 h 2776"/>
              <a:gd name="T18" fmla="*/ 2235200 w 2944"/>
              <a:gd name="T19" fmla="*/ 4406900 h 2776"/>
              <a:gd name="T20" fmla="*/ 3530600 w 2944"/>
              <a:gd name="T21" fmla="*/ 3873500 h 2776"/>
              <a:gd name="T22" fmla="*/ 4445000 w 2944"/>
              <a:gd name="T23" fmla="*/ 3340100 h 2776"/>
              <a:gd name="T24" fmla="*/ 4521200 w 2944"/>
              <a:gd name="T25" fmla="*/ 2730500 h 277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944"/>
              <a:gd name="T40" fmla="*/ 0 h 2776"/>
              <a:gd name="T41" fmla="*/ 2944 w 2944"/>
              <a:gd name="T42" fmla="*/ 2776 h 277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944" h="2776">
                <a:moveTo>
                  <a:pt x="2848" y="1720"/>
                </a:moveTo>
                <a:cubicBezTo>
                  <a:pt x="2752" y="1536"/>
                  <a:pt x="2480" y="1232"/>
                  <a:pt x="2224" y="1000"/>
                </a:cubicBezTo>
                <a:cubicBezTo>
                  <a:pt x="1968" y="768"/>
                  <a:pt x="1592" y="491"/>
                  <a:pt x="1312" y="328"/>
                </a:cubicBezTo>
                <a:cubicBezTo>
                  <a:pt x="1032" y="165"/>
                  <a:pt x="760" y="48"/>
                  <a:pt x="544" y="24"/>
                </a:cubicBezTo>
                <a:cubicBezTo>
                  <a:pt x="328" y="0"/>
                  <a:pt x="0" y="61"/>
                  <a:pt x="16" y="184"/>
                </a:cubicBezTo>
                <a:cubicBezTo>
                  <a:pt x="32" y="307"/>
                  <a:pt x="432" y="608"/>
                  <a:pt x="640" y="760"/>
                </a:cubicBezTo>
                <a:cubicBezTo>
                  <a:pt x="848" y="912"/>
                  <a:pt x="1123" y="939"/>
                  <a:pt x="1264" y="1096"/>
                </a:cubicBezTo>
                <a:cubicBezTo>
                  <a:pt x="1405" y="1253"/>
                  <a:pt x="1468" y="1481"/>
                  <a:pt x="1484" y="1705"/>
                </a:cubicBezTo>
                <a:cubicBezTo>
                  <a:pt x="1500" y="1929"/>
                  <a:pt x="1373" y="2262"/>
                  <a:pt x="1360" y="2440"/>
                </a:cubicBezTo>
                <a:cubicBezTo>
                  <a:pt x="1347" y="2618"/>
                  <a:pt x="1264" y="2776"/>
                  <a:pt x="1408" y="2776"/>
                </a:cubicBezTo>
                <a:cubicBezTo>
                  <a:pt x="1552" y="2776"/>
                  <a:pt x="1992" y="2552"/>
                  <a:pt x="2224" y="2440"/>
                </a:cubicBezTo>
                <a:cubicBezTo>
                  <a:pt x="2456" y="2328"/>
                  <a:pt x="2696" y="2224"/>
                  <a:pt x="2800" y="2104"/>
                </a:cubicBezTo>
                <a:cubicBezTo>
                  <a:pt x="2904" y="1984"/>
                  <a:pt x="2944" y="1904"/>
                  <a:pt x="2848" y="1720"/>
                </a:cubicBezTo>
                <a:close/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4108" name="Text Box 12"/>
          <p:cNvSpPr txBox="1">
            <a:spLocks noChangeArrowheads="1"/>
          </p:cNvSpPr>
          <p:nvPr/>
        </p:nvSpPr>
        <p:spPr bwMode="auto">
          <a:xfrm>
            <a:off x="1295400" y="3810000"/>
            <a:ext cx="1828800" cy="2301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0">
                <a:solidFill>
                  <a:schemeClr val="tx2"/>
                </a:solidFill>
                <a:cs typeface="Arial" charset="0"/>
              </a:rPr>
              <a:t>Most Arabian Gulf fields are carbonate plays beneath evaporite seals in restricted basins juxtaposing source, seal and reservoirs</a:t>
            </a:r>
          </a:p>
        </p:txBody>
      </p:sp>
      <p:sp>
        <p:nvSpPr>
          <p:cNvPr id="172042" name="AutoShape 10"/>
          <p:cNvSpPr>
            <a:spLocks noChangeArrowheads="1"/>
          </p:cNvSpPr>
          <p:nvPr/>
        </p:nvSpPr>
        <p:spPr bwMode="auto">
          <a:xfrm>
            <a:off x="4114800" y="3657600"/>
            <a:ext cx="2057400" cy="304800"/>
          </a:xfrm>
          <a:prstGeom prst="rightArrowCallout">
            <a:avLst>
              <a:gd name="adj1" fmla="val 25000"/>
              <a:gd name="adj2" fmla="val 25000"/>
              <a:gd name="adj3" fmla="val 112500"/>
              <a:gd name="adj4" fmla="val 6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Paleozoic</a:t>
            </a:r>
          </a:p>
        </p:txBody>
      </p:sp>
      <p:sp>
        <p:nvSpPr>
          <p:cNvPr id="172043" name="AutoShape 11"/>
          <p:cNvSpPr>
            <a:spLocks noChangeArrowheads="1"/>
          </p:cNvSpPr>
          <p:nvPr/>
        </p:nvSpPr>
        <p:spPr bwMode="auto">
          <a:xfrm rot="3087392">
            <a:off x="4976019" y="2936082"/>
            <a:ext cx="2243137" cy="304800"/>
          </a:xfrm>
          <a:prstGeom prst="leftRightArrowCallout">
            <a:avLst>
              <a:gd name="adj1" fmla="val 25000"/>
              <a:gd name="adj2" fmla="val 25000"/>
              <a:gd name="adj3" fmla="val 91992"/>
              <a:gd name="adj4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Jurassic</a:t>
            </a:r>
          </a:p>
        </p:txBody>
      </p:sp>
      <p:sp>
        <p:nvSpPr>
          <p:cNvPr id="172044" name="AutoShape 12"/>
          <p:cNvSpPr>
            <a:spLocks noChangeArrowheads="1"/>
          </p:cNvSpPr>
          <p:nvPr/>
        </p:nvSpPr>
        <p:spPr bwMode="auto">
          <a:xfrm rot="3087392">
            <a:off x="5153818" y="2847182"/>
            <a:ext cx="2646363" cy="304800"/>
          </a:xfrm>
          <a:prstGeom prst="leftRightArrowCallout">
            <a:avLst>
              <a:gd name="adj1" fmla="val 25000"/>
              <a:gd name="adj2" fmla="val 25000"/>
              <a:gd name="adj3" fmla="val 108529"/>
              <a:gd name="adj4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Cretaceous</a:t>
            </a:r>
          </a:p>
        </p:txBody>
      </p:sp>
      <p:sp>
        <p:nvSpPr>
          <p:cNvPr id="172045" name="AutoShape 13"/>
          <p:cNvSpPr>
            <a:spLocks noChangeArrowheads="1"/>
          </p:cNvSpPr>
          <p:nvPr/>
        </p:nvSpPr>
        <p:spPr bwMode="auto">
          <a:xfrm rot="2663096">
            <a:off x="4953000" y="2286000"/>
            <a:ext cx="3103563" cy="304800"/>
          </a:xfrm>
          <a:prstGeom prst="leftRightArrowCallout">
            <a:avLst>
              <a:gd name="adj1" fmla="val 25000"/>
              <a:gd name="adj2" fmla="val 25000"/>
              <a:gd name="adj3" fmla="val 127279"/>
              <a:gd name="adj4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Tertiary</a:t>
            </a: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6781800" y="990600"/>
            <a:ext cx="1828800" cy="1079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0" dirty="0">
                <a:solidFill>
                  <a:schemeClr val="tx2"/>
                </a:solidFill>
                <a:cs typeface="Arial" charset="0"/>
              </a:rPr>
              <a:t>Arabian Gulf fields become</a:t>
            </a:r>
          </a:p>
          <a:p>
            <a:pPr algn="ctr" eaLnBrk="1" hangingPunct="1"/>
            <a:r>
              <a:rPr lang="en-US" sz="1600" b="0" dirty="0">
                <a:solidFill>
                  <a:schemeClr val="tx2"/>
                </a:solidFill>
                <a:cs typeface="Arial" charset="0"/>
              </a:rPr>
              <a:t>younger </a:t>
            </a:r>
          </a:p>
          <a:p>
            <a:pPr algn="ctr" eaLnBrk="1" hangingPunct="1"/>
            <a:r>
              <a:rPr lang="en-US" sz="1600" b="0" dirty="0">
                <a:solidFill>
                  <a:schemeClr val="tx2"/>
                </a:solidFill>
                <a:cs typeface="Arial" charset="0"/>
              </a:rPr>
              <a:t>to east</a:t>
            </a:r>
          </a:p>
        </p:txBody>
      </p:sp>
    </p:spTree>
    <p:extLst>
      <p:ext uri="{BB962C8B-B14F-4D97-AF65-F5344CB8AC3E}">
        <p14:creationId xmlns:p14="http://schemas.microsoft.com/office/powerpoint/2010/main" val="29185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7" grpId="0" animBg="1"/>
      <p:bldP spid="172038" grpId="0" animBg="1"/>
      <p:bldP spid="172039" grpId="0" animBg="1"/>
      <p:bldP spid="172040" grpId="0" animBg="1"/>
      <p:bldP spid="1924108" grpId="0" animBg="1"/>
      <p:bldP spid="172042" grpId="0" animBg="1"/>
      <p:bldP spid="172043" grpId="0" animBg="1"/>
      <p:bldP spid="172044" grpId="0" animBg="1"/>
      <p:bldP spid="172045" grpId="0" animBg="1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270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smtClean="0"/>
              <a:t>Low Stand Evaporite Signals</a:t>
            </a:r>
          </a:p>
        </p:txBody>
      </p:sp>
      <p:pic>
        <p:nvPicPr>
          <p:cNvPr id="21507" name="Picture 5" descr="LST-Evaporit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990600"/>
            <a:ext cx="8016875" cy="5430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7272" name="Freeform 8"/>
          <p:cNvSpPr>
            <a:spLocks/>
          </p:cNvSpPr>
          <p:nvPr/>
        </p:nvSpPr>
        <p:spPr bwMode="auto">
          <a:xfrm>
            <a:off x="2057400" y="3635375"/>
            <a:ext cx="5429250" cy="1041400"/>
          </a:xfrm>
          <a:custGeom>
            <a:avLst/>
            <a:gdLst>
              <a:gd name="T0" fmla="*/ 0 w 3420"/>
              <a:gd name="T1" fmla="*/ 0 h 656"/>
              <a:gd name="T2" fmla="*/ 419100 w 3420"/>
              <a:gd name="T3" fmla="*/ 41275 h 656"/>
              <a:gd name="T4" fmla="*/ 781050 w 3420"/>
              <a:gd name="T5" fmla="*/ 85725 h 656"/>
              <a:gd name="T6" fmla="*/ 904875 w 3420"/>
              <a:gd name="T7" fmla="*/ 101600 h 656"/>
              <a:gd name="T8" fmla="*/ 1152525 w 3420"/>
              <a:gd name="T9" fmla="*/ 187325 h 656"/>
              <a:gd name="T10" fmla="*/ 1441450 w 3420"/>
              <a:gd name="T11" fmla="*/ 158750 h 656"/>
              <a:gd name="T12" fmla="*/ 1752600 w 3420"/>
              <a:gd name="T13" fmla="*/ 171450 h 656"/>
              <a:gd name="T14" fmla="*/ 2041525 w 3420"/>
              <a:gd name="T15" fmla="*/ 200025 h 656"/>
              <a:gd name="T16" fmla="*/ 2365375 w 3420"/>
              <a:gd name="T17" fmla="*/ 196850 h 656"/>
              <a:gd name="T18" fmla="*/ 2565400 w 3420"/>
              <a:gd name="T19" fmla="*/ 336550 h 656"/>
              <a:gd name="T20" fmla="*/ 2762250 w 3420"/>
              <a:gd name="T21" fmla="*/ 546100 h 656"/>
              <a:gd name="T22" fmla="*/ 3222625 w 3420"/>
              <a:gd name="T23" fmla="*/ 914400 h 656"/>
              <a:gd name="T24" fmla="*/ 3860800 w 3420"/>
              <a:gd name="T25" fmla="*/ 1025525 h 656"/>
              <a:gd name="T26" fmla="*/ 5429250 w 3420"/>
              <a:gd name="T27" fmla="*/ 1009650 h 6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20"/>
              <a:gd name="T43" fmla="*/ 0 h 656"/>
              <a:gd name="T44" fmla="*/ 3420 w 3420"/>
              <a:gd name="T45" fmla="*/ 656 h 6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20" h="656">
                <a:moveTo>
                  <a:pt x="0" y="0"/>
                </a:moveTo>
                <a:cubicBezTo>
                  <a:pt x="44" y="4"/>
                  <a:pt x="182" y="17"/>
                  <a:pt x="264" y="26"/>
                </a:cubicBezTo>
                <a:cubicBezTo>
                  <a:pt x="346" y="35"/>
                  <a:pt x="441" y="48"/>
                  <a:pt x="492" y="54"/>
                </a:cubicBezTo>
                <a:cubicBezTo>
                  <a:pt x="543" y="60"/>
                  <a:pt x="531" y="53"/>
                  <a:pt x="570" y="64"/>
                </a:cubicBezTo>
                <a:cubicBezTo>
                  <a:pt x="609" y="75"/>
                  <a:pt x="670" y="112"/>
                  <a:pt x="726" y="118"/>
                </a:cubicBezTo>
                <a:cubicBezTo>
                  <a:pt x="782" y="124"/>
                  <a:pt x="845" y="102"/>
                  <a:pt x="908" y="100"/>
                </a:cubicBezTo>
                <a:cubicBezTo>
                  <a:pt x="971" y="98"/>
                  <a:pt x="1041" y="104"/>
                  <a:pt x="1104" y="108"/>
                </a:cubicBezTo>
                <a:cubicBezTo>
                  <a:pt x="1167" y="112"/>
                  <a:pt x="1222" y="123"/>
                  <a:pt x="1286" y="126"/>
                </a:cubicBezTo>
                <a:cubicBezTo>
                  <a:pt x="1350" y="129"/>
                  <a:pt x="1435" y="110"/>
                  <a:pt x="1490" y="124"/>
                </a:cubicBezTo>
                <a:cubicBezTo>
                  <a:pt x="1545" y="138"/>
                  <a:pt x="1574" y="175"/>
                  <a:pt x="1616" y="212"/>
                </a:cubicBezTo>
                <a:cubicBezTo>
                  <a:pt x="1658" y="249"/>
                  <a:pt x="1671" y="283"/>
                  <a:pt x="1740" y="344"/>
                </a:cubicBezTo>
                <a:cubicBezTo>
                  <a:pt x="1809" y="405"/>
                  <a:pt x="1915" y="526"/>
                  <a:pt x="2030" y="576"/>
                </a:cubicBezTo>
                <a:cubicBezTo>
                  <a:pt x="2145" y="626"/>
                  <a:pt x="2200" y="636"/>
                  <a:pt x="2432" y="646"/>
                </a:cubicBezTo>
                <a:cubicBezTo>
                  <a:pt x="2664" y="656"/>
                  <a:pt x="3214" y="638"/>
                  <a:pt x="3420" y="63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491038" y="4019551"/>
            <a:ext cx="1609725" cy="2297113"/>
            <a:chOff x="2829" y="2532"/>
            <a:chExt cx="1014" cy="1447"/>
          </a:xfrm>
        </p:grpSpPr>
        <p:sp>
          <p:nvSpPr>
            <p:cNvPr id="21510" name="Rectangle 14"/>
            <p:cNvSpPr>
              <a:spLocks noChangeArrowheads="1"/>
            </p:cNvSpPr>
            <p:nvPr/>
          </p:nvSpPr>
          <p:spPr bwMode="auto">
            <a:xfrm>
              <a:off x="2829" y="3476"/>
              <a:ext cx="1008" cy="48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279" name="Text Box 15"/>
            <p:cNvSpPr txBox="1">
              <a:spLocks noChangeArrowheads="1"/>
            </p:cNvSpPr>
            <p:nvPr/>
          </p:nvSpPr>
          <p:spPr bwMode="auto">
            <a:xfrm>
              <a:off x="2832" y="3456"/>
              <a:ext cx="1011" cy="52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sequence</a:t>
              </a:r>
            </a:p>
            <a:p>
              <a:pPr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boundary</a:t>
              </a:r>
            </a:p>
          </p:txBody>
        </p:sp>
        <p:sp>
          <p:nvSpPr>
            <p:cNvPr id="21512" name="Line 16"/>
            <p:cNvSpPr>
              <a:spLocks noChangeShapeType="1"/>
            </p:cNvSpPr>
            <p:nvPr/>
          </p:nvSpPr>
          <p:spPr bwMode="auto">
            <a:xfrm rot="8652867" flipH="1">
              <a:off x="3017" y="2532"/>
              <a:ext cx="238" cy="9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727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err="1" smtClean="0"/>
              <a:t>Transgressive</a:t>
            </a:r>
            <a:r>
              <a:rPr lang="en-US" sz="4000" dirty="0" smtClean="0"/>
              <a:t> Evaporite Signals</a:t>
            </a:r>
          </a:p>
        </p:txBody>
      </p:sp>
      <p:pic>
        <p:nvPicPr>
          <p:cNvPr id="22531" name="Picture 5" descr="TST-Evaporit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90600"/>
            <a:ext cx="7620000" cy="542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1366" name="Freeform 6"/>
          <p:cNvSpPr>
            <a:spLocks/>
          </p:cNvSpPr>
          <p:nvPr/>
        </p:nvSpPr>
        <p:spPr bwMode="auto">
          <a:xfrm>
            <a:off x="2905125" y="3662363"/>
            <a:ext cx="4843463" cy="752475"/>
          </a:xfrm>
          <a:custGeom>
            <a:avLst/>
            <a:gdLst>
              <a:gd name="T0" fmla="*/ 0 w 3051"/>
              <a:gd name="T1" fmla="*/ 14288 h 474"/>
              <a:gd name="T2" fmla="*/ 315913 w 3051"/>
              <a:gd name="T3" fmla="*/ 63500 h 474"/>
              <a:gd name="T4" fmla="*/ 404813 w 3051"/>
              <a:gd name="T5" fmla="*/ 76200 h 474"/>
              <a:gd name="T6" fmla="*/ 742950 w 3051"/>
              <a:gd name="T7" fmla="*/ 128588 h 474"/>
              <a:gd name="T8" fmla="*/ 1014413 w 3051"/>
              <a:gd name="T9" fmla="*/ 176213 h 474"/>
              <a:gd name="T10" fmla="*/ 1328738 w 3051"/>
              <a:gd name="T11" fmla="*/ 166688 h 474"/>
              <a:gd name="T12" fmla="*/ 1800225 w 3051"/>
              <a:gd name="T13" fmla="*/ 161925 h 474"/>
              <a:gd name="T14" fmla="*/ 1971675 w 3051"/>
              <a:gd name="T15" fmla="*/ 161925 h 474"/>
              <a:gd name="T16" fmla="*/ 2181225 w 3051"/>
              <a:gd name="T17" fmla="*/ 33338 h 474"/>
              <a:gd name="T18" fmla="*/ 2547938 w 3051"/>
              <a:gd name="T19" fmla="*/ 14288 h 474"/>
              <a:gd name="T20" fmla="*/ 2595563 w 3051"/>
              <a:gd name="T21" fmla="*/ 57150 h 474"/>
              <a:gd name="T22" fmla="*/ 2690813 w 3051"/>
              <a:gd name="T23" fmla="*/ 357188 h 474"/>
              <a:gd name="T24" fmla="*/ 2986088 w 3051"/>
              <a:gd name="T25" fmla="*/ 604838 h 474"/>
              <a:gd name="T26" fmla="*/ 3333751 w 3051"/>
              <a:gd name="T27" fmla="*/ 685800 h 474"/>
              <a:gd name="T28" fmla="*/ 4843463 w 3051"/>
              <a:gd name="T29" fmla="*/ 752475 h 4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051"/>
              <a:gd name="T46" fmla="*/ 0 h 474"/>
              <a:gd name="T47" fmla="*/ 3051 w 3051"/>
              <a:gd name="T48" fmla="*/ 474 h 47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051" h="474">
                <a:moveTo>
                  <a:pt x="0" y="9"/>
                </a:moveTo>
                <a:cubicBezTo>
                  <a:pt x="34" y="14"/>
                  <a:pt x="157" y="34"/>
                  <a:pt x="199" y="40"/>
                </a:cubicBezTo>
                <a:cubicBezTo>
                  <a:pt x="241" y="46"/>
                  <a:pt x="210" y="41"/>
                  <a:pt x="255" y="48"/>
                </a:cubicBezTo>
                <a:cubicBezTo>
                  <a:pt x="300" y="55"/>
                  <a:pt x="404" y="71"/>
                  <a:pt x="468" y="81"/>
                </a:cubicBezTo>
                <a:cubicBezTo>
                  <a:pt x="532" y="91"/>
                  <a:pt x="578" y="107"/>
                  <a:pt x="639" y="111"/>
                </a:cubicBezTo>
                <a:cubicBezTo>
                  <a:pt x="700" y="115"/>
                  <a:pt x="755" y="106"/>
                  <a:pt x="837" y="105"/>
                </a:cubicBezTo>
                <a:cubicBezTo>
                  <a:pt x="919" y="104"/>
                  <a:pt x="1067" y="102"/>
                  <a:pt x="1134" y="102"/>
                </a:cubicBezTo>
                <a:cubicBezTo>
                  <a:pt x="1201" y="102"/>
                  <a:pt x="1202" y="115"/>
                  <a:pt x="1242" y="102"/>
                </a:cubicBezTo>
                <a:cubicBezTo>
                  <a:pt x="1282" y="89"/>
                  <a:pt x="1314" y="36"/>
                  <a:pt x="1374" y="21"/>
                </a:cubicBezTo>
                <a:cubicBezTo>
                  <a:pt x="1434" y="6"/>
                  <a:pt x="1562" y="7"/>
                  <a:pt x="1605" y="9"/>
                </a:cubicBezTo>
                <a:cubicBezTo>
                  <a:pt x="1648" y="11"/>
                  <a:pt x="1620" y="0"/>
                  <a:pt x="1635" y="36"/>
                </a:cubicBezTo>
                <a:cubicBezTo>
                  <a:pt x="1650" y="72"/>
                  <a:pt x="1654" y="168"/>
                  <a:pt x="1695" y="225"/>
                </a:cubicBezTo>
                <a:cubicBezTo>
                  <a:pt x="1736" y="282"/>
                  <a:pt x="1814" y="347"/>
                  <a:pt x="1881" y="381"/>
                </a:cubicBezTo>
                <a:cubicBezTo>
                  <a:pt x="1948" y="415"/>
                  <a:pt x="1905" y="417"/>
                  <a:pt x="2100" y="432"/>
                </a:cubicBezTo>
                <a:cubicBezTo>
                  <a:pt x="2295" y="447"/>
                  <a:pt x="2853" y="465"/>
                  <a:pt x="3051" y="474"/>
                </a:cubicBezTo>
              </a:path>
            </a:pathLst>
          </a:custGeom>
          <a:noFill/>
          <a:ln w="57150" cap="flat" cmpd="sng">
            <a:solidFill>
              <a:srgbClr val="CC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2667000"/>
            <a:ext cx="2919413" cy="965200"/>
            <a:chOff x="0" y="1680"/>
            <a:chExt cx="1839" cy="608"/>
          </a:xfrm>
          <a:effectLst/>
        </p:grpSpPr>
        <p:grpSp>
          <p:nvGrpSpPr>
            <p:cNvPr id="22534" name="Group 11"/>
            <p:cNvGrpSpPr>
              <a:grpSpLocks/>
            </p:cNvGrpSpPr>
            <p:nvPr/>
          </p:nvGrpSpPr>
          <p:grpSpPr bwMode="auto">
            <a:xfrm>
              <a:off x="0" y="1680"/>
              <a:ext cx="1705" cy="528"/>
              <a:chOff x="-853" y="3312"/>
              <a:chExt cx="1705" cy="528"/>
            </a:xfrm>
          </p:grpSpPr>
          <p:sp>
            <p:nvSpPr>
              <p:cNvPr id="22536" name="Rectangle 8"/>
              <p:cNvSpPr>
                <a:spLocks noChangeArrowheads="1"/>
              </p:cNvSpPr>
              <p:nvPr/>
            </p:nvSpPr>
            <p:spPr bwMode="auto">
              <a:xfrm flipH="1">
                <a:off x="-672" y="3312"/>
                <a:ext cx="1344" cy="52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1369" name="Text Box 9"/>
              <p:cNvSpPr txBox="1">
                <a:spLocks noChangeArrowheads="1"/>
              </p:cNvSpPr>
              <p:nvPr/>
            </p:nvSpPr>
            <p:spPr bwMode="auto">
              <a:xfrm>
                <a:off x="-853" y="3312"/>
                <a:ext cx="1705" cy="52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b="1" dirty="0" err="1">
                    <a:solidFill>
                      <a:srgbClr val="CC9900"/>
                    </a:solidFill>
                  </a:rPr>
                  <a:t>transgressive</a:t>
                </a:r>
                <a:endParaRPr lang="en-US" b="1" dirty="0">
                  <a:solidFill>
                    <a:srgbClr val="CC9900"/>
                  </a:solidFill>
                </a:endParaRP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CC9900"/>
                    </a:solidFill>
                  </a:rPr>
                  <a:t>surface</a:t>
                </a:r>
              </a:p>
            </p:txBody>
          </p:sp>
        </p:grpSp>
        <p:sp>
          <p:nvSpPr>
            <p:cNvPr id="1551370" name="Line 10"/>
            <p:cNvSpPr>
              <a:spLocks noChangeShapeType="1"/>
            </p:cNvSpPr>
            <p:nvPr/>
          </p:nvSpPr>
          <p:spPr bwMode="auto">
            <a:xfrm rot="12947133" flipH="1">
              <a:off x="1498" y="2211"/>
              <a:ext cx="341" cy="77"/>
            </a:xfrm>
            <a:prstGeom prst="line">
              <a:avLst/>
            </a:prstGeom>
            <a:noFill/>
            <a:ln w="12700">
              <a:solidFill>
                <a:srgbClr val="CC9900"/>
              </a:solidFill>
              <a:round/>
              <a:headEnd/>
              <a:tailEnd type="oval" w="med" len="med"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136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smtClean="0"/>
              <a:t>High Stand Evaporite Signals</a:t>
            </a:r>
          </a:p>
        </p:txBody>
      </p:sp>
      <p:pic>
        <p:nvPicPr>
          <p:cNvPr id="23555" name="Picture 5" descr="HST-Evaporit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66800"/>
            <a:ext cx="8229600" cy="53340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" y="3352800"/>
            <a:ext cx="2625725" cy="1219200"/>
            <a:chOff x="336" y="2112"/>
            <a:chExt cx="1654" cy="768"/>
          </a:xfrm>
          <a:effectLst/>
        </p:grpSpPr>
        <p:sp>
          <p:nvSpPr>
            <p:cNvPr id="1553415" name="Rectangle 7"/>
            <p:cNvSpPr>
              <a:spLocks noChangeArrowheads="1"/>
            </p:cNvSpPr>
            <p:nvPr/>
          </p:nvSpPr>
          <p:spPr bwMode="auto">
            <a:xfrm>
              <a:off x="336" y="2112"/>
              <a:ext cx="1104" cy="7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CC00"/>
                  </a:solidFill>
                </a:rPr>
                <a:t>maximum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CC00"/>
                  </a:solidFill>
                </a:rPr>
                <a:t>flooding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CC00"/>
                  </a:solidFill>
                </a:rPr>
                <a:t>surface</a:t>
              </a:r>
            </a:p>
          </p:txBody>
        </p:sp>
        <p:sp>
          <p:nvSpPr>
            <p:cNvPr id="23559" name="Line 8"/>
            <p:cNvSpPr>
              <a:spLocks noChangeShapeType="1"/>
            </p:cNvSpPr>
            <p:nvPr/>
          </p:nvSpPr>
          <p:spPr bwMode="auto">
            <a:xfrm rot="8652867" flipH="1" flipV="1">
              <a:off x="1431" y="2344"/>
              <a:ext cx="559" cy="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553417" name="Freeform 9"/>
          <p:cNvSpPr>
            <a:spLocks/>
          </p:cNvSpPr>
          <p:nvPr/>
        </p:nvSpPr>
        <p:spPr bwMode="auto">
          <a:xfrm>
            <a:off x="2590800" y="3532188"/>
            <a:ext cx="4749800" cy="769937"/>
          </a:xfrm>
          <a:custGeom>
            <a:avLst/>
            <a:gdLst>
              <a:gd name="T0" fmla="*/ 0 w 2992"/>
              <a:gd name="T1" fmla="*/ 0 h 485"/>
              <a:gd name="T2" fmla="*/ 339725 w 2992"/>
              <a:gd name="T3" fmla="*/ 26987 h 485"/>
              <a:gd name="T4" fmla="*/ 635000 w 2992"/>
              <a:gd name="T5" fmla="*/ 71437 h 485"/>
              <a:gd name="T6" fmla="*/ 911225 w 2992"/>
              <a:gd name="T7" fmla="*/ 128587 h 485"/>
              <a:gd name="T8" fmla="*/ 1714500 w 2992"/>
              <a:gd name="T9" fmla="*/ 134937 h 485"/>
              <a:gd name="T10" fmla="*/ 1933575 w 2992"/>
              <a:gd name="T11" fmla="*/ 74612 h 485"/>
              <a:gd name="T12" fmla="*/ 2133600 w 2992"/>
              <a:gd name="T13" fmla="*/ 49212 h 485"/>
              <a:gd name="T14" fmla="*/ 2447925 w 2992"/>
              <a:gd name="T15" fmla="*/ 52387 h 485"/>
              <a:gd name="T16" fmla="*/ 2527300 w 2992"/>
              <a:gd name="T17" fmla="*/ 55562 h 485"/>
              <a:gd name="T18" fmla="*/ 2552700 w 2992"/>
              <a:gd name="T19" fmla="*/ 150812 h 485"/>
              <a:gd name="T20" fmla="*/ 2597150 w 2992"/>
              <a:gd name="T21" fmla="*/ 328612 h 485"/>
              <a:gd name="T22" fmla="*/ 2781300 w 2992"/>
              <a:gd name="T23" fmla="*/ 544512 h 485"/>
              <a:gd name="T24" fmla="*/ 3089275 w 2992"/>
              <a:gd name="T25" fmla="*/ 693737 h 485"/>
              <a:gd name="T26" fmla="*/ 3689350 w 2992"/>
              <a:gd name="T27" fmla="*/ 731837 h 485"/>
              <a:gd name="T28" fmla="*/ 4041775 w 2992"/>
              <a:gd name="T29" fmla="*/ 747712 h 485"/>
              <a:gd name="T30" fmla="*/ 4749800 w 2992"/>
              <a:gd name="T31" fmla="*/ 769937 h 4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992"/>
              <a:gd name="T49" fmla="*/ 0 h 485"/>
              <a:gd name="T50" fmla="*/ 2992 w 2992"/>
              <a:gd name="T51" fmla="*/ 485 h 48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992" h="485">
                <a:moveTo>
                  <a:pt x="0" y="0"/>
                </a:moveTo>
                <a:cubicBezTo>
                  <a:pt x="36" y="3"/>
                  <a:pt x="147" y="9"/>
                  <a:pt x="214" y="17"/>
                </a:cubicBezTo>
                <a:cubicBezTo>
                  <a:pt x="281" y="25"/>
                  <a:pt x="340" y="34"/>
                  <a:pt x="400" y="45"/>
                </a:cubicBezTo>
                <a:cubicBezTo>
                  <a:pt x="460" y="56"/>
                  <a:pt x="461" y="74"/>
                  <a:pt x="574" y="81"/>
                </a:cubicBezTo>
                <a:cubicBezTo>
                  <a:pt x="687" y="88"/>
                  <a:pt x="973" y="91"/>
                  <a:pt x="1080" y="85"/>
                </a:cubicBezTo>
                <a:cubicBezTo>
                  <a:pt x="1187" y="79"/>
                  <a:pt x="1174" y="56"/>
                  <a:pt x="1218" y="47"/>
                </a:cubicBezTo>
                <a:cubicBezTo>
                  <a:pt x="1262" y="38"/>
                  <a:pt x="1290" y="33"/>
                  <a:pt x="1344" y="31"/>
                </a:cubicBezTo>
                <a:cubicBezTo>
                  <a:pt x="1398" y="29"/>
                  <a:pt x="1501" y="32"/>
                  <a:pt x="1542" y="33"/>
                </a:cubicBezTo>
                <a:cubicBezTo>
                  <a:pt x="1583" y="34"/>
                  <a:pt x="1581" y="25"/>
                  <a:pt x="1592" y="35"/>
                </a:cubicBezTo>
                <a:cubicBezTo>
                  <a:pt x="1603" y="45"/>
                  <a:pt x="1601" y="66"/>
                  <a:pt x="1608" y="95"/>
                </a:cubicBezTo>
                <a:cubicBezTo>
                  <a:pt x="1615" y="124"/>
                  <a:pt x="1612" y="166"/>
                  <a:pt x="1636" y="207"/>
                </a:cubicBezTo>
                <a:cubicBezTo>
                  <a:pt x="1660" y="248"/>
                  <a:pt x="1700" y="305"/>
                  <a:pt x="1752" y="343"/>
                </a:cubicBezTo>
                <a:cubicBezTo>
                  <a:pt x="1804" y="381"/>
                  <a:pt x="1851" y="417"/>
                  <a:pt x="1946" y="437"/>
                </a:cubicBezTo>
                <a:cubicBezTo>
                  <a:pt x="2041" y="457"/>
                  <a:pt x="2224" y="455"/>
                  <a:pt x="2324" y="461"/>
                </a:cubicBezTo>
                <a:cubicBezTo>
                  <a:pt x="2424" y="467"/>
                  <a:pt x="2435" y="467"/>
                  <a:pt x="2546" y="471"/>
                </a:cubicBezTo>
                <a:cubicBezTo>
                  <a:pt x="2657" y="475"/>
                  <a:pt x="2899" y="482"/>
                  <a:pt x="2992" y="485"/>
                </a:cubicBezTo>
              </a:path>
            </a:pathLst>
          </a:custGeom>
          <a:noFill/>
          <a:ln w="57150" cap="flat" cmpd="sng">
            <a:solidFill>
              <a:srgbClr val="00CC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34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t="10667" r="37619" b="4762"/>
          <a:stretch>
            <a:fillRect/>
          </a:stretch>
        </p:blipFill>
        <p:spPr bwMode="auto">
          <a:xfrm>
            <a:off x="427038" y="533400"/>
            <a:ext cx="40687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Oval 3"/>
          <p:cNvSpPr>
            <a:spLocks noChangeArrowheads="1"/>
          </p:cNvSpPr>
          <p:nvPr/>
        </p:nvSpPr>
        <p:spPr bwMode="auto">
          <a:xfrm>
            <a:off x="1600200" y="3200400"/>
            <a:ext cx="1219200" cy="1371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876800" y="1210776"/>
            <a:ext cx="40386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b="0" dirty="0">
                <a:solidFill>
                  <a:schemeClr val="tx2"/>
                </a:solidFill>
              </a:rPr>
              <a:t>Previous discoveries in Levantine Basin - zero</a:t>
            </a:r>
          </a:p>
          <a:p>
            <a:pPr eaLnBrk="1" hangingPunct="1">
              <a:buFontTx/>
              <a:buChar char="•"/>
            </a:pPr>
            <a:endParaRPr lang="en-US" b="0" dirty="0">
              <a:solidFill>
                <a:schemeClr val="tx2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b="0" dirty="0">
                <a:solidFill>
                  <a:schemeClr val="tx2"/>
                </a:solidFill>
              </a:rPr>
              <a:t>Undiscovered reserves – recent &amp; exciting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b="0" dirty="0">
                <a:solidFill>
                  <a:schemeClr val="tx2"/>
                </a:solidFill>
              </a:rPr>
              <a:t>discovery in lower Miocene subsalt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b="0" dirty="0">
                <a:solidFill>
                  <a:schemeClr val="tx2"/>
                </a:solidFill>
              </a:rPr>
              <a:t>at Tamar of 5 </a:t>
            </a:r>
            <a:r>
              <a:rPr lang="en-US" b="0" dirty="0" err="1">
                <a:solidFill>
                  <a:schemeClr val="tx2"/>
                </a:solidFill>
              </a:rPr>
              <a:t>tcfs</a:t>
            </a:r>
            <a:r>
              <a:rPr lang="en-US" b="0" dirty="0">
                <a:solidFill>
                  <a:schemeClr val="tx2"/>
                </a:solidFill>
              </a:rPr>
              <a:t> gas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b="0" dirty="0">
                <a:solidFill>
                  <a:schemeClr val="tx2"/>
                </a:solidFill>
              </a:rPr>
              <a:t>in the Levantine basin</a:t>
            </a:r>
          </a:p>
          <a:p>
            <a:pPr eaLnBrk="1" hangingPunct="1">
              <a:buFontTx/>
              <a:buChar char="•"/>
            </a:pPr>
            <a:endParaRPr lang="en-US" b="0" dirty="0">
              <a:solidFill>
                <a:schemeClr val="tx2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b="0" dirty="0">
                <a:solidFill>
                  <a:schemeClr val="tx2"/>
                </a:solidFill>
              </a:rPr>
              <a:t>Great implications for offshore all of North Africa</a:t>
            </a:r>
          </a:p>
          <a:p>
            <a:pPr eaLnBrk="1" hangingPunct="1">
              <a:buFontTx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4085" name="Oval 5"/>
          <p:cNvSpPr>
            <a:spLocks noChangeArrowheads="1"/>
          </p:cNvSpPr>
          <p:nvPr/>
        </p:nvSpPr>
        <p:spPr bwMode="auto">
          <a:xfrm>
            <a:off x="1905000" y="3657600"/>
            <a:ext cx="165100" cy="165100"/>
          </a:xfrm>
          <a:prstGeom prst="ellipse">
            <a:avLst/>
          </a:prstGeom>
          <a:solidFill>
            <a:srgbClr val="FF66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animBg="1"/>
      <p:bldP spid="17408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Conclusions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153400" cy="4525963"/>
          </a:xfrm>
        </p:spPr>
        <p:txBody>
          <a:bodyPr/>
          <a:lstStyle/>
          <a:p>
            <a:pPr eaLnBrk="1" hangingPunct="1"/>
            <a:r>
              <a:rPr lang="en-US" smtClean="0"/>
              <a:t>South Tethys margin is the world’s premier hydrocarbon producing area, best in the Middle East, good in Africa and promising in the Levant, Syria and Turkey</a:t>
            </a:r>
          </a:p>
          <a:p>
            <a:pPr eaLnBrk="1" hangingPunct="1"/>
            <a:r>
              <a:rPr lang="en-US" smtClean="0"/>
              <a:t>Analysis of South Tethys margin suggests hydrocarbon plays have great potential and are abundant and similar to current fields</a:t>
            </a:r>
          </a:p>
        </p:txBody>
      </p:sp>
    </p:spTree>
    <p:extLst>
      <p:ext uri="{BB962C8B-B14F-4D97-AF65-F5344CB8AC3E}">
        <p14:creationId xmlns:p14="http://schemas.microsoft.com/office/powerpoint/2010/main" val="21993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>
          <a:xfrm>
            <a:off x="182563" y="0"/>
            <a:ext cx="8664574" cy="83820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Carbonate Platform Accommodation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400"/>
            <a:ext cx="4245725" cy="33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48641"/>
            <a:ext cx="4825539" cy="3385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5725" y="1608567"/>
            <a:ext cx="375527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1690601"/>
            <a:ext cx="32079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tx2"/>
                </a:solidFill>
                <a:latin typeface="+mn-lt"/>
              </a:rPr>
              <a:t>ecological accommodation</a:t>
            </a:r>
            <a:endParaRPr lang="en-US" sz="2000" i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725" y="1462001"/>
            <a:ext cx="375527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66" y="1690601"/>
            <a:ext cx="35349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tx2"/>
                </a:solidFill>
                <a:latin typeface="+mn-lt"/>
              </a:rPr>
              <a:t>physical accommodation only</a:t>
            </a:r>
            <a:endParaRPr lang="en-US" sz="2000" i="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18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AutoShape 6"/>
          <p:cNvSpPr>
            <a:spLocks noChangeArrowheads="1"/>
          </p:cNvSpPr>
          <p:nvPr/>
        </p:nvSpPr>
        <p:spPr bwMode="auto">
          <a:xfrm rot="5170844">
            <a:off x="5281746" y="1582049"/>
            <a:ext cx="2281353" cy="2606879"/>
          </a:xfrm>
          <a:custGeom>
            <a:avLst/>
            <a:gdLst>
              <a:gd name="G0" fmla="+- 9195455 0 0"/>
              <a:gd name="G1" fmla="+- -8779947 0 0"/>
              <a:gd name="G2" fmla="+- 9195455 0 -8779947"/>
              <a:gd name="G3" fmla="+- 10800 0 0"/>
              <a:gd name="G4" fmla="+- 0 0 919545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525 0 0"/>
              <a:gd name="G9" fmla="+- 0 0 -8779947"/>
              <a:gd name="G10" fmla="+- 10525 0 2700"/>
              <a:gd name="G11" fmla="cos G10 9195455"/>
              <a:gd name="G12" fmla="sin G10 9195455"/>
              <a:gd name="G13" fmla="cos 13500 9195455"/>
              <a:gd name="G14" fmla="sin 13500 9195455"/>
              <a:gd name="G15" fmla="+- G11 10800 0"/>
              <a:gd name="G16" fmla="+- G12 10800 0"/>
              <a:gd name="G17" fmla="+- G13 10800 0"/>
              <a:gd name="G18" fmla="+- G14 10800 0"/>
              <a:gd name="G19" fmla="*/ 10525 1 2"/>
              <a:gd name="G20" fmla="+- G19 5400 0"/>
              <a:gd name="G21" fmla="cos G20 9195455"/>
              <a:gd name="G22" fmla="sin G20 9195455"/>
              <a:gd name="G23" fmla="+- G21 10800 0"/>
              <a:gd name="G24" fmla="+- G12 G23 G22"/>
              <a:gd name="G25" fmla="+- G22 G23 G11"/>
              <a:gd name="G26" fmla="cos 10800 9195455"/>
              <a:gd name="G27" fmla="sin 10800 9195455"/>
              <a:gd name="G28" fmla="cos 10525 9195455"/>
              <a:gd name="G29" fmla="sin 10525 919545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8779947"/>
              <a:gd name="G36" fmla="sin G34 -8779947"/>
              <a:gd name="G37" fmla="+/ -8779947 919545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525 G39"/>
              <a:gd name="G43" fmla="sin 1052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583 w 21600"/>
              <a:gd name="T5" fmla="*/ 11397 h 21600"/>
              <a:gd name="T6" fmla="*/ 3396 w 21600"/>
              <a:gd name="T7" fmla="*/ 3125 h 21600"/>
              <a:gd name="T8" fmla="*/ 21308 w 21600"/>
              <a:gd name="T9" fmla="*/ 11382 h 21600"/>
              <a:gd name="T10" fmla="*/ 411 w 21600"/>
              <a:gd name="T11" fmla="*/ 19421 h 21600"/>
              <a:gd name="T12" fmla="*/ 782 w 21600"/>
              <a:gd name="T13" fmla="*/ 15425 h 21600"/>
              <a:gd name="T14" fmla="*/ 4778 w 21600"/>
              <a:gd name="T15" fmla="*/ 15797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700" y="17521"/>
                </a:moveTo>
                <a:cubicBezTo>
                  <a:pt x="4700" y="19930"/>
                  <a:pt x="7668" y="21325"/>
                  <a:pt x="10800" y="21325"/>
                </a:cubicBezTo>
                <a:cubicBezTo>
                  <a:pt x="16612" y="21325"/>
                  <a:pt x="21325" y="16612"/>
                  <a:pt x="21325" y="10800"/>
                </a:cubicBezTo>
                <a:cubicBezTo>
                  <a:pt x="21325" y="4987"/>
                  <a:pt x="16612" y="275"/>
                  <a:pt x="10800" y="275"/>
                </a:cubicBezTo>
                <a:cubicBezTo>
                  <a:pt x="8074" y="274"/>
                  <a:pt x="5454" y="1332"/>
                  <a:pt x="3492" y="3225"/>
                </a:cubicBezTo>
                <a:lnTo>
                  <a:pt x="3301" y="3027"/>
                </a:lnTo>
                <a:cubicBezTo>
                  <a:pt x="5314" y="1085"/>
                  <a:pt x="8002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7587" y="21600"/>
                  <a:pt x="4540" y="20169"/>
                  <a:pt x="2489" y="17697"/>
                </a:cubicBezTo>
                <a:lnTo>
                  <a:pt x="411" y="19421"/>
                </a:lnTo>
                <a:lnTo>
                  <a:pt x="782" y="15425"/>
                </a:lnTo>
                <a:lnTo>
                  <a:pt x="4778" y="15797"/>
                </a:lnTo>
                <a:lnTo>
                  <a:pt x="2700" y="17521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142434" name="Rectangle 674"/>
          <p:cNvSpPr>
            <a:spLocks noChangeArrowheads="1"/>
          </p:cNvSpPr>
          <p:nvPr/>
        </p:nvSpPr>
        <p:spPr bwMode="auto">
          <a:xfrm>
            <a:off x="5941126" y="1707872"/>
            <a:ext cx="9906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1141776" name="Group 16"/>
          <p:cNvGrpSpPr>
            <a:grpSpLocks/>
          </p:cNvGrpSpPr>
          <p:nvPr/>
        </p:nvGrpSpPr>
        <p:grpSpPr bwMode="auto">
          <a:xfrm>
            <a:off x="5952239" y="1714222"/>
            <a:ext cx="996950" cy="698500"/>
            <a:chOff x="3792" y="3312"/>
            <a:chExt cx="628" cy="440"/>
          </a:xfrm>
        </p:grpSpPr>
        <p:sp>
          <p:nvSpPr>
            <p:cNvPr id="1141777" name="Rectangle 17"/>
            <p:cNvSpPr>
              <a:spLocks noChangeArrowheads="1"/>
            </p:cNvSpPr>
            <p:nvPr/>
          </p:nvSpPr>
          <p:spPr bwMode="auto">
            <a:xfrm>
              <a:off x="3796" y="3316"/>
              <a:ext cx="624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78" name="Line 18"/>
            <p:cNvSpPr>
              <a:spLocks noChangeShapeType="1"/>
            </p:cNvSpPr>
            <p:nvPr/>
          </p:nvSpPr>
          <p:spPr bwMode="auto">
            <a:xfrm>
              <a:off x="3796" y="3316"/>
              <a:ext cx="624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79" name="Line 19"/>
            <p:cNvSpPr>
              <a:spLocks noChangeShapeType="1"/>
            </p:cNvSpPr>
            <p:nvPr/>
          </p:nvSpPr>
          <p:spPr bwMode="auto">
            <a:xfrm>
              <a:off x="3796" y="3316"/>
              <a:ext cx="1" cy="432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80" name="Rectangle 20"/>
            <p:cNvSpPr>
              <a:spLocks noChangeArrowheads="1"/>
            </p:cNvSpPr>
            <p:nvPr/>
          </p:nvSpPr>
          <p:spPr bwMode="auto">
            <a:xfrm>
              <a:off x="3796" y="3316"/>
              <a:ext cx="4" cy="43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81" name="Rectangle 21"/>
            <p:cNvSpPr>
              <a:spLocks noChangeArrowheads="1"/>
            </p:cNvSpPr>
            <p:nvPr/>
          </p:nvSpPr>
          <p:spPr bwMode="auto">
            <a:xfrm>
              <a:off x="3809" y="3594"/>
              <a:ext cx="5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sz="700" i="0">
                  <a:solidFill>
                    <a:schemeClr val="tx2"/>
                  </a:solidFill>
                </a:rPr>
                <a:t>CI</a:t>
              </a:r>
              <a:endParaRPr lang="en-US" sz="1000" i="0">
                <a:solidFill>
                  <a:schemeClr val="tx2"/>
                </a:solidFill>
              </a:endParaRPr>
            </a:p>
          </p:txBody>
        </p:sp>
        <p:sp>
          <p:nvSpPr>
            <p:cNvPr id="1141782" name="Rectangle 22"/>
            <p:cNvSpPr>
              <a:spLocks noChangeArrowheads="1"/>
            </p:cNvSpPr>
            <p:nvPr/>
          </p:nvSpPr>
          <p:spPr bwMode="auto">
            <a:xfrm>
              <a:off x="3809" y="3667"/>
              <a:ext cx="75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sz="700" i="0">
                  <a:solidFill>
                    <a:schemeClr val="tx2"/>
                  </a:solidFill>
                </a:rPr>
                <a:t>EX</a:t>
              </a:r>
              <a:endParaRPr lang="en-US" sz="1000" i="0">
                <a:solidFill>
                  <a:schemeClr val="tx2"/>
                </a:solidFill>
              </a:endParaRPr>
            </a:p>
          </p:txBody>
        </p:sp>
        <p:sp>
          <p:nvSpPr>
            <p:cNvPr id="1141783" name="Line 23"/>
            <p:cNvSpPr>
              <a:spLocks noChangeShapeType="1"/>
            </p:cNvSpPr>
            <p:nvPr/>
          </p:nvSpPr>
          <p:spPr bwMode="auto">
            <a:xfrm flipV="1">
              <a:off x="3796" y="3316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84" name="Line 24"/>
            <p:cNvSpPr>
              <a:spLocks noChangeShapeType="1"/>
            </p:cNvSpPr>
            <p:nvPr/>
          </p:nvSpPr>
          <p:spPr bwMode="auto">
            <a:xfrm flipV="1">
              <a:off x="4416" y="3316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85" name="Line 25"/>
            <p:cNvSpPr>
              <a:spLocks noChangeShapeType="1"/>
            </p:cNvSpPr>
            <p:nvPr/>
          </p:nvSpPr>
          <p:spPr bwMode="auto">
            <a:xfrm>
              <a:off x="4416" y="3320"/>
              <a:ext cx="1" cy="42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86" name="Rectangle 26"/>
            <p:cNvSpPr>
              <a:spLocks noChangeArrowheads="1"/>
            </p:cNvSpPr>
            <p:nvPr/>
          </p:nvSpPr>
          <p:spPr bwMode="auto">
            <a:xfrm>
              <a:off x="3792" y="3312"/>
              <a:ext cx="8" cy="4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87" name="Line 27"/>
            <p:cNvSpPr>
              <a:spLocks noChangeShapeType="1"/>
            </p:cNvSpPr>
            <p:nvPr/>
          </p:nvSpPr>
          <p:spPr bwMode="auto">
            <a:xfrm>
              <a:off x="4416" y="3748"/>
              <a:ext cx="1" cy="1"/>
            </a:xfrm>
            <a:prstGeom prst="line">
              <a:avLst/>
            </a:prstGeom>
            <a:noFill/>
            <a:ln w="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88" name="Freeform 28"/>
            <p:cNvSpPr>
              <a:spLocks/>
            </p:cNvSpPr>
            <p:nvPr/>
          </p:nvSpPr>
          <p:spPr bwMode="auto">
            <a:xfrm>
              <a:off x="3940" y="3374"/>
              <a:ext cx="291" cy="73"/>
            </a:xfrm>
            <a:custGeom>
              <a:avLst/>
              <a:gdLst>
                <a:gd name="T0" fmla="*/ 0 w 291"/>
                <a:gd name="T1" fmla="*/ 3 h 73"/>
                <a:gd name="T2" fmla="*/ 78 w 291"/>
                <a:gd name="T3" fmla="*/ 6 h 73"/>
                <a:gd name="T4" fmla="*/ 188 w 291"/>
                <a:gd name="T5" fmla="*/ 5 h 73"/>
                <a:gd name="T6" fmla="*/ 291 w 291"/>
                <a:gd name="T7" fmla="*/ 0 h 73"/>
                <a:gd name="T8" fmla="*/ 268 w 291"/>
                <a:gd name="T9" fmla="*/ 73 h 73"/>
                <a:gd name="T10" fmla="*/ 15 w 291"/>
                <a:gd name="T11" fmla="*/ 69 h 73"/>
                <a:gd name="T12" fmla="*/ 0 w 291"/>
                <a:gd name="T13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73">
                  <a:moveTo>
                    <a:pt x="0" y="3"/>
                  </a:moveTo>
                  <a:lnTo>
                    <a:pt x="78" y="6"/>
                  </a:lnTo>
                  <a:lnTo>
                    <a:pt x="188" y="5"/>
                  </a:lnTo>
                  <a:lnTo>
                    <a:pt x="291" y="0"/>
                  </a:lnTo>
                  <a:lnTo>
                    <a:pt x="268" y="73"/>
                  </a:lnTo>
                  <a:lnTo>
                    <a:pt x="15" y="6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89" name="Freeform 29"/>
            <p:cNvSpPr>
              <a:spLocks/>
            </p:cNvSpPr>
            <p:nvPr/>
          </p:nvSpPr>
          <p:spPr bwMode="auto">
            <a:xfrm>
              <a:off x="3940" y="3374"/>
              <a:ext cx="291" cy="73"/>
            </a:xfrm>
            <a:custGeom>
              <a:avLst/>
              <a:gdLst>
                <a:gd name="T0" fmla="*/ 0 w 291"/>
                <a:gd name="T1" fmla="*/ 3 h 73"/>
                <a:gd name="T2" fmla="*/ 78 w 291"/>
                <a:gd name="T3" fmla="*/ 6 h 73"/>
                <a:gd name="T4" fmla="*/ 188 w 291"/>
                <a:gd name="T5" fmla="*/ 5 h 73"/>
                <a:gd name="T6" fmla="*/ 291 w 291"/>
                <a:gd name="T7" fmla="*/ 0 h 73"/>
                <a:gd name="T8" fmla="*/ 268 w 291"/>
                <a:gd name="T9" fmla="*/ 73 h 73"/>
                <a:gd name="T10" fmla="*/ 15 w 291"/>
                <a:gd name="T11" fmla="*/ 69 h 73"/>
                <a:gd name="T12" fmla="*/ 0 w 291"/>
                <a:gd name="T13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73">
                  <a:moveTo>
                    <a:pt x="0" y="3"/>
                  </a:moveTo>
                  <a:lnTo>
                    <a:pt x="78" y="6"/>
                  </a:lnTo>
                  <a:lnTo>
                    <a:pt x="188" y="5"/>
                  </a:lnTo>
                  <a:lnTo>
                    <a:pt x="291" y="0"/>
                  </a:lnTo>
                  <a:lnTo>
                    <a:pt x="268" y="73"/>
                  </a:lnTo>
                  <a:lnTo>
                    <a:pt x="15" y="69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0" name="Rectangle 30"/>
            <p:cNvSpPr>
              <a:spLocks noChangeArrowheads="1"/>
            </p:cNvSpPr>
            <p:nvPr/>
          </p:nvSpPr>
          <p:spPr bwMode="auto">
            <a:xfrm>
              <a:off x="3862" y="3373"/>
              <a:ext cx="470" cy="122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1" name="Freeform 31"/>
            <p:cNvSpPr>
              <a:spLocks noEditPoints="1"/>
            </p:cNvSpPr>
            <p:nvPr/>
          </p:nvSpPr>
          <p:spPr bwMode="auto">
            <a:xfrm>
              <a:off x="3836" y="3373"/>
              <a:ext cx="526" cy="138"/>
            </a:xfrm>
            <a:custGeom>
              <a:avLst/>
              <a:gdLst>
                <a:gd name="T0" fmla="*/ 57 w 526"/>
                <a:gd name="T1" fmla="*/ 41 h 138"/>
                <a:gd name="T2" fmla="*/ 74 w 526"/>
                <a:gd name="T3" fmla="*/ 0 h 138"/>
                <a:gd name="T4" fmla="*/ 116 w 526"/>
                <a:gd name="T5" fmla="*/ 41 h 138"/>
                <a:gd name="T6" fmla="*/ 132 w 526"/>
                <a:gd name="T7" fmla="*/ 0 h 138"/>
                <a:gd name="T8" fmla="*/ 174 w 526"/>
                <a:gd name="T9" fmla="*/ 41 h 138"/>
                <a:gd name="T10" fmla="*/ 192 w 526"/>
                <a:gd name="T11" fmla="*/ 0 h 138"/>
                <a:gd name="T12" fmla="*/ 233 w 526"/>
                <a:gd name="T13" fmla="*/ 41 h 138"/>
                <a:gd name="T14" fmla="*/ 250 w 526"/>
                <a:gd name="T15" fmla="*/ 0 h 138"/>
                <a:gd name="T16" fmla="*/ 292 w 526"/>
                <a:gd name="T17" fmla="*/ 41 h 138"/>
                <a:gd name="T18" fmla="*/ 309 w 526"/>
                <a:gd name="T19" fmla="*/ 0 h 138"/>
                <a:gd name="T20" fmla="*/ 350 w 526"/>
                <a:gd name="T21" fmla="*/ 41 h 138"/>
                <a:gd name="T22" fmla="*/ 367 w 526"/>
                <a:gd name="T23" fmla="*/ 0 h 138"/>
                <a:gd name="T24" fmla="*/ 407 w 526"/>
                <a:gd name="T25" fmla="*/ 41 h 138"/>
                <a:gd name="T26" fmla="*/ 426 w 526"/>
                <a:gd name="T27" fmla="*/ 0 h 138"/>
                <a:gd name="T28" fmla="*/ 467 w 526"/>
                <a:gd name="T29" fmla="*/ 41 h 138"/>
                <a:gd name="T30" fmla="*/ 485 w 526"/>
                <a:gd name="T31" fmla="*/ 0 h 138"/>
                <a:gd name="T32" fmla="*/ 526 w 526"/>
                <a:gd name="T33" fmla="*/ 41 h 138"/>
                <a:gd name="T34" fmla="*/ 32 w 526"/>
                <a:gd name="T35" fmla="*/ 91 h 138"/>
                <a:gd name="T36" fmla="*/ 50 w 526"/>
                <a:gd name="T37" fmla="*/ 50 h 138"/>
                <a:gd name="T38" fmla="*/ 92 w 526"/>
                <a:gd name="T39" fmla="*/ 91 h 138"/>
                <a:gd name="T40" fmla="*/ 109 w 526"/>
                <a:gd name="T41" fmla="*/ 50 h 138"/>
                <a:gd name="T42" fmla="*/ 150 w 526"/>
                <a:gd name="T43" fmla="*/ 91 h 138"/>
                <a:gd name="T44" fmla="*/ 166 w 526"/>
                <a:gd name="T45" fmla="*/ 50 h 138"/>
                <a:gd name="T46" fmla="*/ 207 w 526"/>
                <a:gd name="T47" fmla="*/ 91 h 138"/>
                <a:gd name="T48" fmla="*/ 226 w 526"/>
                <a:gd name="T49" fmla="*/ 50 h 138"/>
                <a:gd name="T50" fmla="*/ 267 w 526"/>
                <a:gd name="T51" fmla="*/ 91 h 138"/>
                <a:gd name="T52" fmla="*/ 284 w 526"/>
                <a:gd name="T53" fmla="*/ 50 h 138"/>
                <a:gd name="T54" fmla="*/ 326 w 526"/>
                <a:gd name="T55" fmla="*/ 91 h 138"/>
                <a:gd name="T56" fmla="*/ 343 w 526"/>
                <a:gd name="T57" fmla="*/ 50 h 138"/>
                <a:gd name="T58" fmla="*/ 385 w 526"/>
                <a:gd name="T59" fmla="*/ 91 h 138"/>
                <a:gd name="T60" fmla="*/ 402 w 526"/>
                <a:gd name="T61" fmla="*/ 50 h 138"/>
                <a:gd name="T62" fmla="*/ 442 w 526"/>
                <a:gd name="T63" fmla="*/ 91 h 138"/>
                <a:gd name="T64" fmla="*/ 460 w 526"/>
                <a:gd name="T65" fmla="*/ 50 h 138"/>
                <a:gd name="T66" fmla="*/ 502 w 526"/>
                <a:gd name="T67" fmla="*/ 91 h 138"/>
                <a:gd name="T68" fmla="*/ 519 w 526"/>
                <a:gd name="T69" fmla="*/ 50 h 138"/>
                <a:gd name="T70" fmla="*/ 26 w 526"/>
                <a:gd name="T71" fmla="*/ 100 h 138"/>
                <a:gd name="T72" fmla="*/ 66 w 526"/>
                <a:gd name="T73" fmla="*/ 138 h 138"/>
                <a:gd name="T74" fmla="*/ 84 w 526"/>
                <a:gd name="T75" fmla="*/ 100 h 138"/>
                <a:gd name="T76" fmla="*/ 126 w 526"/>
                <a:gd name="T77" fmla="*/ 138 h 138"/>
                <a:gd name="T78" fmla="*/ 143 w 526"/>
                <a:gd name="T79" fmla="*/ 100 h 138"/>
                <a:gd name="T80" fmla="*/ 184 w 526"/>
                <a:gd name="T81" fmla="*/ 138 h 138"/>
                <a:gd name="T82" fmla="*/ 200 w 526"/>
                <a:gd name="T83" fmla="*/ 100 h 138"/>
                <a:gd name="T84" fmla="*/ 242 w 526"/>
                <a:gd name="T85" fmla="*/ 138 h 138"/>
                <a:gd name="T86" fmla="*/ 260 w 526"/>
                <a:gd name="T87" fmla="*/ 100 h 138"/>
                <a:gd name="T88" fmla="*/ 302 w 526"/>
                <a:gd name="T89" fmla="*/ 138 h 138"/>
                <a:gd name="T90" fmla="*/ 319 w 526"/>
                <a:gd name="T91" fmla="*/ 100 h 138"/>
                <a:gd name="T92" fmla="*/ 360 w 526"/>
                <a:gd name="T93" fmla="*/ 138 h 138"/>
                <a:gd name="T94" fmla="*/ 377 w 526"/>
                <a:gd name="T95" fmla="*/ 100 h 138"/>
                <a:gd name="T96" fmla="*/ 419 w 526"/>
                <a:gd name="T97" fmla="*/ 138 h 138"/>
                <a:gd name="T98" fmla="*/ 436 w 526"/>
                <a:gd name="T99" fmla="*/ 100 h 138"/>
                <a:gd name="T100" fmla="*/ 476 w 526"/>
                <a:gd name="T101" fmla="*/ 138 h 138"/>
                <a:gd name="T102" fmla="*/ 495 w 526"/>
                <a:gd name="T103" fmla="*/ 10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6" h="138">
                  <a:moveTo>
                    <a:pt x="26" y="17"/>
                  </a:moveTo>
                  <a:lnTo>
                    <a:pt x="57" y="41"/>
                  </a:lnTo>
                  <a:moveTo>
                    <a:pt x="52" y="17"/>
                  </a:moveTo>
                  <a:lnTo>
                    <a:pt x="74" y="0"/>
                  </a:lnTo>
                  <a:moveTo>
                    <a:pt x="84" y="17"/>
                  </a:moveTo>
                  <a:lnTo>
                    <a:pt x="116" y="41"/>
                  </a:lnTo>
                  <a:moveTo>
                    <a:pt x="110" y="17"/>
                  </a:moveTo>
                  <a:lnTo>
                    <a:pt x="132" y="0"/>
                  </a:lnTo>
                  <a:moveTo>
                    <a:pt x="143" y="17"/>
                  </a:moveTo>
                  <a:lnTo>
                    <a:pt x="174" y="41"/>
                  </a:lnTo>
                  <a:moveTo>
                    <a:pt x="169" y="17"/>
                  </a:moveTo>
                  <a:lnTo>
                    <a:pt x="192" y="0"/>
                  </a:lnTo>
                  <a:moveTo>
                    <a:pt x="200" y="17"/>
                  </a:moveTo>
                  <a:lnTo>
                    <a:pt x="233" y="41"/>
                  </a:lnTo>
                  <a:moveTo>
                    <a:pt x="227" y="17"/>
                  </a:moveTo>
                  <a:lnTo>
                    <a:pt x="250" y="0"/>
                  </a:lnTo>
                  <a:moveTo>
                    <a:pt x="260" y="17"/>
                  </a:moveTo>
                  <a:lnTo>
                    <a:pt x="292" y="41"/>
                  </a:lnTo>
                  <a:moveTo>
                    <a:pt x="286" y="17"/>
                  </a:moveTo>
                  <a:lnTo>
                    <a:pt x="309" y="0"/>
                  </a:lnTo>
                  <a:moveTo>
                    <a:pt x="319" y="17"/>
                  </a:moveTo>
                  <a:lnTo>
                    <a:pt x="350" y="41"/>
                  </a:lnTo>
                  <a:moveTo>
                    <a:pt x="344" y="17"/>
                  </a:moveTo>
                  <a:lnTo>
                    <a:pt x="367" y="0"/>
                  </a:lnTo>
                  <a:moveTo>
                    <a:pt x="377" y="17"/>
                  </a:moveTo>
                  <a:lnTo>
                    <a:pt x="407" y="41"/>
                  </a:lnTo>
                  <a:moveTo>
                    <a:pt x="405" y="17"/>
                  </a:moveTo>
                  <a:lnTo>
                    <a:pt x="426" y="0"/>
                  </a:lnTo>
                  <a:moveTo>
                    <a:pt x="436" y="17"/>
                  </a:moveTo>
                  <a:lnTo>
                    <a:pt x="467" y="41"/>
                  </a:lnTo>
                  <a:moveTo>
                    <a:pt x="462" y="17"/>
                  </a:moveTo>
                  <a:lnTo>
                    <a:pt x="485" y="0"/>
                  </a:lnTo>
                  <a:moveTo>
                    <a:pt x="495" y="17"/>
                  </a:moveTo>
                  <a:lnTo>
                    <a:pt x="526" y="41"/>
                  </a:lnTo>
                  <a:moveTo>
                    <a:pt x="0" y="67"/>
                  </a:moveTo>
                  <a:lnTo>
                    <a:pt x="32" y="91"/>
                  </a:lnTo>
                  <a:moveTo>
                    <a:pt x="27" y="67"/>
                  </a:moveTo>
                  <a:lnTo>
                    <a:pt x="50" y="50"/>
                  </a:lnTo>
                  <a:moveTo>
                    <a:pt x="60" y="67"/>
                  </a:moveTo>
                  <a:lnTo>
                    <a:pt x="92" y="91"/>
                  </a:lnTo>
                  <a:moveTo>
                    <a:pt x="86" y="67"/>
                  </a:moveTo>
                  <a:lnTo>
                    <a:pt x="109" y="50"/>
                  </a:lnTo>
                  <a:moveTo>
                    <a:pt x="119" y="67"/>
                  </a:moveTo>
                  <a:lnTo>
                    <a:pt x="150" y="91"/>
                  </a:lnTo>
                  <a:moveTo>
                    <a:pt x="144" y="67"/>
                  </a:moveTo>
                  <a:lnTo>
                    <a:pt x="166" y="50"/>
                  </a:lnTo>
                  <a:moveTo>
                    <a:pt x="177" y="67"/>
                  </a:moveTo>
                  <a:lnTo>
                    <a:pt x="207" y="91"/>
                  </a:lnTo>
                  <a:moveTo>
                    <a:pt x="203" y="67"/>
                  </a:moveTo>
                  <a:lnTo>
                    <a:pt x="226" y="50"/>
                  </a:lnTo>
                  <a:moveTo>
                    <a:pt x="234" y="67"/>
                  </a:moveTo>
                  <a:lnTo>
                    <a:pt x="267" y="91"/>
                  </a:lnTo>
                  <a:moveTo>
                    <a:pt x="262" y="67"/>
                  </a:moveTo>
                  <a:lnTo>
                    <a:pt x="284" y="50"/>
                  </a:lnTo>
                  <a:moveTo>
                    <a:pt x="294" y="67"/>
                  </a:moveTo>
                  <a:lnTo>
                    <a:pt x="326" y="91"/>
                  </a:lnTo>
                  <a:moveTo>
                    <a:pt x="320" y="67"/>
                  </a:moveTo>
                  <a:lnTo>
                    <a:pt x="343" y="50"/>
                  </a:lnTo>
                  <a:moveTo>
                    <a:pt x="353" y="67"/>
                  </a:moveTo>
                  <a:lnTo>
                    <a:pt x="385" y="91"/>
                  </a:lnTo>
                  <a:moveTo>
                    <a:pt x="379" y="67"/>
                  </a:moveTo>
                  <a:lnTo>
                    <a:pt x="402" y="50"/>
                  </a:lnTo>
                  <a:moveTo>
                    <a:pt x="410" y="67"/>
                  </a:moveTo>
                  <a:lnTo>
                    <a:pt x="442" y="91"/>
                  </a:lnTo>
                  <a:moveTo>
                    <a:pt x="437" y="67"/>
                  </a:moveTo>
                  <a:lnTo>
                    <a:pt x="460" y="50"/>
                  </a:lnTo>
                  <a:moveTo>
                    <a:pt x="470" y="67"/>
                  </a:moveTo>
                  <a:lnTo>
                    <a:pt x="502" y="91"/>
                  </a:lnTo>
                  <a:moveTo>
                    <a:pt x="496" y="67"/>
                  </a:moveTo>
                  <a:lnTo>
                    <a:pt x="519" y="50"/>
                  </a:lnTo>
                  <a:moveTo>
                    <a:pt x="3" y="115"/>
                  </a:moveTo>
                  <a:lnTo>
                    <a:pt x="26" y="100"/>
                  </a:lnTo>
                  <a:moveTo>
                    <a:pt x="34" y="115"/>
                  </a:moveTo>
                  <a:lnTo>
                    <a:pt x="66" y="138"/>
                  </a:lnTo>
                  <a:moveTo>
                    <a:pt x="62" y="115"/>
                  </a:moveTo>
                  <a:lnTo>
                    <a:pt x="84" y="100"/>
                  </a:lnTo>
                  <a:moveTo>
                    <a:pt x="94" y="115"/>
                  </a:moveTo>
                  <a:lnTo>
                    <a:pt x="126" y="138"/>
                  </a:lnTo>
                  <a:moveTo>
                    <a:pt x="120" y="115"/>
                  </a:moveTo>
                  <a:lnTo>
                    <a:pt x="143" y="100"/>
                  </a:lnTo>
                  <a:moveTo>
                    <a:pt x="153" y="115"/>
                  </a:moveTo>
                  <a:lnTo>
                    <a:pt x="184" y="138"/>
                  </a:lnTo>
                  <a:moveTo>
                    <a:pt x="179" y="115"/>
                  </a:moveTo>
                  <a:lnTo>
                    <a:pt x="200" y="100"/>
                  </a:lnTo>
                  <a:moveTo>
                    <a:pt x="210" y="115"/>
                  </a:moveTo>
                  <a:lnTo>
                    <a:pt x="242" y="138"/>
                  </a:lnTo>
                  <a:moveTo>
                    <a:pt x="236" y="115"/>
                  </a:moveTo>
                  <a:lnTo>
                    <a:pt x="260" y="100"/>
                  </a:lnTo>
                  <a:moveTo>
                    <a:pt x="269" y="115"/>
                  </a:moveTo>
                  <a:lnTo>
                    <a:pt x="302" y="138"/>
                  </a:lnTo>
                  <a:moveTo>
                    <a:pt x="296" y="115"/>
                  </a:moveTo>
                  <a:lnTo>
                    <a:pt x="319" y="100"/>
                  </a:lnTo>
                  <a:moveTo>
                    <a:pt x="329" y="115"/>
                  </a:moveTo>
                  <a:lnTo>
                    <a:pt x="360" y="138"/>
                  </a:lnTo>
                  <a:moveTo>
                    <a:pt x="355" y="115"/>
                  </a:moveTo>
                  <a:lnTo>
                    <a:pt x="377" y="100"/>
                  </a:lnTo>
                  <a:moveTo>
                    <a:pt x="387" y="115"/>
                  </a:moveTo>
                  <a:lnTo>
                    <a:pt x="419" y="138"/>
                  </a:lnTo>
                  <a:moveTo>
                    <a:pt x="413" y="115"/>
                  </a:moveTo>
                  <a:lnTo>
                    <a:pt x="436" y="100"/>
                  </a:lnTo>
                  <a:moveTo>
                    <a:pt x="445" y="115"/>
                  </a:moveTo>
                  <a:lnTo>
                    <a:pt x="476" y="138"/>
                  </a:lnTo>
                  <a:moveTo>
                    <a:pt x="472" y="115"/>
                  </a:moveTo>
                  <a:lnTo>
                    <a:pt x="495" y="1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2" name="Freeform 32"/>
            <p:cNvSpPr>
              <a:spLocks noEditPoints="1"/>
            </p:cNvSpPr>
            <p:nvPr/>
          </p:nvSpPr>
          <p:spPr bwMode="auto">
            <a:xfrm>
              <a:off x="3862" y="3374"/>
              <a:ext cx="473" cy="121"/>
            </a:xfrm>
            <a:custGeom>
              <a:avLst/>
              <a:gdLst>
                <a:gd name="T0" fmla="*/ 0 w 473"/>
                <a:gd name="T1" fmla="*/ 121 h 121"/>
                <a:gd name="T2" fmla="*/ 41 w 473"/>
                <a:gd name="T3" fmla="*/ 118 h 121"/>
                <a:gd name="T4" fmla="*/ 84 w 473"/>
                <a:gd name="T5" fmla="*/ 116 h 121"/>
                <a:gd name="T6" fmla="*/ 111 w 473"/>
                <a:gd name="T7" fmla="*/ 107 h 121"/>
                <a:gd name="T8" fmla="*/ 140 w 473"/>
                <a:gd name="T9" fmla="*/ 99 h 121"/>
                <a:gd name="T10" fmla="*/ 174 w 473"/>
                <a:gd name="T11" fmla="*/ 93 h 121"/>
                <a:gd name="T12" fmla="*/ 210 w 473"/>
                <a:gd name="T13" fmla="*/ 90 h 121"/>
                <a:gd name="T14" fmla="*/ 250 w 473"/>
                <a:gd name="T15" fmla="*/ 90 h 121"/>
                <a:gd name="T16" fmla="*/ 291 w 473"/>
                <a:gd name="T17" fmla="*/ 93 h 121"/>
                <a:gd name="T18" fmla="*/ 330 w 473"/>
                <a:gd name="T19" fmla="*/ 99 h 121"/>
                <a:gd name="T20" fmla="*/ 360 w 473"/>
                <a:gd name="T21" fmla="*/ 107 h 121"/>
                <a:gd name="T22" fmla="*/ 386 w 473"/>
                <a:gd name="T23" fmla="*/ 110 h 121"/>
                <a:gd name="T24" fmla="*/ 429 w 473"/>
                <a:gd name="T25" fmla="*/ 113 h 121"/>
                <a:gd name="T26" fmla="*/ 473 w 473"/>
                <a:gd name="T27" fmla="*/ 113 h 121"/>
                <a:gd name="T28" fmla="*/ 0 w 473"/>
                <a:gd name="T29" fmla="*/ 0 h 121"/>
                <a:gd name="T30" fmla="*/ 77 w 473"/>
                <a:gd name="T31" fmla="*/ 2 h 121"/>
                <a:gd name="T32" fmla="*/ 104 w 473"/>
                <a:gd name="T33" fmla="*/ 39 h 121"/>
                <a:gd name="T34" fmla="*/ 138 w 473"/>
                <a:gd name="T35" fmla="*/ 27 h 121"/>
                <a:gd name="T36" fmla="*/ 174 w 473"/>
                <a:gd name="T37" fmla="*/ 20 h 121"/>
                <a:gd name="T38" fmla="*/ 193 w 473"/>
                <a:gd name="T39" fmla="*/ 46 h 121"/>
                <a:gd name="T40" fmla="*/ 214 w 473"/>
                <a:gd name="T41" fmla="*/ 40 h 121"/>
                <a:gd name="T42" fmla="*/ 246 w 473"/>
                <a:gd name="T43" fmla="*/ 40 h 121"/>
                <a:gd name="T44" fmla="*/ 266 w 473"/>
                <a:gd name="T45" fmla="*/ 4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3" h="121">
                  <a:moveTo>
                    <a:pt x="0" y="121"/>
                  </a:moveTo>
                  <a:lnTo>
                    <a:pt x="41" y="118"/>
                  </a:lnTo>
                  <a:lnTo>
                    <a:pt x="84" y="116"/>
                  </a:lnTo>
                  <a:lnTo>
                    <a:pt x="111" y="107"/>
                  </a:lnTo>
                  <a:lnTo>
                    <a:pt x="140" y="99"/>
                  </a:lnTo>
                  <a:lnTo>
                    <a:pt x="174" y="93"/>
                  </a:lnTo>
                  <a:lnTo>
                    <a:pt x="210" y="90"/>
                  </a:lnTo>
                  <a:lnTo>
                    <a:pt x="250" y="90"/>
                  </a:lnTo>
                  <a:lnTo>
                    <a:pt x="291" y="93"/>
                  </a:lnTo>
                  <a:lnTo>
                    <a:pt x="330" y="99"/>
                  </a:lnTo>
                  <a:lnTo>
                    <a:pt x="360" y="107"/>
                  </a:lnTo>
                  <a:lnTo>
                    <a:pt x="386" y="110"/>
                  </a:lnTo>
                  <a:lnTo>
                    <a:pt x="429" y="113"/>
                  </a:lnTo>
                  <a:lnTo>
                    <a:pt x="473" y="113"/>
                  </a:lnTo>
                  <a:moveTo>
                    <a:pt x="0" y="0"/>
                  </a:moveTo>
                  <a:lnTo>
                    <a:pt x="77" y="2"/>
                  </a:lnTo>
                  <a:moveTo>
                    <a:pt x="104" y="39"/>
                  </a:moveTo>
                  <a:lnTo>
                    <a:pt x="138" y="27"/>
                  </a:lnTo>
                  <a:lnTo>
                    <a:pt x="174" y="20"/>
                  </a:lnTo>
                  <a:moveTo>
                    <a:pt x="193" y="46"/>
                  </a:moveTo>
                  <a:lnTo>
                    <a:pt x="214" y="40"/>
                  </a:lnTo>
                  <a:lnTo>
                    <a:pt x="246" y="40"/>
                  </a:lnTo>
                  <a:lnTo>
                    <a:pt x="266" y="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3" name="Freeform 33"/>
            <p:cNvSpPr>
              <a:spLocks/>
            </p:cNvSpPr>
            <p:nvPr/>
          </p:nvSpPr>
          <p:spPr bwMode="auto">
            <a:xfrm>
              <a:off x="4145" y="3393"/>
              <a:ext cx="66" cy="10"/>
            </a:xfrm>
            <a:custGeom>
              <a:avLst/>
              <a:gdLst>
                <a:gd name="T0" fmla="*/ 0 w 66"/>
                <a:gd name="T1" fmla="*/ 0 h 10"/>
                <a:gd name="T2" fmla="*/ 23 w 66"/>
                <a:gd name="T3" fmla="*/ 0 h 10"/>
                <a:gd name="T4" fmla="*/ 40 w 66"/>
                <a:gd name="T5" fmla="*/ 4 h 10"/>
                <a:gd name="T6" fmla="*/ 66 w 66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0">
                  <a:moveTo>
                    <a:pt x="0" y="0"/>
                  </a:moveTo>
                  <a:lnTo>
                    <a:pt x="23" y="0"/>
                  </a:lnTo>
                  <a:lnTo>
                    <a:pt x="40" y="4"/>
                  </a:lnTo>
                  <a:lnTo>
                    <a:pt x="66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4" name="Line 34"/>
            <p:cNvSpPr>
              <a:spLocks noChangeShapeType="1"/>
            </p:cNvSpPr>
            <p:nvPr/>
          </p:nvSpPr>
          <p:spPr bwMode="auto">
            <a:xfrm>
              <a:off x="4233" y="3373"/>
              <a:ext cx="9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5" name="Freeform 35"/>
            <p:cNvSpPr>
              <a:spLocks noEditPoints="1"/>
            </p:cNvSpPr>
            <p:nvPr/>
          </p:nvSpPr>
          <p:spPr bwMode="auto">
            <a:xfrm>
              <a:off x="3938" y="3373"/>
              <a:ext cx="295" cy="65"/>
            </a:xfrm>
            <a:custGeom>
              <a:avLst/>
              <a:gdLst>
                <a:gd name="T0" fmla="*/ 0 w 295"/>
                <a:gd name="T1" fmla="*/ 1 h 65"/>
                <a:gd name="T2" fmla="*/ 38 w 295"/>
                <a:gd name="T3" fmla="*/ 55 h 65"/>
                <a:gd name="T4" fmla="*/ 97 w 295"/>
                <a:gd name="T5" fmla="*/ 16 h 65"/>
                <a:gd name="T6" fmla="*/ 125 w 295"/>
                <a:gd name="T7" fmla="*/ 65 h 65"/>
                <a:gd name="T8" fmla="*/ 207 w 295"/>
                <a:gd name="T9" fmla="*/ 14 h 65"/>
                <a:gd name="T10" fmla="*/ 182 w 295"/>
                <a:gd name="T11" fmla="*/ 57 h 65"/>
                <a:gd name="T12" fmla="*/ 295 w 295"/>
                <a:gd name="T13" fmla="*/ 0 h 65"/>
                <a:gd name="T14" fmla="*/ 257 w 295"/>
                <a:gd name="T15" fmla="*/ 5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65">
                  <a:moveTo>
                    <a:pt x="0" y="1"/>
                  </a:moveTo>
                  <a:lnTo>
                    <a:pt x="38" y="55"/>
                  </a:lnTo>
                  <a:moveTo>
                    <a:pt x="97" y="16"/>
                  </a:moveTo>
                  <a:lnTo>
                    <a:pt x="125" y="65"/>
                  </a:lnTo>
                  <a:moveTo>
                    <a:pt x="207" y="14"/>
                  </a:moveTo>
                  <a:lnTo>
                    <a:pt x="182" y="57"/>
                  </a:lnTo>
                  <a:moveTo>
                    <a:pt x="295" y="0"/>
                  </a:moveTo>
                  <a:lnTo>
                    <a:pt x="257" y="5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6" name="Freeform 36"/>
            <p:cNvSpPr>
              <a:spLocks/>
            </p:cNvSpPr>
            <p:nvPr/>
          </p:nvSpPr>
          <p:spPr bwMode="auto">
            <a:xfrm>
              <a:off x="3940" y="3374"/>
              <a:ext cx="291" cy="6"/>
            </a:xfrm>
            <a:custGeom>
              <a:avLst/>
              <a:gdLst>
                <a:gd name="T0" fmla="*/ 0 w 291"/>
                <a:gd name="T1" fmla="*/ 3 h 6"/>
                <a:gd name="T2" fmla="*/ 78 w 291"/>
                <a:gd name="T3" fmla="*/ 6 h 6"/>
                <a:gd name="T4" fmla="*/ 188 w 291"/>
                <a:gd name="T5" fmla="*/ 5 h 6"/>
                <a:gd name="T6" fmla="*/ 291 w 29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6">
                  <a:moveTo>
                    <a:pt x="0" y="3"/>
                  </a:moveTo>
                  <a:lnTo>
                    <a:pt x="78" y="6"/>
                  </a:lnTo>
                  <a:lnTo>
                    <a:pt x="188" y="5"/>
                  </a:lnTo>
                  <a:lnTo>
                    <a:pt x="29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7" name="Freeform 37"/>
            <p:cNvSpPr>
              <a:spLocks/>
            </p:cNvSpPr>
            <p:nvPr/>
          </p:nvSpPr>
          <p:spPr bwMode="auto">
            <a:xfrm>
              <a:off x="3882" y="3346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23 w 41"/>
                <a:gd name="T3" fmla="*/ 0 h 30"/>
                <a:gd name="T4" fmla="*/ 41 w 41"/>
                <a:gd name="T5" fmla="*/ 30 h 30"/>
                <a:gd name="T6" fmla="*/ 0 w 41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0">
                  <a:moveTo>
                    <a:pt x="0" y="30"/>
                  </a:moveTo>
                  <a:lnTo>
                    <a:pt x="23" y="0"/>
                  </a:lnTo>
                  <a:lnTo>
                    <a:pt x="41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8" name="Line 38"/>
            <p:cNvSpPr>
              <a:spLocks noChangeShapeType="1"/>
            </p:cNvSpPr>
            <p:nvPr/>
          </p:nvSpPr>
          <p:spPr bwMode="auto">
            <a:xfrm>
              <a:off x="3902" y="3376"/>
              <a:ext cx="1" cy="1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99" name="Freeform 39"/>
            <p:cNvSpPr>
              <a:spLocks/>
            </p:cNvSpPr>
            <p:nvPr/>
          </p:nvSpPr>
          <p:spPr bwMode="auto">
            <a:xfrm>
              <a:off x="4246" y="3343"/>
              <a:ext cx="43" cy="30"/>
            </a:xfrm>
            <a:custGeom>
              <a:avLst/>
              <a:gdLst>
                <a:gd name="T0" fmla="*/ 0 w 43"/>
                <a:gd name="T1" fmla="*/ 30 h 30"/>
                <a:gd name="T2" fmla="*/ 25 w 43"/>
                <a:gd name="T3" fmla="*/ 0 h 30"/>
                <a:gd name="T4" fmla="*/ 43 w 43"/>
                <a:gd name="T5" fmla="*/ 30 h 30"/>
                <a:gd name="T6" fmla="*/ 0 w 43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0">
                  <a:moveTo>
                    <a:pt x="0" y="30"/>
                  </a:moveTo>
                  <a:lnTo>
                    <a:pt x="25" y="0"/>
                  </a:lnTo>
                  <a:lnTo>
                    <a:pt x="4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00" name="Line 40"/>
            <p:cNvSpPr>
              <a:spLocks noChangeShapeType="1"/>
            </p:cNvSpPr>
            <p:nvPr/>
          </p:nvSpPr>
          <p:spPr bwMode="auto">
            <a:xfrm>
              <a:off x="4268" y="3373"/>
              <a:ext cx="1" cy="1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142436" name="Rectangle 676"/>
          <p:cNvSpPr>
            <a:spLocks noChangeArrowheads="1"/>
          </p:cNvSpPr>
          <p:nvPr/>
        </p:nvSpPr>
        <p:spPr bwMode="auto">
          <a:xfrm>
            <a:off x="5943600" y="3657600"/>
            <a:ext cx="9906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2435" name="Rectangle 675"/>
          <p:cNvSpPr>
            <a:spLocks noChangeArrowheads="1"/>
          </p:cNvSpPr>
          <p:nvPr/>
        </p:nvSpPr>
        <p:spPr bwMode="auto">
          <a:xfrm>
            <a:off x="7086600" y="2514600"/>
            <a:ext cx="9906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2433" name="Rectangle 673"/>
          <p:cNvSpPr>
            <a:spLocks noChangeArrowheads="1"/>
          </p:cNvSpPr>
          <p:nvPr/>
        </p:nvSpPr>
        <p:spPr bwMode="auto">
          <a:xfrm>
            <a:off x="4800600" y="2514600"/>
            <a:ext cx="9906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84" name="Rectangle 124"/>
          <p:cNvSpPr>
            <a:spLocks noChangeArrowheads="1"/>
          </p:cNvSpPr>
          <p:nvPr/>
        </p:nvSpPr>
        <p:spPr bwMode="auto">
          <a:xfrm>
            <a:off x="0" y="6477000"/>
            <a:ext cx="9144000" cy="304800"/>
          </a:xfrm>
          <a:prstGeom prst="rect">
            <a:avLst/>
          </a:prstGeom>
          <a:solidFill>
            <a:schemeClr val="bg1">
              <a:alpha val="99001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765" name="Rectangle 5"/>
          <p:cNvSpPr>
            <a:spLocks noChangeArrowheads="1"/>
          </p:cNvSpPr>
          <p:nvPr/>
        </p:nvSpPr>
        <p:spPr bwMode="auto">
          <a:xfrm>
            <a:off x="457200" y="152400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i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en-US" sz="2800" i="0" dirty="0">
                <a:solidFill>
                  <a:schemeClr val="tx2"/>
                </a:solidFill>
                <a:latin typeface="+mj-lt"/>
              </a:rPr>
              <a:t>Evaporite Setting Plays &amp; Basin Phase Evolution</a:t>
            </a:r>
          </a:p>
        </p:txBody>
      </p:sp>
      <p:sp>
        <p:nvSpPr>
          <p:cNvPr id="114176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974947" cy="2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 i="0" dirty="0">
                <a:solidFill>
                  <a:schemeClr val="tx2"/>
                </a:solidFill>
                <a:latin typeface="+mn-lt"/>
              </a:rPr>
              <a:t>N = 9 Plays</a:t>
            </a:r>
          </a:p>
        </p:txBody>
      </p:sp>
      <p:sp>
        <p:nvSpPr>
          <p:cNvPr id="1141767" name="Text Box 7"/>
          <p:cNvSpPr txBox="1">
            <a:spLocks noChangeArrowheads="1"/>
          </p:cNvSpPr>
          <p:nvPr/>
        </p:nvSpPr>
        <p:spPr bwMode="auto">
          <a:xfrm>
            <a:off x="4800600" y="838200"/>
            <a:ext cx="3276600" cy="75713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1600" i="0" dirty="0">
                <a:solidFill>
                  <a:schemeClr val="tx2"/>
                </a:solidFill>
                <a:latin typeface="+mj-lt"/>
              </a:rPr>
              <a:t>Play Elements &amp; Tectonic Evolution Pathway for Passive Margin Settings</a:t>
            </a:r>
          </a:p>
        </p:txBody>
      </p:sp>
      <p:sp>
        <p:nvSpPr>
          <p:cNvPr id="1141769" name="Text Box 9"/>
          <p:cNvSpPr txBox="1">
            <a:spLocks noChangeArrowheads="1"/>
          </p:cNvSpPr>
          <p:nvPr/>
        </p:nvSpPr>
        <p:spPr bwMode="auto">
          <a:xfrm>
            <a:off x="6408765" y="2216538"/>
            <a:ext cx="453970" cy="24314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 dirty="0">
                <a:solidFill>
                  <a:schemeClr val="tx2"/>
                </a:solidFill>
                <a:latin typeface="+mn-lt"/>
              </a:rPr>
              <a:t>Rift</a:t>
            </a:r>
          </a:p>
        </p:txBody>
      </p:sp>
      <p:sp>
        <p:nvSpPr>
          <p:cNvPr id="1141770" name="Text Box 10"/>
          <p:cNvSpPr txBox="1">
            <a:spLocks noChangeArrowheads="1"/>
          </p:cNvSpPr>
          <p:nvPr/>
        </p:nvSpPr>
        <p:spPr bwMode="auto">
          <a:xfrm>
            <a:off x="8395588" y="2645947"/>
            <a:ext cx="503664" cy="24314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 dirty="0">
                <a:solidFill>
                  <a:schemeClr val="tx2"/>
                </a:solidFill>
                <a:latin typeface="+mn-lt"/>
              </a:rPr>
              <a:t>Sag</a:t>
            </a:r>
          </a:p>
        </p:txBody>
      </p:sp>
      <p:sp>
        <p:nvSpPr>
          <p:cNvPr id="1141771" name="Text Box 11"/>
          <p:cNvSpPr txBox="1">
            <a:spLocks noChangeArrowheads="1"/>
          </p:cNvSpPr>
          <p:nvPr/>
        </p:nvSpPr>
        <p:spPr bwMode="auto">
          <a:xfrm>
            <a:off x="5270215" y="3284282"/>
            <a:ext cx="889987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 dirty="0">
                <a:solidFill>
                  <a:schemeClr val="tx2"/>
                </a:solidFill>
                <a:latin typeface="+mn-lt"/>
              </a:rPr>
              <a:t>Foreland</a:t>
            </a:r>
          </a:p>
        </p:txBody>
      </p:sp>
      <p:grpSp>
        <p:nvGrpSpPr>
          <p:cNvPr id="1141801" name="Group 41"/>
          <p:cNvGrpSpPr>
            <a:grpSpLocks/>
          </p:cNvGrpSpPr>
          <p:nvPr/>
        </p:nvGrpSpPr>
        <p:grpSpPr bwMode="auto">
          <a:xfrm>
            <a:off x="7324725" y="2448908"/>
            <a:ext cx="990600" cy="684213"/>
            <a:chOff x="3696" y="2703"/>
            <a:chExt cx="624" cy="431"/>
          </a:xfrm>
        </p:grpSpPr>
        <p:graphicFrame>
          <p:nvGraphicFramePr>
            <p:cNvPr id="1141802" name="Object 42"/>
            <p:cNvGraphicFramePr>
              <a:graphicFrameLocks noChangeAspect="1"/>
            </p:cNvGraphicFramePr>
            <p:nvPr/>
          </p:nvGraphicFramePr>
          <p:xfrm>
            <a:off x="3696" y="2703"/>
            <a:ext cx="624" cy="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" name="Worksheet" r:id="rId4" imgW="1391107" imgH="962254" progId="Excel.Sheet.8">
                    <p:embed/>
                  </p:oleObj>
                </mc:Choice>
                <mc:Fallback>
                  <p:oleObj name="Worksheet" r:id="rId4" imgW="1391107" imgH="962254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703"/>
                          <a:ext cx="624" cy="431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1803" name="Rectangle 43"/>
            <p:cNvSpPr>
              <a:spLocks noChangeArrowheads="1"/>
            </p:cNvSpPr>
            <p:nvPr/>
          </p:nvSpPr>
          <p:spPr bwMode="auto">
            <a:xfrm>
              <a:off x="3696" y="2711"/>
              <a:ext cx="96" cy="2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aphicFrame>
        <p:nvGraphicFramePr>
          <p:cNvPr id="114180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247142"/>
              </p:ext>
            </p:extLst>
          </p:nvPr>
        </p:nvGraphicFramePr>
        <p:xfrm>
          <a:off x="4770438" y="2514600"/>
          <a:ext cx="990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Worksheet" r:id="rId6" imgW="1391107" imgH="962254" progId="Excel.Sheet.8">
                  <p:embed/>
                </p:oleObj>
              </mc:Choice>
              <mc:Fallback>
                <p:oleObj name="Worksheet" r:id="rId6" imgW="1391107" imgH="9622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0438" y="2514600"/>
                        <a:ext cx="990600" cy="685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1805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022591"/>
              </p:ext>
            </p:extLst>
          </p:nvPr>
        </p:nvGraphicFramePr>
        <p:xfrm>
          <a:off x="5916613" y="3657600"/>
          <a:ext cx="990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Worksheet" r:id="rId8" imgW="1391107" imgH="962254" progId="Excel.Sheet.8">
                  <p:embed/>
                </p:oleObj>
              </mc:Choice>
              <mc:Fallback>
                <p:oleObj name="Worksheet" r:id="rId8" imgW="1391107" imgH="9622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3" y="3657600"/>
                        <a:ext cx="990600" cy="685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180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984648"/>
              </p:ext>
            </p:extLst>
          </p:nvPr>
        </p:nvGraphicFramePr>
        <p:xfrm>
          <a:off x="7620000" y="3124200"/>
          <a:ext cx="1524000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Chart" r:id="rId10" imgW="6353127" imgH="4067089" progId="MSGraph.Chart.8">
                  <p:embed followColorScheme="full"/>
                </p:oleObj>
              </mc:Choice>
              <mc:Fallback>
                <p:oleObj name="Chart" r:id="rId10" imgW="6353127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 r="9091"/>
                      <a:stretch>
                        <a:fillRect/>
                      </a:stretch>
                    </p:blipFill>
                    <p:spPr bwMode="auto">
                      <a:xfrm>
                        <a:off x="7620000" y="3124200"/>
                        <a:ext cx="1524000" cy="146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1807" name="Text Box 47"/>
          <p:cNvSpPr txBox="1">
            <a:spLocks noChangeArrowheads="1"/>
          </p:cNvSpPr>
          <p:nvPr/>
        </p:nvSpPr>
        <p:spPr bwMode="auto">
          <a:xfrm>
            <a:off x="6967912" y="4012654"/>
            <a:ext cx="513282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Drift</a:t>
            </a:r>
          </a:p>
        </p:txBody>
      </p:sp>
      <p:sp>
        <p:nvSpPr>
          <p:cNvPr id="1141809" name="Line 49"/>
          <p:cNvSpPr>
            <a:spLocks noChangeShapeType="1"/>
          </p:cNvSpPr>
          <p:nvPr/>
        </p:nvSpPr>
        <p:spPr bwMode="auto">
          <a:xfrm flipH="1">
            <a:off x="7081838" y="3732213"/>
            <a:ext cx="838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10" name="AutoShape 50"/>
          <p:cNvSpPr>
            <a:spLocks noChangeAspect="1" noChangeArrowheads="1" noTextEdit="1"/>
          </p:cNvSpPr>
          <p:nvPr/>
        </p:nvSpPr>
        <p:spPr bwMode="auto">
          <a:xfrm>
            <a:off x="427038" y="990600"/>
            <a:ext cx="3959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11" name="Rectangle 51"/>
          <p:cNvSpPr>
            <a:spLocks noChangeArrowheads="1"/>
          </p:cNvSpPr>
          <p:nvPr/>
        </p:nvSpPr>
        <p:spPr bwMode="auto">
          <a:xfrm>
            <a:off x="735012" y="3502967"/>
            <a:ext cx="3723267" cy="461665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12" name="Text Box 52"/>
          <p:cNvSpPr txBox="1">
            <a:spLocks noChangeArrowheads="1"/>
          </p:cNvSpPr>
          <p:nvPr/>
        </p:nvSpPr>
        <p:spPr bwMode="auto">
          <a:xfrm>
            <a:off x="2789238" y="3810000"/>
            <a:ext cx="703262" cy="1841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</a:rPr>
              <a:t>Pelagian</a:t>
            </a:r>
          </a:p>
        </p:txBody>
      </p:sp>
      <p:sp>
        <p:nvSpPr>
          <p:cNvPr id="1141813" name="Rectangle 53"/>
          <p:cNvSpPr>
            <a:spLocks noChangeArrowheads="1"/>
          </p:cNvSpPr>
          <p:nvPr/>
        </p:nvSpPr>
        <p:spPr bwMode="auto">
          <a:xfrm>
            <a:off x="1592263" y="1371600"/>
            <a:ext cx="192360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Rift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14" name="Rectangle 54"/>
          <p:cNvSpPr>
            <a:spLocks noChangeArrowheads="1"/>
          </p:cNvSpPr>
          <p:nvPr/>
        </p:nvSpPr>
        <p:spPr bwMode="auto">
          <a:xfrm>
            <a:off x="2322513" y="1371600"/>
            <a:ext cx="211596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Sag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15" name="Rectangle 55"/>
          <p:cNvSpPr>
            <a:spLocks noChangeArrowheads="1"/>
          </p:cNvSpPr>
          <p:nvPr/>
        </p:nvSpPr>
        <p:spPr bwMode="auto">
          <a:xfrm>
            <a:off x="3049588" y="1371600"/>
            <a:ext cx="237244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Drift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16" name="Rectangle 56"/>
          <p:cNvSpPr>
            <a:spLocks noChangeArrowheads="1"/>
          </p:cNvSpPr>
          <p:nvPr/>
        </p:nvSpPr>
        <p:spPr bwMode="auto">
          <a:xfrm>
            <a:off x="3662363" y="1371600"/>
            <a:ext cx="487313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Foreland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17" name="Rectangle 57"/>
          <p:cNvSpPr>
            <a:spLocks noChangeArrowheads="1"/>
          </p:cNvSpPr>
          <p:nvPr/>
        </p:nvSpPr>
        <p:spPr bwMode="auto">
          <a:xfrm>
            <a:off x="4322763" y="1400175"/>
            <a:ext cx="17634" cy="4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500" b="1" i="0">
                <a:solidFill>
                  <a:schemeClr val="tx2"/>
                </a:solidFill>
              </a:rPr>
              <a:t> 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18" name="Rectangle 58"/>
          <p:cNvSpPr>
            <a:spLocks noChangeArrowheads="1"/>
          </p:cNvSpPr>
          <p:nvPr/>
        </p:nvSpPr>
        <p:spPr bwMode="auto">
          <a:xfrm>
            <a:off x="736600" y="1660525"/>
            <a:ext cx="525785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Post-Seal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19" name="Rectangle 59"/>
          <p:cNvSpPr>
            <a:spLocks noChangeArrowheads="1"/>
          </p:cNvSpPr>
          <p:nvPr/>
        </p:nvSpPr>
        <p:spPr bwMode="auto">
          <a:xfrm>
            <a:off x="882650" y="2035175"/>
            <a:ext cx="237244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Seal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0" name="Rectangle 60"/>
          <p:cNvSpPr>
            <a:spLocks noChangeArrowheads="1"/>
          </p:cNvSpPr>
          <p:nvPr/>
        </p:nvSpPr>
        <p:spPr bwMode="auto">
          <a:xfrm>
            <a:off x="735013" y="2409825"/>
            <a:ext cx="532197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Reservoir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1" name="Rectangle 61"/>
          <p:cNvSpPr>
            <a:spLocks noChangeArrowheads="1"/>
          </p:cNvSpPr>
          <p:nvPr/>
        </p:nvSpPr>
        <p:spPr bwMode="auto">
          <a:xfrm>
            <a:off x="804863" y="2786063"/>
            <a:ext cx="391133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Source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2" name="Rectangle 62"/>
          <p:cNvSpPr>
            <a:spLocks noChangeArrowheads="1"/>
          </p:cNvSpPr>
          <p:nvPr/>
        </p:nvSpPr>
        <p:spPr bwMode="auto">
          <a:xfrm>
            <a:off x="985838" y="3044825"/>
            <a:ext cx="32060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 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3" name="Rectangle 63"/>
          <p:cNvSpPr>
            <a:spLocks noChangeArrowheads="1"/>
          </p:cNvSpPr>
          <p:nvPr/>
        </p:nvSpPr>
        <p:spPr bwMode="auto">
          <a:xfrm>
            <a:off x="736600" y="3305175"/>
            <a:ext cx="525785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Post-Seal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4" name="Rectangle 64"/>
          <p:cNvSpPr>
            <a:spLocks noChangeArrowheads="1"/>
          </p:cNvSpPr>
          <p:nvPr/>
        </p:nvSpPr>
        <p:spPr bwMode="auto">
          <a:xfrm>
            <a:off x="882650" y="3681413"/>
            <a:ext cx="237244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Seal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5" name="Rectangle 65"/>
          <p:cNvSpPr>
            <a:spLocks noChangeArrowheads="1"/>
          </p:cNvSpPr>
          <p:nvPr/>
        </p:nvSpPr>
        <p:spPr bwMode="auto">
          <a:xfrm>
            <a:off x="735013" y="4056063"/>
            <a:ext cx="532197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Reservoir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6" name="Rectangle 66"/>
          <p:cNvSpPr>
            <a:spLocks noChangeArrowheads="1"/>
          </p:cNvSpPr>
          <p:nvPr/>
        </p:nvSpPr>
        <p:spPr bwMode="auto">
          <a:xfrm>
            <a:off x="804863" y="4430713"/>
            <a:ext cx="391133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Source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7" name="Rectangle 67"/>
          <p:cNvSpPr>
            <a:spLocks noChangeArrowheads="1"/>
          </p:cNvSpPr>
          <p:nvPr/>
        </p:nvSpPr>
        <p:spPr bwMode="auto">
          <a:xfrm>
            <a:off x="985838" y="4691063"/>
            <a:ext cx="32060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 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8" name="Rectangle 68"/>
          <p:cNvSpPr>
            <a:spLocks noChangeArrowheads="1"/>
          </p:cNvSpPr>
          <p:nvPr/>
        </p:nvSpPr>
        <p:spPr bwMode="auto">
          <a:xfrm>
            <a:off x="736600" y="4951413"/>
            <a:ext cx="525785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Post-Seal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29" name="Rectangle 69"/>
          <p:cNvSpPr>
            <a:spLocks noChangeArrowheads="1"/>
          </p:cNvSpPr>
          <p:nvPr/>
        </p:nvSpPr>
        <p:spPr bwMode="auto">
          <a:xfrm>
            <a:off x="882650" y="5326063"/>
            <a:ext cx="237244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Seal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30" name="Rectangle 70"/>
          <p:cNvSpPr>
            <a:spLocks noChangeArrowheads="1"/>
          </p:cNvSpPr>
          <p:nvPr/>
        </p:nvSpPr>
        <p:spPr bwMode="auto">
          <a:xfrm>
            <a:off x="735013" y="5700713"/>
            <a:ext cx="532197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Reservoir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31" name="Rectangle 71"/>
          <p:cNvSpPr>
            <a:spLocks noChangeArrowheads="1"/>
          </p:cNvSpPr>
          <p:nvPr/>
        </p:nvSpPr>
        <p:spPr bwMode="auto">
          <a:xfrm>
            <a:off x="804863" y="6076950"/>
            <a:ext cx="391133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</a:rPr>
              <a:t>Source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32" name="Rectangle 72"/>
          <p:cNvSpPr>
            <a:spLocks noChangeArrowheads="1"/>
          </p:cNvSpPr>
          <p:nvPr/>
        </p:nvSpPr>
        <p:spPr bwMode="auto">
          <a:xfrm>
            <a:off x="992188" y="6365875"/>
            <a:ext cx="17634" cy="4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500" b="1" i="0">
                <a:solidFill>
                  <a:schemeClr val="tx2"/>
                </a:solidFill>
              </a:rPr>
              <a:t> </a:t>
            </a:r>
            <a:endParaRPr lang="en-US" sz="1000" i="0">
              <a:solidFill>
                <a:schemeClr val="tx2"/>
              </a:solidFill>
            </a:endParaRPr>
          </a:p>
        </p:txBody>
      </p:sp>
      <p:sp>
        <p:nvSpPr>
          <p:cNvPr id="1141833" name="Rectangle 73"/>
          <p:cNvSpPr>
            <a:spLocks noChangeArrowheads="1"/>
          </p:cNvSpPr>
          <p:nvPr/>
        </p:nvSpPr>
        <p:spPr bwMode="auto">
          <a:xfrm rot="16200000">
            <a:off x="19990" y="2176689"/>
            <a:ext cx="1118896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</a:rPr>
              <a:t>Passive Margin</a:t>
            </a:r>
            <a:endParaRPr lang="en-US" sz="1200" i="0">
              <a:solidFill>
                <a:schemeClr val="tx2"/>
              </a:solidFill>
            </a:endParaRPr>
          </a:p>
        </p:txBody>
      </p:sp>
      <p:sp>
        <p:nvSpPr>
          <p:cNvPr id="1141834" name="Rectangle 74"/>
          <p:cNvSpPr>
            <a:spLocks noChangeArrowheads="1"/>
          </p:cNvSpPr>
          <p:nvPr/>
        </p:nvSpPr>
        <p:spPr bwMode="auto">
          <a:xfrm>
            <a:off x="649288" y="1074738"/>
            <a:ext cx="3808991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</a:rPr>
              <a:t>TECTONIC PHASE FOR PLATFORM-SUBAQUEOUS </a:t>
            </a:r>
            <a:endParaRPr lang="en-US" sz="1200" i="0">
              <a:solidFill>
                <a:schemeClr val="tx2"/>
              </a:solidFill>
            </a:endParaRPr>
          </a:p>
        </p:txBody>
      </p:sp>
      <p:sp>
        <p:nvSpPr>
          <p:cNvPr id="1141835" name="Rectangle 75"/>
          <p:cNvSpPr>
            <a:spLocks noChangeArrowheads="1"/>
          </p:cNvSpPr>
          <p:nvPr/>
        </p:nvSpPr>
        <p:spPr bwMode="auto">
          <a:xfrm>
            <a:off x="1143000" y="1219200"/>
            <a:ext cx="2450607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</a:rPr>
              <a:t>SALTERN EVAPORITE SETTINGS</a:t>
            </a:r>
            <a:endParaRPr lang="en-US" sz="1200" i="0">
              <a:solidFill>
                <a:schemeClr val="tx2"/>
              </a:solidFill>
            </a:endParaRPr>
          </a:p>
        </p:txBody>
      </p:sp>
      <p:sp>
        <p:nvSpPr>
          <p:cNvPr id="1141836" name="Rectangle 76"/>
          <p:cNvSpPr>
            <a:spLocks noChangeArrowheads="1"/>
          </p:cNvSpPr>
          <p:nvPr/>
        </p:nvSpPr>
        <p:spPr bwMode="auto">
          <a:xfrm rot="16200000">
            <a:off x="-131494" y="3784032"/>
            <a:ext cx="1421864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</a:rPr>
              <a:t>Continental Interior</a:t>
            </a:r>
            <a:endParaRPr lang="en-US" sz="1200" i="0">
              <a:solidFill>
                <a:schemeClr val="tx2"/>
              </a:solidFill>
            </a:endParaRPr>
          </a:p>
        </p:txBody>
      </p:sp>
      <p:sp>
        <p:nvSpPr>
          <p:cNvPr id="1141837" name="Rectangle 77"/>
          <p:cNvSpPr>
            <a:spLocks noChangeArrowheads="1"/>
          </p:cNvSpPr>
          <p:nvPr/>
        </p:nvSpPr>
        <p:spPr bwMode="auto">
          <a:xfrm rot="16200000">
            <a:off x="242022" y="5517582"/>
            <a:ext cx="671659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</a:rPr>
              <a:t>Back-Arc</a:t>
            </a:r>
            <a:endParaRPr lang="en-US" sz="1200" i="0">
              <a:solidFill>
                <a:schemeClr val="tx2"/>
              </a:solidFill>
            </a:endParaRPr>
          </a:p>
        </p:txBody>
      </p:sp>
      <p:sp>
        <p:nvSpPr>
          <p:cNvPr id="1141838" name="Rectangle 78"/>
          <p:cNvSpPr>
            <a:spLocks noChangeArrowheads="1"/>
          </p:cNvSpPr>
          <p:nvPr/>
        </p:nvSpPr>
        <p:spPr bwMode="auto">
          <a:xfrm>
            <a:off x="1365250" y="2692400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39" name="Rectangle 79"/>
          <p:cNvSpPr>
            <a:spLocks noChangeArrowheads="1"/>
          </p:cNvSpPr>
          <p:nvPr/>
        </p:nvSpPr>
        <p:spPr bwMode="auto">
          <a:xfrm>
            <a:off x="2105025" y="2692400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0" name="Rectangle 80"/>
          <p:cNvSpPr>
            <a:spLocks noChangeArrowheads="1"/>
          </p:cNvSpPr>
          <p:nvPr/>
        </p:nvSpPr>
        <p:spPr bwMode="auto">
          <a:xfrm>
            <a:off x="1370013" y="2322513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1" name="Rectangle 81"/>
          <p:cNvSpPr>
            <a:spLocks noChangeArrowheads="1"/>
          </p:cNvSpPr>
          <p:nvPr/>
        </p:nvSpPr>
        <p:spPr bwMode="auto">
          <a:xfrm>
            <a:off x="2100263" y="2317750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2" name="Rectangle 82"/>
          <p:cNvSpPr>
            <a:spLocks noChangeArrowheads="1"/>
          </p:cNvSpPr>
          <p:nvPr/>
        </p:nvSpPr>
        <p:spPr bwMode="auto">
          <a:xfrm>
            <a:off x="1370013" y="1946275"/>
            <a:ext cx="638175" cy="315913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3" name="Rectangle 83"/>
          <p:cNvSpPr>
            <a:spLocks noChangeArrowheads="1"/>
          </p:cNvSpPr>
          <p:nvPr/>
        </p:nvSpPr>
        <p:spPr bwMode="auto">
          <a:xfrm>
            <a:off x="2095500" y="1943100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4" name="Rectangle 84"/>
          <p:cNvSpPr>
            <a:spLocks noChangeArrowheads="1"/>
          </p:cNvSpPr>
          <p:nvPr/>
        </p:nvSpPr>
        <p:spPr bwMode="auto">
          <a:xfrm>
            <a:off x="2840038" y="2317750"/>
            <a:ext cx="636587" cy="31432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5" name="Rectangle 85"/>
          <p:cNvSpPr>
            <a:spLocks noChangeArrowheads="1"/>
          </p:cNvSpPr>
          <p:nvPr/>
        </p:nvSpPr>
        <p:spPr bwMode="auto">
          <a:xfrm>
            <a:off x="2835275" y="1943100"/>
            <a:ext cx="636588" cy="31432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6" name="Rectangle 86"/>
          <p:cNvSpPr>
            <a:spLocks noChangeArrowheads="1"/>
          </p:cNvSpPr>
          <p:nvPr/>
        </p:nvSpPr>
        <p:spPr bwMode="auto">
          <a:xfrm>
            <a:off x="2844800" y="2692400"/>
            <a:ext cx="636588" cy="31432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7" name="Rectangle 87"/>
          <p:cNvSpPr>
            <a:spLocks noChangeArrowheads="1"/>
          </p:cNvSpPr>
          <p:nvPr/>
        </p:nvSpPr>
        <p:spPr bwMode="auto">
          <a:xfrm>
            <a:off x="3589338" y="1946275"/>
            <a:ext cx="638175" cy="315913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8" name="Rectangle 88"/>
          <p:cNvSpPr>
            <a:spLocks noChangeArrowheads="1"/>
          </p:cNvSpPr>
          <p:nvPr/>
        </p:nvSpPr>
        <p:spPr bwMode="auto">
          <a:xfrm>
            <a:off x="3589338" y="2322513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49" name="Rectangle 89"/>
          <p:cNvSpPr>
            <a:spLocks noChangeArrowheads="1"/>
          </p:cNvSpPr>
          <p:nvPr/>
        </p:nvSpPr>
        <p:spPr bwMode="auto">
          <a:xfrm>
            <a:off x="3584575" y="2692400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0" name="Rectangle 90"/>
          <p:cNvSpPr>
            <a:spLocks noChangeArrowheads="1"/>
          </p:cNvSpPr>
          <p:nvPr/>
        </p:nvSpPr>
        <p:spPr bwMode="auto">
          <a:xfrm>
            <a:off x="1365250" y="4338638"/>
            <a:ext cx="638175" cy="31432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1" name="Rectangle 91"/>
          <p:cNvSpPr>
            <a:spLocks noChangeArrowheads="1"/>
          </p:cNvSpPr>
          <p:nvPr/>
        </p:nvSpPr>
        <p:spPr bwMode="auto">
          <a:xfrm>
            <a:off x="2105025" y="4338638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2" name="Rectangle 92"/>
          <p:cNvSpPr>
            <a:spLocks noChangeArrowheads="1"/>
          </p:cNvSpPr>
          <p:nvPr/>
        </p:nvSpPr>
        <p:spPr bwMode="auto">
          <a:xfrm>
            <a:off x="1370013" y="3967163"/>
            <a:ext cx="638175" cy="31432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3" name="Rectangle 93"/>
          <p:cNvSpPr>
            <a:spLocks noChangeArrowheads="1"/>
          </p:cNvSpPr>
          <p:nvPr/>
        </p:nvSpPr>
        <p:spPr bwMode="auto">
          <a:xfrm>
            <a:off x="2100263" y="3962400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4" name="Rectangle 94"/>
          <p:cNvSpPr>
            <a:spLocks noChangeArrowheads="1"/>
          </p:cNvSpPr>
          <p:nvPr/>
        </p:nvSpPr>
        <p:spPr bwMode="auto">
          <a:xfrm>
            <a:off x="1370013" y="3592513"/>
            <a:ext cx="638175" cy="31432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5" name="Rectangle 95"/>
          <p:cNvSpPr>
            <a:spLocks noChangeArrowheads="1"/>
          </p:cNvSpPr>
          <p:nvPr/>
        </p:nvSpPr>
        <p:spPr bwMode="auto">
          <a:xfrm>
            <a:off x="2095500" y="3587750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6" name="Rectangle 96"/>
          <p:cNvSpPr>
            <a:spLocks noChangeArrowheads="1"/>
          </p:cNvSpPr>
          <p:nvPr/>
        </p:nvSpPr>
        <p:spPr bwMode="auto">
          <a:xfrm>
            <a:off x="3589338" y="3592513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7" name="Rectangle 97"/>
          <p:cNvSpPr>
            <a:spLocks noChangeArrowheads="1"/>
          </p:cNvSpPr>
          <p:nvPr/>
        </p:nvSpPr>
        <p:spPr bwMode="auto">
          <a:xfrm>
            <a:off x="3589338" y="3967163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8" name="Rectangle 98"/>
          <p:cNvSpPr>
            <a:spLocks noChangeArrowheads="1"/>
          </p:cNvSpPr>
          <p:nvPr/>
        </p:nvSpPr>
        <p:spPr bwMode="auto">
          <a:xfrm>
            <a:off x="3584575" y="4338638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59" name="Rectangle 99"/>
          <p:cNvSpPr>
            <a:spLocks noChangeArrowheads="1"/>
          </p:cNvSpPr>
          <p:nvPr/>
        </p:nvSpPr>
        <p:spPr bwMode="auto">
          <a:xfrm>
            <a:off x="1365250" y="5983288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0" name="Rectangle 100"/>
          <p:cNvSpPr>
            <a:spLocks noChangeArrowheads="1"/>
          </p:cNvSpPr>
          <p:nvPr/>
        </p:nvSpPr>
        <p:spPr bwMode="auto">
          <a:xfrm>
            <a:off x="2105025" y="5983288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1" name="Rectangle 101"/>
          <p:cNvSpPr>
            <a:spLocks noChangeArrowheads="1"/>
          </p:cNvSpPr>
          <p:nvPr/>
        </p:nvSpPr>
        <p:spPr bwMode="auto">
          <a:xfrm>
            <a:off x="1370013" y="5613400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2" name="Rectangle 102"/>
          <p:cNvSpPr>
            <a:spLocks noChangeArrowheads="1"/>
          </p:cNvSpPr>
          <p:nvPr/>
        </p:nvSpPr>
        <p:spPr bwMode="auto">
          <a:xfrm>
            <a:off x="2100263" y="5608638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3" name="Rectangle 103"/>
          <p:cNvSpPr>
            <a:spLocks noChangeArrowheads="1"/>
          </p:cNvSpPr>
          <p:nvPr/>
        </p:nvSpPr>
        <p:spPr bwMode="auto">
          <a:xfrm>
            <a:off x="1370013" y="5237163"/>
            <a:ext cx="638175" cy="315912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4" name="Rectangle 104"/>
          <p:cNvSpPr>
            <a:spLocks noChangeArrowheads="1"/>
          </p:cNvSpPr>
          <p:nvPr/>
        </p:nvSpPr>
        <p:spPr bwMode="auto">
          <a:xfrm>
            <a:off x="2095500" y="5232400"/>
            <a:ext cx="636588" cy="315913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5" name="Rectangle 105"/>
          <p:cNvSpPr>
            <a:spLocks noChangeArrowheads="1"/>
          </p:cNvSpPr>
          <p:nvPr/>
        </p:nvSpPr>
        <p:spPr bwMode="auto">
          <a:xfrm>
            <a:off x="3589338" y="5237163"/>
            <a:ext cx="638175" cy="315912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6" name="Rectangle 106"/>
          <p:cNvSpPr>
            <a:spLocks noChangeArrowheads="1"/>
          </p:cNvSpPr>
          <p:nvPr/>
        </p:nvSpPr>
        <p:spPr bwMode="auto">
          <a:xfrm>
            <a:off x="3589338" y="5613400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7" name="Rectangle 107"/>
          <p:cNvSpPr>
            <a:spLocks noChangeArrowheads="1"/>
          </p:cNvSpPr>
          <p:nvPr/>
        </p:nvSpPr>
        <p:spPr bwMode="auto">
          <a:xfrm>
            <a:off x="3584575" y="5983288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8" name="Rectangle 108"/>
          <p:cNvSpPr>
            <a:spLocks noChangeArrowheads="1"/>
          </p:cNvSpPr>
          <p:nvPr/>
        </p:nvSpPr>
        <p:spPr bwMode="auto">
          <a:xfrm>
            <a:off x="3584575" y="3213100"/>
            <a:ext cx="636588" cy="31432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69" name="Rectangle 109"/>
          <p:cNvSpPr>
            <a:spLocks noChangeArrowheads="1"/>
          </p:cNvSpPr>
          <p:nvPr/>
        </p:nvSpPr>
        <p:spPr bwMode="auto">
          <a:xfrm>
            <a:off x="2105025" y="3213100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0" name="Rectangle 110"/>
          <p:cNvSpPr>
            <a:spLocks noChangeArrowheads="1"/>
          </p:cNvSpPr>
          <p:nvPr/>
        </p:nvSpPr>
        <p:spPr bwMode="auto">
          <a:xfrm>
            <a:off x="1365250" y="3213100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1" name="Rectangle 111"/>
          <p:cNvSpPr>
            <a:spLocks noChangeArrowheads="1"/>
          </p:cNvSpPr>
          <p:nvPr/>
        </p:nvSpPr>
        <p:spPr bwMode="auto">
          <a:xfrm>
            <a:off x="1365250" y="4857750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2" name="Rectangle 112"/>
          <p:cNvSpPr>
            <a:spLocks noChangeArrowheads="1"/>
          </p:cNvSpPr>
          <p:nvPr/>
        </p:nvSpPr>
        <p:spPr bwMode="auto">
          <a:xfrm>
            <a:off x="2105025" y="4857750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3" name="Rectangle 113"/>
          <p:cNvSpPr>
            <a:spLocks noChangeArrowheads="1"/>
          </p:cNvSpPr>
          <p:nvPr/>
        </p:nvSpPr>
        <p:spPr bwMode="auto">
          <a:xfrm>
            <a:off x="3584575" y="4857750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4" name="Rectangle 114"/>
          <p:cNvSpPr>
            <a:spLocks noChangeArrowheads="1"/>
          </p:cNvSpPr>
          <p:nvPr/>
        </p:nvSpPr>
        <p:spPr bwMode="auto">
          <a:xfrm>
            <a:off x="1365250" y="1566863"/>
            <a:ext cx="638175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5" name="Rectangle 115"/>
          <p:cNvSpPr>
            <a:spLocks noChangeArrowheads="1"/>
          </p:cNvSpPr>
          <p:nvPr/>
        </p:nvSpPr>
        <p:spPr bwMode="auto">
          <a:xfrm>
            <a:off x="2105025" y="1566863"/>
            <a:ext cx="636588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6" name="Rectangle 116"/>
          <p:cNvSpPr>
            <a:spLocks noChangeArrowheads="1"/>
          </p:cNvSpPr>
          <p:nvPr/>
        </p:nvSpPr>
        <p:spPr bwMode="auto">
          <a:xfrm>
            <a:off x="2844800" y="1566863"/>
            <a:ext cx="636588" cy="31432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7" name="Rectangle 117"/>
          <p:cNvSpPr>
            <a:spLocks noChangeArrowheads="1"/>
          </p:cNvSpPr>
          <p:nvPr/>
        </p:nvSpPr>
        <p:spPr bwMode="auto">
          <a:xfrm>
            <a:off x="3584575" y="1566863"/>
            <a:ext cx="636588" cy="31432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78" name="Text Box 118"/>
          <p:cNvSpPr txBox="1">
            <a:spLocks noChangeArrowheads="1"/>
          </p:cNvSpPr>
          <p:nvPr/>
        </p:nvSpPr>
        <p:spPr bwMode="auto">
          <a:xfrm>
            <a:off x="1512408" y="1828800"/>
            <a:ext cx="1215397" cy="93871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 dirty="0" err="1">
                <a:solidFill>
                  <a:schemeClr val="tx2"/>
                </a:solidFill>
              </a:rPr>
              <a:t>Peten</a:t>
            </a:r>
            <a:endParaRPr lang="en-US" sz="1000" b="1" i="0" dirty="0">
              <a:solidFill>
                <a:schemeClr val="tx2"/>
              </a:solidFill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 dirty="0">
                <a:solidFill>
                  <a:schemeClr val="tx2"/>
                </a:solidFill>
              </a:rPr>
              <a:t>Arabian Platform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 dirty="0" err="1">
                <a:solidFill>
                  <a:schemeClr val="tx2"/>
                </a:solidFill>
              </a:rPr>
              <a:t>Timan</a:t>
            </a:r>
            <a:r>
              <a:rPr lang="en-US" sz="1000" b="1" i="0" dirty="0">
                <a:solidFill>
                  <a:schemeClr val="tx2"/>
                </a:solidFill>
              </a:rPr>
              <a:t>-Pechora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 dirty="0">
                <a:solidFill>
                  <a:schemeClr val="tx2"/>
                </a:solidFill>
              </a:rPr>
              <a:t>Angara-Lena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 dirty="0">
                <a:solidFill>
                  <a:schemeClr val="tx2"/>
                </a:solidFill>
              </a:rPr>
              <a:t>Gulf Basin</a:t>
            </a:r>
          </a:p>
        </p:txBody>
      </p:sp>
      <p:sp>
        <p:nvSpPr>
          <p:cNvPr id="1141879" name="Rectangle 119"/>
          <p:cNvSpPr>
            <a:spLocks noChangeArrowheads="1"/>
          </p:cNvSpPr>
          <p:nvPr/>
        </p:nvSpPr>
        <p:spPr bwMode="auto">
          <a:xfrm>
            <a:off x="482600" y="6557963"/>
            <a:ext cx="593725" cy="21907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80" name="Rectangle 120"/>
          <p:cNvSpPr>
            <a:spLocks noChangeArrowheads="1"/>
          </p:cNvSpPr>
          <p:nvPr/>
        </p:nvSpPr>
        <p:spPr bwMode="auto">
          <a:xfrm>
            <a:off x="2781300" y="6562725"/>
            <a:ext cx="593725" cy="21907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141881" name="Text Box 121"/>
          <p:cNvSpPr txBox="1">
            <a:spLocks noChangeArrowheads="1"/>
          </p:cNvSpPr>
          <p:nvPr/>
        </p:nvSpPr>
        <p:spPr bwMode="auto">
          <a:xfrm>
            <a:off x="1066800" y="6551613"/>
            <a:ext cx="1677062" cy="2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 i="0">
                <a:solidFill>
                  <a:schemeClr val="tx2"/>
                </a:solidFill>
                <a:latin typeface="+mn-lt"/>
              </a:rPr>
              <a:t>Dominant Occurrence</a:t>
            </a:r>
          </a:p>
        </p:txBody>
      </p:sp>
      <p:sp>
        <p:nvSpPr>
          <p:cNvPr id="1141882" name="Text Box 122"/>
          <p:cNvSpPr txBox="1">
            <a:spLocks noChangeArrowheads="1"/>
          </p:cNvSpPr>
          <p:nvPr/>
        </p:nvSpPr>
        <p:spPr bwMode="auto">
          <a:xfrm>
            <a:off x="3378200" y="6554788"/>
            <a:ext cx="1404552" cy="2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 i="0">
                <a:solidFill>
                  <a:schemeClr val="tx2"/>
                </a:solidFill>
                <a:latin typeface="+mn-lt"/>
              </a:rPr>
              <a:t>Minor Occurrence</a:t>
            </a:r>
          </a:p>
        </p:txBody>
      </p:sp>
      <p:sp>
        <p:nvSpPr>
          <p:cNvPr id="1141883" name="Text Box 123"/>
          <p:cNvSpPr txBox="1">
            <a:spLocks noChangeArrowheads="1"/>
          </p:cNvSpPr>
          <p:nvPr/>
        </p:nvSpPr>
        <p:spPr bwMode="auto">
          <a:xfrm>
            <a:off x="4876800" y="4470400"/>
            <a:ext cx="4001416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chemeClr val="tx2"/>
                </a:solidFill>
                <a:latin typeface="+mn-lt"/>
              </a:rPr>
              <a:t>Plays Occur in Passive Margin Settings</a:t>
            </a:r>
          </a:p>
          <a:p>
            <a:pPr>
              <a:buFontTx/>
              <a:buChar char="•"/>
            </a:pPr>
            <a:r>
              <a:rPr lang="en-US" sz="1400" i="0" dirty="0">
                <a:solidFill>
                  <a:schemeClr val="tx2"/>
                </a:solidFill>
                <a:latin typeface="+mn-lt"/>
              </a:rPr>
              <a:t>25% of Plays Do Not Evolve to Foreland Phase</a:t>
            </a:r>
          </a:p>
          <a:p>
            <a:pPr>
              <a:buFontTx/>
              <a:buChar char="•"/>
            </a:pPr>
            <a:r>
              <a:rPr lang="en-US" sz="1400" i="0" dirty="0">
                <a:solidFill>
                  <a:schemeClr val="tx2"/>
                </a:solidFill>
                <a:latin typeface="+mn-lt"/>
              </a:rPr>
              <a:t>Stratigraphic Traps are Important</a:t>
            </a:r>
          </a:p>
          <a:p>
            <a:pPr>
              <a:buFontTx/>
              <a:buChar char="•"/>
            </a:pPr>
            <a:r>
              <a:rPr lang="en-US" sz="1400" i="0" dirty="0">
                <a:solidFill>
                  <a:schemeClr val="tx2"/>
                </a:solidFill>
                <a:latin typeface="+mn-lt"/>
              </a:rPr>
              <a:t>Source, Reservoir, Seal Likely in Drift Phase</a:t>
            </a:r>
          </a:p>
          <a:p>
            <a:pPr>
              <a:buFontTx/>
              <a:buChar char="•"/>
            </a:pPr>
            <a:r>
              <a:rPr lang="en-US" sz="1400" i="0" dirty="0">
                <a:solidFill>
                  <a:schemeClr val="tx2"/>
                </a:solidFill>
                <a:latin typeface="+mn-lt"/>
              </a:rPr>
              <a:t>&gt;90% Source Rocks Carbonate in Origin</a:t>
            </a:r>
          </a:p>
          <a:p>
            <a:pPr>
              <a:buFontTx/>
              <a:buChar char="•"/>
            </a:pPr>
            <a:r>
              <a:rPr lang="en-US" sz="1400" i="0" dirty="0">
                <a:solidFill>
                  <a:schemeClr val="tx2"/>
                </a:solidFill>
                <a:latin typeface="+mn-lt"/>
              </a:rPr>
              <a:t>Source Rocks in Close Proximity to Reservoir</a:t>
            </a:r>
          </a:p>
        </p:txBody>
      </p:sp>
      <p:grpSp>
        <p:nvGrpSpPr>
          <p:cNvPr id="1142432" name="Group 672"/>
          <p:cNvGrpSpPr>
            <a:grpSpLocks/>
          </p:cNvGrpSpPr>
          <p:nvPr/>
        </p:nvGrpSpPr>
        <p:grpSpPr bwMode="auto">
          <a:xfrm>
            <a:off x="4999786" y="5880894"/>
            <a:ext cx="3810000" cy="833438"/>
            <a:chOff x="3072" y="3696"/>
            <a:chExt cx="2400" cy="525"/>
          </a:xfrm>
          <a:effectLst/>
        </p:grpSpPr>
        <p:sp>
          <p:nvSpPr>
            <p:cNvPr id="1142430" name="Rectangle 670"/>
            <p:cNvSpPr>
              <a:spLocks noChangeArrowheads="1"/>
            </p:cNvSpPr>
            <p:nvPr/>
          </p:nvSpPr>
          <p:spPr bwMode="auto">
            <a:xfrm>
              <a:off x="3072" y="3696"/>
              <a:ext cx="2400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62" name="Rectangle 2"/>
            <p:cNvSpPr>
              <a:spLocks noChangeArrowheads="1"/>
            </p:cNvSpPr>
            <p:nvPr/>
          </p:nvSpPr>
          <p:spPr bwMode="auto">
            <a:xfrm>
              <a:off x="3964" y="3889"/>
              <a:ext cx="4" cy="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63" name="Line 3"/>
            <p:cNvSpPr>
              <a:spLocks noChangeShapeType="1"/>
            </p:cNvSpPr>
            <p:nvPr/>
          </p:nvSpPr>
          <p:spPr bwMode="auto">
            <a:xfrm>
              <a:off x="3443" y="4220"/>
              <a:ext cx="1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588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64" name="Line 4"/>
            <p:cNvSpPr>
              <a:spLocks noChangeShapeType="1"/>
            </p:cNvSpPr>
            <p:nvPr/>
          </p:nvSpPr>
          <p:spPr bwMode="auto">
            <a:xfrm>
              <a:off x="3443" y="4220"/>
              <a:ext cx="1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588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73" name="Rectangle 13"/>
            <p:cNvSpPr>
              <a:spLocks noChangeArrowheads="1"/>
            </p:cNvSpPr>
            <p:nvPr/>
          </p:nvSpPr>
          <p:spPr bwMode="auto">
            <a:xfrm>
              <a:off x="3961" y="3888"/>
              <a:ext cx="4" cy="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74" name="Line 14"/>
            <p:cNvSpPr>
              <a:spLocks noChangeShapeType="1"/>
            </p:cNvSpPr>
            <p:nvPr/>
          </p:nvSpPr>
          <p:spPr bwMode="auto">
            <a:xfrm>
              <a:off x="3440" y="4219"/>
              <a:ext cx="1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588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775" name="Line 15"/>
            <p:cNvSpPr>
              <a:spLocks noChangeShapeType="1"/>
            </p:cNvSpPr>
            <p:nvPr/>
          </p:nvSpPr>
          <p:spPr bwMode="auto">
            <a:xfrm>
              <a:off x="3440" y="4219"/>
              <a:ext cx="1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588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85" name="AutoShape 125"/>
            <p:cNvSpPr>
              <a:spLocks noChangeAspect="1" noChangeArrowheads="1" noTextEdit="1"/>
            </p:cNvSpPr>
            <p:nvPr/>
          </p:nvSpPr>
          <p:spPr bwMode="auto">
            <a:xfrm>
              <a:off x="3120" y="3744"/>
              <a:ext cx="2303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87" name="Freeform 127"/>
            <p:cNvSpPr>
              <a:spLocks/>
            </p:cNvSpPr>
            <p:nvPr/>
          </p:nvSpPr>
          <p:spPr bwMode="auto">
            <a:xfrm>
              <a:off x="4048" y="3791"/>
              <a:ext cx="152" cy="34"/>
            </a:xfrm>
            <a:custGeom>
              <a:avLst/>
              <a:gdLst>
                <a:gd name="T0" fmla="*/ 0 w 457"/>
                <a:gd name="T1" fmla="*/ 0 h 102"/>
                <a:gd name="T2" fmla="*/ 10 w 457"/>
                <a:gd name="T3" fmla="*/ 14 h 102"/>
                <a:gd name="T4" fmla="*/ 18 w 457"/>
                <a:gd name="T5" fmla="*/ 27 h 102"/>
                <a:gd name="T6" fmla="*/ 25 w 457"/>
                <a:gd name="T7" fmla="*/ 39 h 102"/>
                <a:gd name="T8" fmla="*/ 34 w 457"/>
                <a:gd name="T9" fmla="*/ 50 h 102"/>
                <a:gd name="T10" fmla="*/ 47 w 457"/>
                <a:gd name="T11" fmla="*/ 62 h 102"/>
                <a:gd name="T12" fmla="*/ 64 w 457"/>
                <a:gd name="T13" fmla="*/ 72 h 102"/>
                <a:gd name="T14" fmla="*/ 83 w 457"/>
                <a:gd name="T15" fmla="*/ 80 h 102"/>
                <a:gd name="T16" fmla="*/ 104 w 457"/>
                <a:gd name="T17" fmla="*/ 85 h 102"/>
                <a:gd name="T18" fmla="*/ 127 w 457"/>
                <a:gd name="T19" fmla="*/ 90 h 102"/>
                <a:gd name="T20" fmla="*/ 154 w 457"/>
                <a:gd name="T21" fmla="*/ 94 h 102"/>
                <a:gd name="T22" fmla="*/ 185 w 457"/>
                <a:gd name="T23" fmla="*/ 98 h 102"/>
                <a:gd name="T24" fmla="*/ 215 w 457"/>
                <a:gd name="T25" fmla="*/ 100 h 102"/>
                <a:gd name="T26" fmla="*/ 248 w 457"/>
                <a:gd name="T27" fmla="*/ 102 h 102"/>
                <a:gd name="T28" fmla="*/ 278 w 457"/>
                <a:gd name="T29" fmla="*/ 102 h 102"/>
                <a:gd name="T30" fmla="*/ 307 w 457"/>
                <a:gd name="T31" fmla="*/ 102 h 102"/>
                <a:gd name="T32" fmla="*/ 330 w 457"/>
                <a:gd name="T33" fmla="*/ 102 h 102"/>
                <a:gd name="T34" fmla="*/ 352 w 457"/>
                <a:gd name="T35" fmla="*/ 100 h 102"/>
                <a:gd name="T36" fmla="*/ 370 w 457"/>
                <a:gd name="T37" fmla="*/ 99 h 102"/>
                <a:gd name="T38" fmla="*/ 385 w 457"/>
                <a:gd name="T39" fmla="*/ 98 h 102"/>
                <a:gd name="T40" fmla="*/ 402 w 457"/>
                <a:gd name="T41" fmla="*/ 96 h 102"/>
                <a:gd name="T42" fmla="*/ 415 w 457"/>
                <a:gd name="T43" fmla="*/ 96 h 102"/>
                <a:gd name="T44" fmla="*/ 425 w 457"/>
                <a:gd name="T45" fmla="*/ 95 h 102"/>
                <a:gd name="T46" fmla="*/ 434 w 457"/>
                <a:gd name="T47" fmla="*/ 95 h 102"/>
                <a:gd name="T48" fmla="*/ 444 w 457"/>
                <a:gd name="T49" fmla="*/ 93 h 102"/>
                <a:gd name="T50" fmla="*/ 457 w 457"/>
                <a:gd name="T51" fmla="*/ 89 h 102"/>
                <a:gd name="T52" fmla="*/ 456 w 457"/>
                <a:gd name="T53" fmla="*/ 89 h 102"/>
                <a:gd name="T54" fmla="*/ 426 w 457"/>
                <a:gd name="T55" fmla="*/ 89 h 102"/>
                <a:gd name="T56" fmla="*/ 395 w 457"/>
                <a:gd name="T57" fmla="*/ 87 h 102"/>
                <a:gd name="T58" fmla="*/ 370 w 457"/>
                <a:gd name="T59" fmla="*/ 86 h 102"/>
                <a:gd name="T60" fmla="*/ 346 w 457"/>
                <a:gd name="T61" fmla="*/ 84 h 102"/>
                <a:gd name="T62" fmla="*/ 327 w 457"/>
                <a:gd name="T63" fmla="*/ 81 h 102"/>
                <a:gd name="T64" fmla="*/ 311 w 457"/>
                <a:gd name="T65" fmla="*/ 78 h 102"/>
                <a:gd name="T66" fmla="*/ 298 w 457"/>
                <a:gd name="T67" fmla="*/ 76 h 102"/>
                <a:gd name="T68" fmla="*/ 290 w 457"/>
                <a:gd name="T69" fmla="*/ 73 h 102"/>
                <a:gd name="T70" fmla="*/ 282 w 457"/>
                <a:gd name="T71" fmla="*/ 69 h 102"/>
                <a:gd name="T72" fmla="*/ 275 w 457"/>
                <a:gd name="T73" fmla="*/ 67 h 102"/>
                <a:gd name="T74" fmla="*/ 262 w 457"/>
                <a:gd name="T75" fmla="*/ 64 h 102"/>
                <a:gd name="T76" fmla="*/ 246 w 457"/>
                <a:gd name="T77" fmla="*/ 62 h 102"/>
                <a:gd name="T78" fmla="*/ 227 w 457"/>
                <a:gd name="T79" fmla="*/ 60 h 102"/>
                <a:gd name="T80" fmla="*/ 206 w 457"/>
                <a:gd name="T81" fmla="*/ 59 h 102"/>
                <a:gd name="T82" fmla="*/ 185 w 457"/>
                <a:gd name="T83" fmla="*/ 57 h 102"/>
                <a:gd name="T84" fmla="*/ 161 w 457"/>
                <a:gd name="T85" fmla="*/ 53 h 102"/>
                <a:gd name="T86" fmla="*/ 140 w 457"/>
                <a:gd name="T87" fmla="*/ 46 h 102"/>
                <a:gd name="T88" fmla="*/ 119 w 457"/>
                <a:gd name="T89" fmla="*/ 40 h 102"/>
                <a:gd name="T90" fmla="*/ 100 w 457"/>
                <a:gd name="T91" fmla="*/ 32 h 102"/>
                <a:gd name="T92" fmla="*/ 81 w 457"/>
                <a:gd name="T93" fmla="*/ 26 h 102"/>
                <a:gd name="T94" fmla="*/ 61 w 457"/>
                <a:gd name="T95" fmla="*/ 19 h 102"/>
                <a:gd name="T96" fmla="*/ 45 w 457"/>
                <a:gd name="T97" fmla="*/ 13 h 102"/>
                <a:gd name="T98" fmla="*/ 30 w 457"/>
                <a:gd name="T99" fmla="*/ 9 h 102"/>
                <a:gd name="T100" fmla="*/ 19 w 457"/>
                <a:gd name="T101" fmla="*/ 5 h 102"/>
                <a:gd name="T102" fmla="*/ 3 w 457"/>
                <a:gd name="T103" fmla="*/ 1 h 102"/>
                <a:gd name="T104" fmla="*/ 0 w 457"/>
                <a:gd name="T10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57" h="102">
                  <a:moveTo>
                    <a:pt x="0" y="0"/>
                  </a:moveTo>
                  <a:lnTo>
                    <a:pt x="10" y="14"/>
                  </a:lnTo>
                  <a:lnTo>
                    <a:pt x="18" y="27"/>
                  </a:lnTo>
                  <a:lnTo>
                    <a:pt x="25" y="39"/>
                  </a:lnTo>
                  <a:lnTo>
                    <a:pt x="34" y="50"/>
                  </a:lnTo>
                  <a:lnTo>
                    <a:pt x="47" y="62"/>
                  </a:lnTo>
                  <a:lnTo>
                    <a:pt x="64" y="72"/>
                  </a:lnTo>
                  <a:lnTo>
                    <a:pt x="83" y="80"/>
                  </a:lnTo>
                  <a:lnTo>
                    <a:pt x="104" y="85"/>
                  </a:lnTo>
                  <a:lnTo>
                    <a:pt x="127" y="90"/>
                  </a:lnTo>
                  <a:lnTo>
                    <a:pt x="154" y="94"/>
                  </a:lnTo>
                  <a:lnTo>
                    <a:pt x="185" y="98"/>
                  </a:lnTo>
                  <a:lnTo>
                    <a:pt x="215" y="100"/>
                  </a:lnTo>
                  <a:lnTo>
                    <a:pt x="248" y="102"/>
                  </a:lnTo>
                  <a:lnTo>
                    <a:pt x="278" y="102"/>
                  </a:lnTo>
                  <a:lnTo>
                    <a:pt x="307" y="102"/>
                  </a:lnTo>
                  <a:lnTo>
                    <a:pt x="330" y="102"/>
                  </a:lnTo>
                  <a:lnTo>
                    <a:pt x="352" y="100"/>
                  </a:lnTo>
                  <a:lnTo>
                    <a:pt x="370" y="99"/>
                  </a:lnTo>
                  <a:lnTo>
                    <a:pt x="385" y="98"/>
                  </a:lnTo>
                  <a:lnTo>
                    <a:pt x="402" y="96"/>
                  </a:lnTo>
                  <a:lnTo>
                    <a:pt x="415" y="96"/>
                  </a:lnTo>
                  <a:lnTo>
                    <a:pt x="425" y="95"/>
                  </a:lnTo>
                  <a:lnTo>
                    <a:pt x="434" y="95"/>
                  </a:lnTo>
                  <a:lnTo>
                    <a:pt x="444" y="93"/>
                  </a:lnTo>
                  <a:lnTo>
                    <a:pt x="457" y="89"/>
                  </a:lnTo>
                  <a:lnTo>
                    <a:pt x="456" y="89"/>
                  </a:lnTo>
                  <a:lnTo>
                    <a:pt x="426" y="89"/>
                  </a:lnTo>
                  <a:lnTo>
                    <a:pt x="395" y="87"/>
                  </a:lnTo>
                  <a:lnTo>
                    <a:pt x="370" y="86"/>
                  </a:lnTo>
                  <a:lnTo>
                    <a:pt x="346" y="84"/>
                  </a:lnTo>
                  <a:lnTo>
                    <a:pt x="327" y="81"/>
                  </a:lnTo>
                  <a:lnTo>
                    <a:pt x="311" y="78"/>
                  </a:lnTo>
                  <a:lnTo>
                    <a:pt x="298" y="76"/>
                  </a:lnTo>
                  <a:lnTo>
                    <a:pt x="290" y="73"/>
                  </a:lnTo>
                  <a:lnTo>
                    <a:pt x="282" y="69"/>
                  </a:lnTo>
                  <a:lnTo>
                    <a:pt x="275" y="67"/>
                  </a:lnTo>
                  <a:lnTo>
                    <a:pt x="262" y="64"/>
                  </a:lnTo>
                  <a:lnTo>
                    <a:pt x="246" y="62"/>
                  </a:lnTo>
                  <a:lnTo>
                    <a:pt x="227" y="60"/>
                  </a:lnTo>
                  <a:lnTo>
                    <a:pt x="206" y="59"/>
                  </a:lnTo>
                  <a:lnTo>
                    <a:pt x="185" y="57"/>
                  </a:lnTo>
                  <a:lnTo>
                    <a:pt x="161" y="53"/>
                  </a:lnTo>
                  <a:lnTo>
                    <a:pt x="140" y="46"/>
                  </a:lnTo>
                  <a:lnTo>
                    <a:pt x="119" y="40"/>
                  </a:lnTo>
                  <a:lnTo>
                    <a:pt x="100" y="32"/>
                  </a:lnTo>
                  <a:lnTo>
                    <a:pt x="81" y="26"/>
                  </a:lnTo>
                  <a:lnTo>
                    <a:pt x="61" y="19"/>
                  </a:lnTo>
                  <a:lnTo>
                    <a:pt x="45" y="13"/>
                  </a:lnTo>
                  <a:lnTo>
                    <a:pt x="30" y="9"/>
                  </a:lnTo>
                  <a:lnTo>
                    <a:pt x="19" y="5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F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88" name="Freeform 128"/>
            <p:cNvSpPr>
              <a:spLocks/>
            </p:cNvSpPr>
            <p:nvPr/>
          </p:nvSpPr>
          <p:spPr bwMode="auto">
            <a:xfrm>
              <a:off x="4064" y="3863"/>
              <a:ext cx="159" cy="38"/>
            </a:xfrm>
            <a:custGeom>
              <a:avLst/>
              <a:gdLst>
                <a:gd name="T0" fmla="*/ 0 w 475"/>
                <a:gd name="T1" fmla="*/ 0 h 114"/>
                <a:gd name="T2" fmla="*/ 6 w 475"/>
                <a:gd name="T3" fmla="*/ 9 h 114"/>
                <a:gd name="T4" fmla="*/ 7 w 475"/>
                <a:gd name="T5" fmla="*/ 17 h 114"/>
                <a:gd name="T6" fmla="*/ 9 w 475"/>
                <a:gd name="T7" fmla="*/ 24 h 114"/>
                <a:gd name="T8" fmla="*/ 11 w 475"/>
                <a:gd name="T9" fmla="*/ 31 h 114"/>
                <a:gd name="T10" fmla="*/ 18 w 475"/>
                <a:gd name="T11" fmla="*/ 38 h 114"/>
                <a:gd name="T12" fmla="*/ 27 w 475"/>
                <a:gd name="T13" fmla="*/ 46 h 114"/>
                <a:gd name="T14" fmla="*/ 38 w 475"/>
                <a:gd name="T15" fmla="*/ 54 h 114"/>
                <a:gd name="T16" fmla="*/ 52 w 475"/>
                <a:gd name="T17" fmla="*/ 59 h 114"/>
                <a:gd name="T18" fmla="*/ 69 w 475"/>
                <a:gd name="T19" fmla="*/ 65 h 114"/>
                <a:gd name="T20" fmla="*/ 87 w 475"/>
                <a:gd name="T21" fmla="*/ 72 h 114"/>
                <a:gd name="T22" fmla="*/ 109 w 475"/>
                <a:gd name="T23" fmla="*/ 78 h 114"/>
                <a:gd name="T24" fmla="*/ 132 w 475"/>
                <a:gd name="T25" fmla="*/ 82 h 114"/>
                <a:gd name="T26" fmla="*/ 155 w 475"/>
                <a:gd name="T27" fmla="*/ 87 h 114"/>
                <a:gd name="T28" fmla="*/ 178 w 475"/>
                <a:gd name="T29" fmla="*/ 91 h 114"/>
                <a:gd name="T30" fmla="*/ 199 w 475"/>
                <a:gd name="T31" fmla="*/ 95 h 114"/>
                <a:gd name="T32" fmla="*/ 214 w 475"/>
                <a:gd name="T33" fmla="*/ 98 h 114"/>
                <a:gd name="T34" fmla="*/ 226 w 475"/>
                <a:gd name="T35" fmla="*/ 99 h 114"/>
                <a:gd name="T36" fmla="*/ 236 w 475"/>
                <a:gd name="T37" fmla="*/ 100 h 114"/>
                <a:gd name="T38" fmla="*/ 248 w 475"/>
                <a:gd name="T39" fmla="*/ 103 h 114"/>
                <a:gd name="T40" fmla="*/ 266 w 475"/>
                <a:gd name="T41" fmla="*/ 104 h 114"/>
                <a:gd name="T42" fmla="*/ 294 w 475"/>
                <a:gd name="T43" fmla="*/ 107 h 114"/>
                <a:gd name="T44" fmla="*/ 330 w 475"/>
                <a:gd name="T45" fmla="*/ 109 h 114"/>
                <a:gd name="T46" fmla="*/ 372 w 475"/>
                <a:gd name="T47" fmla="*/ 110 h 114"/>
                <a:gd name="T48" fmla="*/ 415 w 475"/>
                <a:gd name="T49" fmla="*/ 113 h 114"/>
                <a:gd name="T50" fmla="*/ 451 w 475"/>
                <a:gd name="T51" fmla="*/ 114 h 114"/>
                <a:gd name="T52" fmla="*/ 475 w 475"/>
                <a:gd name="T53" fmla="*/ 114 h 114"/>
                <a:gd name="T54" fmla="*/ 440 w 475"/>
                <a:gd name="T55" fmla="*/ 112 h 114"/>
                <a:gd name="T56" fmla="*/ 404 w 475"/>
                <a:gd name="T57" fmla="*/ 108 h 114"/>
                <a:gd name="T58" fmla="*/ 370 w 475"/>
                <a:gd name="T59" fmla="*/ 104 h 114"/>
                <a:gd name="T60" fmla="*/ 338 w 475"/>
                <a:gd name="T61" fmla="*/ 100 h 114"/>
                <a:gd name="T62" fmla="*/ 308 w 475"/>
                <a:gd name="T63" fmla="*/ 95 h 114"/>
                <a:gd name="T64" fmla="*/ 286 w 475"/>
                <a:gd name="T65" fmla="*/ 92 h 114"/>
                <a:gd name="T66" fmla="*/ 269 w 475"/>
                <a:gd name="T67" fmla="*/ 90 h 114"/>
                <a:gd name="T68" fmla="*/ 255 w 475"/>
                <a:gd name="T69" fmla="*/ 87 h 114"/>
                <a:gd name="T70" fmla="*/ 239 w 475"/>
                <a:gd name="T71" fmla="*/ 83 h 114"/>
                <a:gd name="T72" fmla="*/ 218 w 475"/>
                <a:gd name="T73" fmla="*/ 78 h 114"/>
                <a:gd name="T74" fmla="*/ 192 w 475"/>
                <a:gd name="T75" fmla="*/ 73 h 114"/>
                <a:gd name="T76" fmla="*/ 164 w 475"/>
                <a:gd name="T77" fmla="*/ 65 h 114"/>
                <a:gd name="T78" fmla="*/ 135 w 475"/>
                <a:gd name="T79" fmla="*/ 56 h 114"/>
                <a:gd name="T80" fmla="*/ 108 w 475"/>
                <a:gd name="T81" fmla="*/ 49 h 114"/>
                <a:gd name="T82" fmla="*/ 82 w 475"/>
                <a:gd name="T83" fmla="*/ 40 h 114"/>
                <a:gd name="T84" fmla="*/ 61 w 475"/>
                <a:gd name="T85" fmla="*/ 32 h 114"/>
                <a:gd name="T86" fmla="*/ 46 w 475"/>
                <a:gd name="T87" fmla="*/ 23 h 114"/>
                <a:gd name="T88" fmla="*/ 32 w 475"/>
                <a:gd name="T89" fmla="*/ 15 h 114"/>
                <a:gd name="T90" fmla="*/ 18 w 475"/>
                <a:gd name="T91" fmla="*/ 8 h 114"/>
                <a:gd name="T92" fmla="*/ 0 w 475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5" h="114">
                  <a:moveTo>
                    <a:pt x="0" y="0"/>
                  </a:moveTo>
                  <a:lnTo>
                    <a:pt x="6" y="9"/>
                  </a:lnTo>
                  <a:lnTo>
                    <a:pt x="7" y="17"/>
                  </a:lnTo>
                  <a:lnTo>
                    <a:pt x="9" y="24"/>
                  </a:lnTo>
                  <a:lnTo>
                    <a:pt x="11" y="31"/>
                  </a:lnTo>
                  <a:lnTo>
                    <a:pt x="18" y="38"/>
                  </a:lnTo>
                  <a:lnTo>
                    <a:pt x="27" y="46"/>
                  </a:lnTo>
                  <a:lnTo>
                    <a:pt x="38" y="54"/>
                  </a:lnTo>
                  <a:lnTo>
                    <a:pt x="52" y="59"/>
                  </a:lnTo>
                  <a:lnTo>
                    <a:pt x="69" y="65"/>
                  </a:lnTo>
                  <a:lnTo>
                    <a:pt x="87" y="72"/>
                  </a:lnTo>
                  <a:lnTo>
                    <a:pt x="109" y="78"/>
                  </a:lnTo>
                  <a:lnTo>
                    <a:pt x="132" y="82"/>
                  </a:lnTo>
                  <a:lnTo>
                    <a:pt x="155" y="87"/>
                  </a:lnTo>
                  <a:lnTo>
                    <a:pt x="178" y="91"/>
                  </a:lnTo>
                  <a:lnTo>
                    <a:pt x="199" y="95"/>
                  </a:lnTo>
                  <a:lnTo>
                    <a:pt x="214" y="98"/>
                  </a:lnTo>
                  <a:lnTo>
                    <a:pt x="226" y="99"/>
                  </a:lnTo>
                  <a:lnTo>
                    <a:pt x="236" y="100"/>
                  </a:lnTo>
                  <a:lnTo>
                    <a:pt x="248" y="103"/>
                  </a:lnTo>
                  <a:lnTo>
                    <a:pt x="266" y="104"/>
                  </a:lnTo>
                  <a:lnTo>
                    <a:pt x="294" y="107"/>
                  </a:lnTo>
                  <a:lnTo>
                    <a:pt x="330" y="109"/>
                  </a:lnTo>
                  <a:lnTo>
                    <a:pt x="372" y="110"/>
                  </a:lnTo>
                  <a:lnTo>
                    <a:pt x="415" y="113"/>
                  </a:lnTo>
                  <a:lnTo>
                    <a:pt x="451" y="114"/>
                  </a:lnTo>
                  <a:lnTo>
                    <a:pt x="475" y="114"/>
                  </a:lnTo>
                  <a:lnTo>
                    <a:pt x="440" y="112"/>
                  </a:lnTo>
                  <a:lnTo>
                    <a:pt x="404" y="108"/>
                  </a:lnTo>
                  <a:lnTo>
                    <a:pt x="370" y="104"/>
                  </a:lnTo>
                  <a:lnTo>
                    <a:pt x="338" y="100"/>
                  </a:lnTo>
                  <a:lnTo>
                    <a:pt x="308" y="95"/>
                  </a:lnTo>
                  <a:lnTo>
                    <a:pt x="286" y="92"/>
                  </a:lnTo>
                  <a:lnTo>
                    <a:pt x="269" y="90"/>
                  </a:lnTo>
                  <a:lnTo>
                    <a:pt x="255" y="87"/>
                  </a:lnTo>
                  <a:lnTo>
                    <a:pt x="239" y="83"/>
                  </a:lnTo>
                  <a:lnTo>
                    <a:pt x="218" y="78"/>
                  </a:lnTo>
                  <a:lnTo>
                    <a:pt x="192" y="73"/>
                  </a:lnTo>
                  <a:lnTo>
                    <a:pt x="164" y="65"/>
                  </a:lnTo>
                  <a:lnTo>
                    <a:pt x="135" y="56"/>
                  </a:lnTo>
                  <a:lnTo>
                    <a:pt x="108" y="49"/>
                  </a:lnTo>
                  <a:lnTo>
                    <a:pt x="82" y="40"/>
                  </a:lnTo>
                  <a:lnTo>
                    <a:pt x="61" y="32"/>
                  </a:lnTo>
                  <a:lnTo>
                    <a:pt x="46" y="23"/>
                  </a:lnTo>
                  <a:lnTo>
                    <a:pt x="32" y="15"/>
                  </a:lnTo>
                  <a:lnTo>
                    <a:pt x="1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F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89" name="Freeform 129"/>
            <p:cNvSpPr>
              <a:spLocks/>
            </p:cNvSpPr>
            <p:nvPr/>
          </p:nvSpPr>
          <p:spPr bwMode="auto">
            <a:xfrm>
              <a:off x="3364" y="3763"/>
              <a:ext cx="1339" cy="57"/>
            </a:xfrm>
            <a:custGeom>
              <a:avLst/>
              <a:gdLst>
                <a:gd name="T0" fmla="*/ 0 w 4017"/>
                <a:gd name="T1" fmla="*/ 0 h 170"/>
                <a:gd name="T2" fmla="*/ 80 w 4017"/>
                <a:gd name="T3" fmla="*/ 11 h 170"/>
                <a:gd name="T4" fmla="*/ 148 w 4017"/>
                <a:gd name="T5" fmla="*/ 25 h 170"/>
                <a:gd name="T6" fmla="*/ 241 w 4017"/>
                <a:gd name="T7" fmla="*/ 42 h 170"/>
                <a:gd name="T8" fmla="*/ 336 w 4017"/>
                <a:gd name="T9" fmla="*/ 60 h 170"/>
                <a:gd name="T10" fmla="*/ 447 w 4017"/>
                <a:gd name="T11" fmla="*/ 79 h 170"/>
                <a:gd name="T12" fmla="*/ 551 w 4017"/>
                <a:gd name="T13" fmla="*/ 98 h 170"/>
                <a:gd name="T14" fmla="*/ 650 w 4017"/>
                <a:gd name="T15" fmla="*/ 116 h 170"/>
                <a:gd name="T16" fmla="*/ 756 w 4017"/>
                <a:gd name="T17" fmla="*/ 129 h 170"/>
                <a:gd name="T18" fmla="*/ 852 w 4017"/>
                <a:gd name="T19" fmla="*/ 137 h 170"/>
                <a:gd name="T20" fmla="*/ 933 w 4017"/>
                <a:gd name="T21" fmla="*/ 140 h 170"/>
                <a:gd name="T22" fmla="*/ 1028 w 4017"/>
                <a:gd name="T23" fmla="*/ 141 h 170"/>
                <a:gd name="T24" fmla="*/ 1144 w 4017"/>
                <a:gd name="T25" fmla="*/ 140 h 170"/>
                <a:gd name="T26" fmla="*/ 1254 w 4017"/>
                <a:gd name="T27" fmla="*/ 137 h 170"/>
                <a:gd name="T28" fmla="*/ 1326 w 4017"/>
                <a:gd name="T29" fmla="*/ 133 h 170"/>
                <a:gd name="T30" fmla="*/ 1363 w 4017"/>
                <a:gd name="T31" fmla="*/ 128 h 170"/>
                <a:gd name="T32" fmla="*/ 1392 w 4017"/>
                <a:gd name="T33" fmla="*/ 123 h 170"/>
                <a:gd name="T34" fmla="*/ 1442 w 4017"/>
                <a:gd name="T35" fmla="*/ 111 h 170"/>
                <a:gd name="T36" fmla="*/ 1520 w 4017"/>
                <a:gd name="T37" fmla="*/ 88 h 170"/>
                <a:gd name="T38" fmla="*/ 1616 w 4017"/>
                <a:gd name="T39" fmla="*/ 66 h 170"/>
                <a:gd name="T40" fmla="*/ 1710 w 4017"/>
                <a:gd name="T41" fmla="*/ 56 h 170"/>
                <a:gd name="T42" fmla="*/ 1799 w 4017"/>
                <a:gd name="T43" fmla="*/ 55 h 170"/>
                <a:gd name="T44" fmla="*/ 1891 w 4017"/>
                <a:gd name="T45" fmla="*/ 59 h 170"/>
                <a:gd name="T46" fmla="*/ 1974 w 4017"/>
                <a:gd name="T47" fmla="*/ 69 h 170"/>
                <a:gd name="T48" fmla="*/ 2035 w 4017"/>
                <a:gd name="T49" fmla="*/ 79 h 170"/>
                <a:gd name="T50" fmla="*/ 2056 w 4017"/>
                <a:gd name="T51" fmla="*/ 84 h 170"/>
                <a:gd name="T52" fmla="*/ 2083 w 4017"/>
                <a:gd name="T53" fmla="*/ 92 h 170"/>
                <a:gd name="T54" fmla="*/ 2114 w 4017"/>
                <a:gd name="T55" fmla="*/ 102 h 170"/>
                <a:gd name="T56" fmla="*/ 2152 w 4017"/>
                <a:gd name="T57" fmla="*/ 115 h 170"/>
                <a:gd name="T58" fmla="*/ 2191 w 4017"/>
                <a:gd name="T59" fmla="*/ 129 h 170"/>
                <a:gd name="T60" fmla="*/ 2237 w 4017"/>
                <a:gd name="T61" fmla="*/ 140 h 170"/>
                <a:gd name="T62" fmla="*/ 2279 w 4017"/>
                <a:gd name="T63" fmla="*/ 142 h 170"/>
                <a:gd name="T64" fmla="*/ 2314 w 4017"/>
                <a:gd name="T65" fmla="*/ 146 h 170"/>
                <a:gd name="T66" fmla="*/ 2335 w 4017"/>
                <a:gd name="T67" fmla="*/ 152 h 170"/>
                <a:gd name="T68" fmla="*/ 2350 w 4017"/>
                <a:gd name="T69" fmla="*/ 158 h 170"/>
                <a:gd name="T70" fmla="*/ 2378 w 4017"/>
                <a:gd name="T71" fmla="*/ 164 h 170"/>
                <a:gd name="T72" fmla="*/ 2422 w 4017"/>
                <a:gd name="T73" fmla="*/ 168 h 170"/>
                <a:gd name="T74" fmla="*/ 2477 w 4017"/>
                <a:gd name="T75" fmla="*/ 170 h 170"/>
                <a:gd name="T76" fmla="*/ 2508 w 4017"/>
                <a:gd name="T77" fmla="*/ 170 h 170"/>
                <a:gd name="T78" fmla="*/ 2564 w 4017"/>
                <a:gd name="T79" fmla="*/ 168 h 170"/>
                <a:gd name="T80" fmla="*/ 2647 w 4017"/>
                <a:gd name="T81" fmla="*/ 163 h 170"/>
                <a:gd name="T82" fmla="*/ 2756 w 4017"/>
                <a:gd name="T83" fmla="*/ 159 h 170"/>
                <a:gd name="T84" fmla="*/ 2896 w 4017"/>
                <a:gd name="T85" fmla="*/ 155 h 170"/>
                <a:gd name="T86" fmla="*/ 3032 w 4017"/>
                <a:gd name="T87" fmla="*/ 146 h 170"/>
                <a:gd name="T88" fmla="*/ 3143 w 4017"/>
                <a:gd name="T89" fmla="*/ 134 h 170"/>
                <a:gd name="T90" fmla="*/ 3231 w 4017"/>
                <a:gd name="T91" fmla="*/ 123 h 170"/>
                <a:gd name="T92" fmla="*/ 3317 w 4017"/>
                <a:gd name="T93" fmla="*/ 110 h 170"/>
                <a:gd name="T94" fmla="*/ 3401 w 4017"/>
                <a:gd name="T95" fmla="*/ 93 h 170"/>
                <a:gd name="T96" fmla="*/ 3470 w 4017"/>
                <a:gd name="T97" fmla="*/ 79 h 170"/>
                <a:gd name="T98" fmla="*/ 3563 w 4017"/>
                <a:gd name="T99" fmla="*/ 61 h 170"/>
                <a:gd name="T100" fmla="*/ 3654 w 4017"/>
                <a:gd name="T101" fmla="*/ 46 h 170"/>
                <a:gd name="T102" fmla="*/ 3757 w 4017"/>
                <a:gd name="T103" fmla="*/ 30 h 170"/>
                <a:gd name="T104" fmla="*/ 3877 w 4017"/>
                <a:gd name="T105" fmla="*/ 16 h 170"/>
                <a:gd name="T106" fmla="*/ 3981 w 4017"/>
                <a:gd name="T107" fmla="*/ 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17" h="170">
                  <a:moveTo>
                    <a:pt x="4017" y="0"/>
                  </a:moveTo>
                  <a:lnTo>
                    <a:pt x="0" y="0"/>
                  </a:lnTo>
                  <a:lnTo>
                    <a:pt x="44" y="6"/>
                  </a:lnTo>
                  <a:lnTo>
                    <a:pt x="80" y="11"/>
                  </a:lnTo>
                  <a:lnTo>
                    <a:pt x="112" y="18"/>
                  </a:lnTo>
                  <a:lnTo>
                    <a:pt x="148" y="25"/>
                  </a:lnTo>
                  <a:lnTo>
                    <a:pt x="192" y="33"/>
                  </a:lnTo>
                  <a:lnTo>
                    <a:pt x="241" y="42"/>
                  </a:lnTo>
                  <a:lnTo>
                    <a:pt x="287" y="51"/>
                  </a:lnTo>
                  <a:lnTo>
                    <a:pt x="336" y="60"/>
                  </a:lnTo>
                  <a:lnTo>
                    <a:pt x="387" y="69"/>
                  </a:lnTo>
                  <a:lnTo>
                    <a:pt x="447" y="79"/>
                  </a:lnTo>
                  <a:lnTo>
                    <a:pt x="500" y="89"/>
                  </a:lnTo>
                  <a:lnTo>
                    <a:pt x="551" y="98"/>
                  </a:lnTo>
                  <a:lnTo>
                    <a:pt x="600" y="107"/>
                  </a:lnTo>
                  <a:lnTo>
                    <a:pt x="650" y="116"/>
                  </a:lnTo>
                  <a:lnTo>
                    <a:pt x="702" y="123"/>
                  </a:lnTo>
                  <a:lnTo>
                    <a:pt x="756" y="129"/>
                  </a:lnTo>
                  <a:lnTo>
                    <a:pt x="808" y="134"/>
                  </a:lnTo>
                  <a:lnTo>
                    <a:pt x="852" y="137"/>
                  </a:lnTo>
                  <a:lnTo>
                    <a:pt x="892" y="140"/>
                  </a:lnTo>
                  <a:lnTo>
                    <a:pt x="933" y="140"/>
                  </a:lnTo>
                  <a:lnTo>
                    <a:pt x="977" y="141"/>
                  </a:lnTo>
                  <a:lnTo>
                    <a:pt x="1028" y="141"/>
                  </a:lnTo>
                  <a:lnTo>
                    <a:pt x="1085" y="141"/>
                  </a:lnTo>
                  <a:lnTo>
                    <a:pt x="1144" y="140"/>
                  </a:lnTo>
                  <a:lnTo>
                    <a:pt x="1201" y="140"/>
                  </a:lnTo>
                  <a:lnTo>
                    <a:pt x="1254" y="137"/>
                  </a:lnTo>
                  <a:lnTo>
                    <a:pt x="1297" y="134"/>
                  </a:lnTo>
                  <a:lnTo>
                    <a:pt x="1326" y="133"/>
                  </a:lnTo>
                  <a:lnTo>
                    <a:pt x="1349" y="131"/>
                  </a:lnTo>
                  <a:lnTo>
                    <a:pt x="1363" y="128"/>
                  </a:lnTo>
                  <a:lnTo>
                    <a:pt x="1376" y="127"/>
                  </a:lnTo>
                  <a:lnTo>
                    <a:pt x="1392" y="123"/>
                  </a:lnTo>
                  <a:lnTo>
                    <a:pt x="1412" y="119"/>
                  </a:lnTo>
                  <a:lnTo>
                    <a:pt x="1442" y="111"/>
                  </a:lnTo>
                  <a:lnTo>
                    <a:pt x="1479" y="100"/>
                  </a:lnTo>
                  <a:lnTo>
                    <a:pt x="1520" y="88"/>
                  </a:lnTo>
                  <a:lnTo>
                    <a:pt x="1568" y="77"/>
                  </a:lnTo>
                  <a:lnTo>
                    <a:pt x="1616" y="66"/>
                  </a:lnTo>
                  <a:lnTo>
                    <a:pt x="1665" y="60"/>
                  </a:lnTo>
                  <a:lnTo>
                    <a:pt x="1710" y="56"/>
                  </a:lnTo>
                  <a:lnTo>
                    <a:pt x="1754" y="55"/>
                  </a:lnTo>
                  <a:lnTo>
                    <a:pt x="1799" y="55"/>
                  </a:lnTo>
                  <a:lnTo>
                    <a:pt x="1845" y="56"/>
                  </a:lnTo>
                  <a:lnTo>
                    <a:pt x="1891" y="59"/>
                  </a:lnTo>
                  <a:lnTo>
                    <a:pt x="1935" y="62"/>
                  </a:lnTo>
                  <a:lnTo>
                    <a:pt x="1974" y="69"/>
                  </a:lnTo>
                  <a:lnTo>
                    <a:pt x="2007" y="74"/>
                  </a:lnTo>
                  <a:lnTo>
                    <a:pt x="2035" y="79"/>
                  </a:lnTo>
                  <a:lnTo>
                    <a:pt x="2051" y="83"/>
                  </a:lnTo>
                  <a:lnTo>
                    <a:pt x="2056" y="84"/>
                  </a:lnTo>
                  <a:lnTo>
                    <a:pt x="2070" y="88"/>
                  </a:lnTo>
                  <a:lnTo>
                    <a:pt x="2083" y="92"/>
                  </a:lnTo>
                  <a:lnTo>
                    <a:pt x="2096" y="96"/>
                  </a:lnTo>
                  <a:lnTo>
                    <a:pt x="2114" y="102"/>
                  </a:lnTo>
                  <a:lnTo>
                    <a:pt x="2133" y="109"/>
                  </a:lnTo>
                  <a:lnTo>
                    <a:pt x="2152" y="115"/>
                  </a:lnTo>
                  <a:lnTo>
                    <a:pt x="2171" y="123"/>
                  </a:lnTo>
                  <a:lnTo>
                    <a:pt x="2191" y="129"/>
                  </a:lnTo>
                  <a:lnTo>
                    <a:pt x="2214" y="134"/>
                  </a:lnTo>
                  <a:lnTo>
                    <a:pt x="2237" y="140"/>
                  </a:lnTo>
                  <a:lnTo>
                    <a:pt x="2259" y="141"/>
                  </a:lnTo>
                  <a:lnTo>
                    <a:pt x="2279" y="142"/>
                  </a:lnTo>
                  <a:lnTo>
                    <a:pt x="2297" y="143"/>
                  </a:lnTo>
                  <a:lnTo>
                    <a:pt x="2314" y="146"/>
                  </a:lnTo>
                  <a:lnTo>
                    <a:pt x="2326" y="149"/>
                  </a:lnTo>
                  <a:lnTo>
                    <a:pt x="2335" y="152"/>
                  </a:lnTo>
                  <a:lnTo>
                    <a:pt x="2341" y="155"/>
                  </a:lnTo>
                  <a:lnTo>
                    <a:pt x="2350" y="158"/>
                  </a:lnTo>
                  <a:lnTo>
                    <a:pt x="2362" y="161"/>
                  </a:lnTo>
                  <a:lnTo>
                    <a:pt x="2378" y="164"/>
                  </a:lnTo>
                  <a:lnTo>
                    <a:pt x="2399" y="165"/>
                  </a:lnTo>
                  <a:lnTo>
                    <a:pt x="2422" y="168"/>
                  </a:lnTo>
                  <a:lnTo>
                    <a:pt x="2448" y="169"/>
                  </a:lnTo>
                  <a:lnTo>
                    <a:pt x="2477" y="170"/>
                  </a:lnTo>
                  <a:lnTo>
                    <a:pt x="2507" y="170"/>
                  </a:lnTo>
                  <a:lnTo>
                    <a:pt x="2508" y="170"/>
                  </a:lnTo>
                  <a:lnTo>
                    <a:pt x="2535" y="169"/>
                  </a:lnTo>
                  <a:lnTo>
                    <a:pt x="2564" y="168"/>
                  </a:lnTo>
                  <a:lnTo>
                    <a:pt x="2600" y="165"/>
                  </a:lnTo>
                  <a:lnTo>
                    <a:pt x="2647" y="163"/>
                  </a:lnTo>
                  <a:lnTo>
                    <a:pt x="2696" y="161"/>
                  </a:lnTo>
                  <a:lnTo>
                    <a:pt x="2756" y="159"/>
                  </a:lnTo>
                  <a:lnTo>
                    <a:pt x="2824" y="158"/>
                  </a:lnTo>
                  <a:lnTo>
                    <a:pt x="2896" y="155"/>
                  </a:lnTo>
                  <a:lnTo>
                    <a:pt x="2967" y="151"/>
                  </a:lnTo>
                  <a:lnTo>
                    <a:pt x="3032" y="146"/>
                  </a:lnTo>
                  <a:lnTo>
                    <a:pt x="3091" y="141"/>
                  </a:lnTo>
                  <a:lnTo>
                    <a:pt x="3143" y="134"/>
                  </a:lnTo>
                  <a:lnTo>
                    <a:pt x="3189" y="129"/>
                  </a:lnTo>
                  <a:lnTo>
                    <a:pt x="3231" y="123"/>
                  </a:lnTo>
                  <a:lnTo>
                    <a:pt x="3274" y="116"/>
                  </a:lnTo>
                  <a:lnTo>
                    <a:pt x="3317" y="110"/>
                  </a:lnTo>
                  <a:lnTo>
                    <a:pt x="3364" y="101"/>
                  </a:lnTo>
                  <a:lnTo>
                    <a:pt x="3401" y="93"/>
                  </a:lnTo>
                  <a:lnTo>
                    <a:pt x="3434" y="87"/>
                  </a:lnTo>
                  <a:lnTo>
                    <a:pt x="3470" y="79"/>
                  </a:lnTo>
                  <a:lnTo>
                    <a:pt x="3514" y="70"/>
                  </a:lnTo>
                  <a:lnTo>
                    <a:pt x="3563" y="61"/>
                  </a:lnTo>
                  <a:lnTo>
                    <a:pt x="3608" y="53"/>
                  </a:lnTo>
                  <a:lnTo>
                    <a:pt x="3654" y="46"/>
                  </a:lnTo>
                  <a:lnTo>
                    <a:pt x="3703" y="38"/>
                  </a:lnTo>
                  <a:lnTo>
                    <a:pt x="3757" y="30"/>
                  </a:lnTo>
                  <a:lnTo>
                    <a:pt x="3817" y="23"/>
                  </a:lnTo>
                  <a:lnTo>
                    <a:pt x="3877" y="16"/>
                  </a:lnTo>
                  <a:lnTo>
                    <a:pt x="3934" y="11"/>
                  </a:lnTo>
                  <a:lnTo>
                    <a:pt x="3981" y="6"/>
                  </a:lnTo>
                  <a:lnTo>
                    <a:pt x="4017" y="0"/>
                  </a:lnTo>
                  <a:close/>
                </a:path>
              </a:pathLst>
            </a:custGeom>
            <a:solidFill>
              <a:srgbClr val="FF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0" name="Freeform 130"/>
            <p:cNvSpPr>
              <a:spLocks/>
            </p:cNvSpPr>
            <p:nvPr/>
          </p:nvSpPr>
          <p:spPr bwMode="auto">
            <a:xfrm>
              <a:off x="3382" y="3830"/>
              <a:ext cx="1551" cy="61"/>
            </a:xfrm>
            <a:custGeom>
              <a:avLst/>
              <a:gdLst>
                <a:gd name="T0" fmla="*/ 0 w 4654"/>
                <a:gd name="T1" fmla="*/ 0 h 183"/>
                <a:gd name="T2" fmla="*/ 78 w 4654"/>
                <a:gd name="T3" fmla="*/ 8 h 183"/>
                <a:gd name="T4" fmla="*/ 159 w 4654"/>
                <a:gd name="T5" fmla="*/ 20 h 183"/>
                <a:gd name="T6" fmla="*/ 256 w 4654"/>
                <a:gd name="T7" fmla="*/ 38 h 183"/>
                <a:gd name="T8" fmla="*/ 348 w 4654"/>
                <a:gd name="T9" fmla="*/ 57 h 183"/>
                <a:gd name="T10" fmla="*/ 439 w 4654"/>
                <a:gd name="T11" fmla="*/ 79 h 183"/>
                <a:gd name="T12" fmla="*/ 529 w 4654"/>
                <a:gd name="T13" fmla="*/ 97 h 183"/>
                <a:gd name="T14" fmla="*/ 599 w 4654"/>
                <a:gd name="T15" fmla="*/ 111 h 183"/>
                <a:gd name="T16" fmla="*/ 680 w 4654"/>
                <a:gd name="T17" fmla="*/ 122 h 183"/>
                <a:gd name="T18" fmla="*/ 776 w 4654"/>
                <a:gd name="T19" fmla="*/ 130 h 183"/>
                <a:gd name="T20" fmla="*/ 877 w 4654"/>
                <a:gd name="T21" fmla="*/ 135 h 183"/>
                <a:gd name="T22" fmla="*/ 993 w 4654"/>
                <a:gd name="T23" fmla="*/ 139 h 183"/>
                <a:gd name="T24" fmla="*/ 1097 w 4654"/>
                <a:gd name="T25" fmla="*/ 142 h 183"/>
                <a:gd name="T26" fmla="*/ 1202 w 4654"/>
                <a:gd name="T27" fmla="*/ 142 h 183"/>
                <a:gd name="T28" fmla="*/ 1312 w 4654"/>
                <a:gd name="T29" fmla="*/ 139 h 183"/>
                <a:gd name="T30" fmla="*/ 1407 w 4654"/>
                <a:gd name="T31" fmla="*/ 136 h 183"/>
                <a:gd name="T32" fmla="*/ 1490 w 4654"/>
                <a:gd name="T33" fmla="*/ 129 h 183"/>
                <a:gd name="T34" fmla="*/ 1570 w 4654"/>
                <a:gd name="T35" fmla="*/ 115 h 183"/>
                <a:gd name="T36" fmla="*/ 1633 w 4654"/>
                <a:gd name="T37" fmla="*/ 97 h 183"/>
                <a:gd name="T38" fmla="*/ 1694 w 4654"/>
                <a:gd name="T39" fmla="*/ 77 h 183"/>
                <a:gd name="T40" fmla="*/ 1756 w 4654"/>
                <a:gd name="T41" fmla="*/ 58 h 183"/>
                <a:gd name="T42" fmla="*/ 1810 w 4654"/>
                <a:gd name="T43" fmla="*/ 43 h 183"/>
                <a:gd name="T44" fmla="*/ 1867 w 4654"/>
                <a:gd name="T45" fmla="*/ 34 h 183"/>
                <a:gd name="T46" fmla="*/ 1910 w 4654"/>
                <a:gd name="T47" fmla="*/ 29 h 183"/>
                <a:gd name="T48" fmla="*/ 1965 w 4654"/>
                <a:gd name="T49" fmla="*/ 34 h 183"/>
                <a:gd name="T50" fmla="*/ 2044 w 4654"/>
                <a:gd name="T51" fmla="*/ 55 h 183"/>
                <a:gd name="T52" fmla="*/ 2131 w 4654"/>
                <a:gd name="T53" fmla="*/ 89 h 183"/>
                <a:gd name="T54" fmla="*/ 2226 w 4654"/>
                <a:gd name="T55" fmla="*/ 121 h 183"/>
                <a:gd name="T56" fmla="*/ 2312 w 4654"/>
                <a:gd name="T57" fmla="*/ 151 h 183"/>
                <a:gd name="T58" fmla="*/ 2373 w 4654"/>
                <a:gd name="T59" fmla="*/ 169 h 183"/>
                <a:gd name="T60" fmla="*/ 2401 w 4654"/>
                <a:gd name="T61" fmla="*/ 172 h 183"/>
                <a:gd name="T62" fmla="*/ 2423 w 4654"/>
                <a:gd name="T63" fmla="*/ 175 h 183"/>
                <a:gd name="T64" fmla="*/ 2474 w 4654"/>
                <a:gd name="T65" fmla="*/ 176 h 183"/>
                <a:gd name="T66" fmla="*/ 2609 w 4654"/>
                <a:gd name="T67" fmla="*/ 180 h 183"/>
                <a:gd name="T68" fmla="*/ 2784 w 4654"/>
                <a:gd name="T69" fmla="*/ 183 h 183"/>
                <a:gd name="T70" fmla="*/ 2939 w 4654"/>
                <a:gd name="T71" fmla="*/ 183 h 183"/>
                <a:gd name="T72" fmla="*/ 3072 w 4654"/>
                <a:gd name="T73" fmla="*/ 181 h 183"/>
                <a:gd name="T74" fmla="*/ 3185 w 4654"/>
                <a:gd name="T75" fmla="*/ 178 h 183"/>
                <a:gd name="T76" fmla="*/ 3289 w 4654"/>
                <a:gd name="T77" fmla="*/ 169 h 183"/>
                <a:gd name="T78" fmla="*/ 3368 w 4654"/>
                <a:gd name="T79" fmla="*/ 156 h 183"/>
                <a:gd name="T80" fmla="*/ 3439 w 4654"/>
                <a:gd name="T81" fmla="*/ 143 h 183"/>
                <a:gd name="T82" fmla="*/ 3496 w 4654"/>
                <a:gd name="T83" fmla="*/ 133 h 183"/>
                <a:gd name="T84" fmla="*/ 3543 w 4654"/>
                <a:gd name="T85" fmla="*/ 122 h 183"/>
                <a:gd name="T86" fmla="*/ 3610 w 4654"/>
                <a:gd name="T87" fmla="*/ 116 h 183"/>
                <a:gd name="T88" fmla="*/ 3678 w 4654"/>
                <a:gd name="T89" fmla="*/ 112 h 183"/>
                <a:gd name="T90" fmla="*/ 3760 w 4654"/>
                <a:gd name="T91" fmla="*/ 109 h 183"/>
                <a:gd name="T92" fmla="*/ 3851 w 4654"/>
                <a:gd name="T93" fmla="*/ 111 h 183"/>
                <a:gd name="T94" fmla="*/ 3939 w 4654"/>
                <a:gd name="T95" fmla="*/ 111 h 183"/>
                <a:gd name="T96" fmla="*/ 4024 w 4654"/>
                <a:gd name="T97" fmla="*/ 104 h 183"/>
                <a:gd name="T98" fmla="*/ 4090 w 4654"/>
                <a:gd name="T99" fmla="*/ 94 h 183"/>
                <a:gd name="T100" fmla="*/ 4157 w 4654"/>
                <a:gd name="T101" fmla="*/ 80 h 183"/>
                <a:gd name="T102" fmla="*/ 4224 w 4654"/>
                <a:gd name="T103" fmla="*/ 64 h 183"/>
                <a:gd name="T104" fmla="*/ 4280 w 4654"/>
                <a:gd name="T105" fmla="*/ 49 h 183"/>
                <a:gd name="T106" fmla="*/ 4334 w 4654"/>
                <a:gd name="T107" fmla="*/ 39 h 183"/>
                <a:gd name="T108" fmla="*/ 4370 w 4654"/>
                <a:gd name="T109" fmla="*/ 34 h 183"/>
                <a:gd name="T110" fmla="*/ 4418 w 4654"/>
                <a:gd name="T111" fmla="*/ 29 h 183"/>
                <a:gd name="T112" fmla="*/ 4498 w 4654"/>
                <a:gd name="T113" fmla="*/ 17 h 183"/>
                <a:gd name="T114" fmla="*/ 4599 w 4654"/>
                <a:gd name="T115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54" h="183">
                  <a:moveTo>
                    <a:pt x="4654" y="0"/>
                  </a:moveTo>
                  <a:lnTo>
                    <a:pt x="0" y="0"/>
                  </a:lnTo>
                  <a:lnTo>
                    <a:pt x="41" y="3"/>
                  </a:lnTo>
                  <a:lnTo>
                    <a:pt x="78" y="8"/>
                  </a:lnTo>
                  <a:lnTo>
                    <a:pt x="117" y="13"/>
                  </a:lnTo>
                  <a:lnTo>
                    <a:pt x="159" y="20"/>
                  </a:lnTo>
                  <a:lnTo>
                    <a:pt x="209" y="29"/>
                  </a:lnTo>
                  <a:lnTo>
                    <a:pt x="256" y="38"/>
                  </a:lnTo>
                  <a:lnTo>
                    <a:pt x="302" y="47"/>
                  </a:lnTo>
                  <a:lnTo>
                    <a:pt x="348" y="57"/>
                  </a:lnTo>
                  <a:lnTo>
                    <a:pt x="393" y="68"/>
                  </a:lnTo>
                  <a:lnTo>
                    <a:pt x="439" y="79"/>
                  </a:lnTo>
                  <a:lnTo>
                    <a:pt x="483" y="88"/>
                  </a:lnTo>
                  <a:lnTo>
                    <a:pt x="529" y="97"/>
                  </a:lnTo>
                  <a:lnTo>
                    <a:pt x="565" y="104"/>
                  </a:lnTo>
                  <a:lnTo>
                    <a:pt x="599" y="111"/>
                  </a:lnTo>
                  <a:lnTo>
                    <a:pt x="635" y="116"/>
                  </a:lnTo>
                  <a:lnTo>
                    <a:pt x="680" y="122"/>
                  </a:lnTo>
                  <a:lnTo>
                    <a:pt x="728" y="127"/>
                  </a:lnTo>
                  <a:lnTo>
                    <a:pt x="776" y="130"/>
                  </a:lnTo>
                  <a:lnTo>
                    <a:pt x="823" y="133"/>
                  </a:lnTo>
                  <a:lnTo>
                    <a:pt x="877" y="135"/>
                  </a:lnTo>
                  <a:lnTo>
                    <a:pt x="938" y="136"/>
                  </a:lnTo>
                  <a:lnTo>
                    <a:pt x="993" y="139"/>
                  </a:lnTo>
                  <a:lnTo>
                    <a:pt x="1046" y="140"/>
                  </a:lnTo>
                  <a:lnTo>
                    <a:pt x="1097" y="142"/>
                  </a:lnTo>
                  <a:lnTo>
                    <a:pt x="1150" y="142"/>
                  </a:lnTo>
                  <a:lnTo>
                    <a:pt x="1202" y="142"/>
                  </a:lnTo>
                  <a:lnTo>
                    <a:pt x="1258" y="142"/>
                  </a:lnTo>
                  <a:lnTo>
                    <a:pt x="1312" y="139"/>
                  </a:lnTo>
                  <a:lnTo>
                    <a:pt x="1362" y="138"/>
                  </a:lnTo>
                  <a:lnTo>
                    <a:pt x="1407" y="136"/>
                  </a:lnTo>
                  <a:lnTo>
                    <a:pt x="1449" y="134"/>
                  </a:lnTo>
                  <a:lnTo>
                    <a:pt x="1490" y="129"/>
                  </a:lnTo>
                  <a:lnTo>
                    <a:pt x="1529" y="124"/>
                  </a:lnTo>
                  <a:lnTo>
                    <a:pt x="1570" y="115"/>
                  </a:lnTo>
                  <a:lnTo>
                    <a:pt x="1605" y="106"/>
                  </a:lnTo>
                  <a:lnTo>
                    <a:pt x="1633" y="97"/>
                  </a:lnTo>
                  <a:lnTo>
                    <a:pt x="1662" y="86"/>
                  </a:lnTo>
                  <a:lnTo>
                    <a:pt x="1694" y="77"/>
                  </a:lnTo>
                  <a:lnTo>
                    <a:pt x="1728" y="67"/>
                  </a:lnTo>
                  <a:lnTo>
                    <a:pt x="1756" y="58"/>
                  </a:lnTo>
                  <a:lnTo>
                    <a:pt x="1783" y="49"/>
                  </a:lnTo>
                  <a:lnTo>
                    <a:pt x="1810" y="43"/>
                  </a:lnTo>
                  <a:lnTo>
                    <a:pt x="1838" y="38"/>
                  </a:lnTo>
                  <a:lnTo>
                    <a:pt x="1867" y="34"/>
                  </a:lnTo>
                  <a:lnTo>
                    <a:pt x="1888" y="30"/>
                  </a:lnTo>
                  <a:lnTo>
                    <a:pt x="1910" y="29"/>
                  </a:lnTo>
                  <a:lnTo>
                    <a:pt x="1935" y="30"/>
                  </a:lnTo>
                  <a:lnTo>
                    <a:pt x="1965" y="34"/>
                  </a:lnTo>
                  <a:lnTo>
                    <a:pt x="2003" y="43"/>
                  </a:lnTo>
                  <a:lnTo>
                    <a:pt x="2044" y="55"/>
                  </a:lnTo>
                  <a:lnTo>
                    <a:pt x="2086" y="72"/>
                  </a:lnTo>
                  <a:lnTo>
                    <a:pt x="2131" y="89"/>
                  </a:lnTo>
                  <a:lnTo>
                    <a:pt x="2179" y="106"/>
                  </a:lnTo>
                  <a:lnTo>
                    <a:pt x="2226" y="121"/>
                  </a:lnTo>
                  <a:lnTo>
                    <a:pt x="2271" y="136"/>
                  </a:lnTo>
                  <a:lnTo>
                    <a:pt x="2312" y="151"/>
                  </a:lnTo>
                  <a:lnTo>
                    <a:pt x="2347" y="161"/>
                  </a:lnTo>
                  <a:lnTo>
                    <a:pt x="2373" y="169"/>
                  </a:lnTo>
                  <a:lnTo>
                    <a:pt x="2389" y="171"/>
                  </a:lnTo>
                  <a:lnTo>
                    <a:pt x="2401" y="172"/>
                  </a:lnTo>
                  <a:lnTo>
                    <a:pt x="2411" y="174"/>
                  </a:lnTo>
                  <a:lnTo>
                    <a:pt x="2423" y="175"/>
                  </a:lnTo>
                  <a:lnTo>
                    <a:pt x="2441" y="175"/>
                  </a:lnTo>
                  <a:lnTo>
                    <a:pt x="2474" y="176"/>
                  </a:lnTo>
                  <a:lnTo>
                    <a:pt x="2533" y="179"/>
                  </a:lnTo>
                  <a:lnTo>
                    <a:pt x="2609" y="180"/>
                  </a:lnTo>
                  <a:lnTo>
                    <a:pt x="2695" y="181"/>
                  </a:lnTo>
                  <a:lnTo>
                    <a:pt x="2784" y="183"/>
                  </a:lnTo>
                  <a:lnTo>
                    <a:pt x="2865" y="183"/>
                  </a:lnTo>
                  <a:lnTo>
                    <a:pt x="2939" y="183"/>
                  </a:lnTo>
                  <a:lnTo>
                    <a:pt x="3007" y="183"/>
                  </a:lnTo>
                  <a:lnTo>
                    <a:pt x="3072" y="181"/>
                  </a:lnTo>
                  <a:lnTo>
                    <a:pt x="3129" y="180"/>
                  </a:lnTo>
                  <a:lnTo>
                    <a:pt x="3185" y="178"/>
                  </a:lnTo>
                  <a:lnTo>
                    <a:pt x="3235" y="174"/>
                  </a:lnTo>
                  <a:lnTo>
                    <a:pt x="3289" y="169"/>
                  </a:lnTo>
                  <a:lnTo>
                    <a:pt x="3331" y="162"/>
                  </a:lnTo>
                  <a:lnTo>
                    <a:pt x="3368" y="156"/>
                  </a:lnTo>
                  <a:lnTo>
                    <a:pt x="3403" y="149"/>
                  </a:lnTo>
                  <a:lnTo>
                    <a:pt x="3439" y="143"/>
                  </a:lnTo>
                  <a:lnTo>
                    <a:pt x="3471" y="136"/>
                  </a:lnTo>
                  <a:lnTo>
                    <a:pt x="3496" y="133"/>
                  </a:lnTo>
                  <a:lnTo>
                    <a:pt x="3519" y="127"/>
                  </a:lnTo>
                  <a:lnTo>
                    <a:pt x="3543" y="122"/>
                  </a:lnTo>
                  <a:lnTo>
                    <a:pt x="3574" y="118"/>
                  </a:lnTo>
                  <a:lnTo>
                    <a:pt x="3610" y="116"/>
                  </a:lnTo>
                  <a:lnTo>
                    <a:pt x="3643" y="113"/>
                  </a:lnTo>
                  <a:lnTo>
                    <a:pt x="3678" y="112"/>
                  </a:lnTo>
                  <a:lnTo>
                    <a:pt x="3717" y="111"/>
                  </a:lnTo>
                  <a:lnTo>
                    <a:pt x="3760" y="109"/>
                  </a:lnTo>
                  <a:lnTo>
                    <a:pt x="3806" y="109"/>
                  </a:lnTo>
                  <a:lnTo>
                    <a:pt x="3851" y="111"/>
                  </a:lnTo>
                  <a:lnTo>
                    <a:pt x="3895" y="111"/>
                  </a:lnTo>
                  <a:lnTo>
                    <a:pt x="3939" y="111"/>
                  </a:lnTo>
                  <a:lnTo>
                    <a:pt x="3984" y="108"/>
                  </a:lnTo>
                  <a:lnTo>
                    <a:pt x="4024" y="104"/>
                  </a:lnTo>
                  <a:lnTo>
                    <a:pt x="4058" y="99"/>
                  </a:lnTo>
                  <a:lnTo>
                    <a:pt x="4090" y="94"/>
                  </a:lnTo>
                  <a:lnTo>
                    <a:pt x="4121" y="88"/>
                  </a:lnTo>
                  <a:lnTo>
                    <a:pt x="4157" y="80"/>
                  </a:lnTo>
                  <a:lnTo>
                    <a:pt x="4192" y="72"/>
                  </a:lnTo>
                  <a:lnTo>
                    <a:pt x="4224" y="64"/>
                  </a:lnTo>
                  <a:lnTo>
                    <a:pt x="4252" y="55"/>
                  </a:lnTo>
                  <a:lnTo>
                    <a:pt x="4280" y="49"/>
                  </a:lnTo>
                  <a:lnTo>
                    <a:pt x="4309" y="43"/>
                  </a:lnTo>
                  <a:lnTo>
                    <a:pt x="4334" y="39"/>
                  </a:lnTo>
                  <a:lnTo>
                    <a:pt x="4352" y="36"/>
                  </a:lnTo>
                  <a:lnTo>
                    <a:pt x="4370" y="34"/>
                  </a:lnTo>
                  <a:lnTo>
                    <a:pt x="4391" y="31"/>
                  </a:lnTo>
                  <a:lnTo>
                    <a:pt x="4418" y="29"/>
                  </a:lnTo>
                  <a:lnTo>
                    <a:pt x="4455" y="23"/>
                  </a:lnTo>
                  <a:lnTo>
                    <a:pt x="4498" y="17"/>
                  </a:lnTo>
                  <a:lnTo>
                    <a:pt x="4546" y="11"/>
                  </a:lnTo>
                  <a:lnTo>
                    <a:pt x="4599" y="5"/>
                  </a:lnTo>
                  <a:lnTo>
                    <a:pt x="4654" y="0"/>
                  </a:lnTo>
                  <a:close/>
                </a:path>
              </a:pathLst>
            </a:custGeom>
            <a:solidFill>
              <a:srgbClr val="FF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1" name="Freeform 131"/>
            <p:cNvSpPr>
              <a:spLocks/>
            </p:cNvSpPr>
            <p:nvPr/>
          </p:nvSpPr>
          <p:spPr bwMode="auto">
            <a:xfrm>
              <a:off x="3303" y="3896"/>
              <a:ext cx="1612" cy="69"/>
            </a:xfrm>
            <a:custGeom>
              <a:avLst/>
              <a:gdLst>
                <a:gd name="T0" fmla="*/ 50 w 4836"/>
                <a:gd name="T1" fmla="*/ 7 h 207"/>
                <a:gd name="T2" fmla="*/ 132 w 4836"/>
                <a:gd name="T3" fmla="*/ 18 h 207"/>
                <a:gd name="T4" fmla="*/ 204 w 4836"/>
                <a:gd name="T5" fmla="*/ 30 h 207"/>
                <a:gd name="T6" fmla="*/ 269 w 4836"/>
                <a:gd name="T7" fmla="*/ 36 h 207"/>
                <a:gd name="T8" fmla="*/ 326 w 4836"/>
                <a:gd name="T9" fmla="*/ 40 h 207"/>
                <a:gd name="T10" fmla="*/ 382 w 4836"/>
                <a:gd name="T11" fmla="*/ 52 h 207"/>
                <a:gd name="T12" fmla="*/ 465 w 4836"/>
                <a:gd name="T13" fmla="*/ 71 h 207"/>
                <a:gd name="T14" fmla="*/ 593 w 4836"/>
                <a:gd name="T15" fmla="*/ 99 h 207"/>
                <a:gd name="T16" fmla="*/ 729 w 4836"/>
                <a:gd name="T17" fmla="*/ 127 h 207"/>
                <a:gd name="T18" fmla="*/ 859 w 4836"/>
                <a:gd name="T19" fmla="*/ 148 h 207"/>
                <a:gd name="T20" fmla="*/ 1020 w 4836"/>
                <a:gd name="T21" fmla="*/ 166 h 207"/>
                <a:gd name="T22" fmla="*/ 1122 w 4836"/>
                <a:gd name="T23" fmla="*/ 174 h 207"/>
                <a:gd name="T24" fmla="*/ 1170 w 4836"/>
                <a:gd name="T25" fmla="*/ 175 h 207"/>
                <a:gd name="T26" fmla="*/ 1238 w 4836"/>
                <a:gd name="T27" fmla="*/ 183 h 207"/>
                <a:gd name="T28" fmla="*/ 1298 w 4836"/>
                <a:gd name="T29" fmla="*/ 189 h 207"/>
                <a:gd name="T30" fmla="*/ 1323 w 4836"/>
                <a:gd name="T31" fmla="*/ 190 h 207"/>
                <a:gd name="T32" fmla="*/ 1369 w 4836"/>
                <a:gd name="T33" fmla="*/ 190 h 207"/>
                <a:gd name="T34" fmla="*/ 1548 w 4836"/>
                <a:gd name="T35" fmla="*/ 195 h 207"/>
                <a:gd name="T36" fmla="*/ 1675 w 4836"/>
                <a:gd name="T37" fmla="*/ 171 h 207"/>
                <a:gd name="T38" fmla="*/ 1770 w 4836"/>
                <a:gd name="T39" fmla="*/ 132 h 207"/>
                <a:gd name="T40" fmla="*/ 1901 w 4836"/>
                <a:gd name="T41" fmla="*/ 95 h 207"/>
                <a:gd name="T42" fmla="*/ 2014 w 4836"/>
                <a:gd name="T43" fmla="*/ 64 h 207"/>
                <a:gd name="T44" fmla="*/ 2086 w 4836"/>
                <a:gd name="T45" fmla="*/ 46 h 207"/>
                <a:gd name="T46" fmla="*/ 2167 w 4836"/>
                <a:gd name="T47" fmla="*/ 37 h 207"/>
                <a:gd name="T48" fmla="*/ 2244 w 4836"/>
                <a:gd name="T49" fmla="*/ 39 h 207"/>
                <a:gd name="T50" fmla="*/ 2317 w 4836"/>
                <a:gd name="T51" fmla="*/ 49 h 207"/>
                <a:gd name="T52" fmla="*/ 2413 w 4836"/>
                <a:gd name="T53" fmla="*/ 69 h 207"/>
                <a:gd name="T54" fmla="*/ 2546 w 4836"/>
                <a:gd name="T55" fmla="*/ 103 h 207"/>
                <a:gd name="T56" fmla="*/ 2658 w 4836"/>
                <a:gd name="T57" fmla="*/ 132 h 207"/>
                <a:gd name="T58" fmla="*/ 2745 w 4836"/>
                <a:gd name="T59" fmla="*/ 156 h 207"/>
                <a:gd name="T60" fmla="*/ 2816 w 4836"/>
                <a:gd name="T61" fmla="*/ 171 h 207"/>
                <a:gd name="T62" fmla="*/ 2900 w 4836"/>
                <a:gd name="T63" fmla="*/ 183 h 207"/>
                <a:gd name="T64" fmla="*/ 3002 w 4836"/>
                <a:gd name="T65" fmla="*/ 190 h 207"/>
                <a:gd name="T66" fmla="*/ 3137 w 4836"/>
                <a:gd name="T67" fmla="*/ 198 h 207"/>
                <a:gd name="T68" fmla="*/ 3286 w 4836"/>
                <a:gd name="T69" fmla="*/ 206 h 207"/>
                <a:gd name="T70" fmla="*/ 3435 w 4836"/>
                <a:gd name="T71" fmla="*/ 206 h 207"/>
                <a:gd name="T72" fmla="*/ 3572 w 4836"/>
                <a:gd name="T73" fmla="*/ 195 h 207"/>
                <a:gd name="T74" fmla="*/ 3699 w 4836"/>
                <a:gd name="T75" fmla="*/ 185 h 207"/>
                <a:gd name="T76" fmla="*/ 3842 w 4836"/>
                <a:gd name="T77" fmla="*/ 166 h 207"/>
                <a:gd name="T78" fmla="*/ 4010 w 4836"/>
                <a:gd name="T79" fmla="*/ 135 h 207"/>
                <a:gd name="T80" fmla="*/ 4185 w 4836"/>
                <a:gd name="T81" fmla="*/ 100 h 207"/>
                <a:gd name="T82" fmla="*/ 4339 w 4836"/>
                <a:gd name="T83" fmla="*/ 76 h 207"/>
                <a:gd name="T84" fmla="*/ 4481 w 4836"/>
                <a:gd name="T85" fmla="*/ 57 h 207"/>
                <a:gd name="T86" fmla="*/ 4622 w 4836"/>
                <a:gd name="T87" fmla="*/ 41 h 207"/>
                <a:gd name="T88" fmla="*/ 4785 w 4836"/>
                <a:gd name="T89" fmla="*/ 30 h 207"/>
                <a:gd name="T90" fmla="*/ 2735 w 4836"/>
                <a:gd name="T91" fmla="*/ 1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36" h="207">
                  <a:moveTo>
                    <a:pt x="0" y="0"/>
                  </a:moveTo>
                  <a:lnTo>
                    <a:pt x="25" y="3"/>
                  </a:lnTo>
                  <a:lnTo>
                    <a:pt x="50" y="7"/>
                  </a:lnTo>
                  <a:lnTo>
                    <a:pt x="75" y="10"/>
                  </a:lnTo>
                  <a:lnTo>
                    <a:pt x="104" y="14"/>
                  </a:lnTo>
                  <a:lnTo>
                    <a:pt x="132" y="18"/>
                  </a:lnTo>
                  <a:lnTo>
                    <a:pt x="156" y="22"/>
                  </a:lnTo>
                  <a:lnTo>
                    <a:pt x="179" y="26"/>
                  </a:lnTo>
                  <a:lnTo>
                    <a:pt x="204" y="30"/>
                  </a:lnTo>
                  <a:lnTo>
                    <a:pt x="227" y="32"/>
                  </a:lnTo>
                  <a:lnTo>
                    <a:pt x="250" y="35"/>
                  </a:lnTo>
                  <a:lnTo>
                    <a:pt x="269" y="36"/>
                  </a:lnTo>
                  <a:lnTo>
                    <a:pt x="286" y="36"/>
                  </a:lnTo>
                  <a:lnTo>
                    <a:pt x="305" y="37"/>
                  </a:lnTo>
                  <a:lnTo>
                    <a:pt x="326" y="40"/>
                  </a:lnTo>
                  <a:lnTo>
                    <a:pt x="348" y="44"/>
                  </a:lnTo>
                  <a:lnTo>
                    <a:pt x="366" y="48"/>
                  </a:lnTo>
                  <a:lnTo>
                    <a:pt x="382" y="52"/>
                  </a:lnTo>
                  <a:lnTo>
                    <a:pt x="403" y="58"/>
                  </a:lnTo>
                  <a:lnTo>
                    <a:pt x="430" y="64"/>
                  </a:lnTo>
                  <a:lnTo>
                    <a:pt x="465" y="71"/>
                  </a:lnTo>
                  <a:lnTo>
                    <a:pt x="503" y="80"/>
                  </a:lnTo>
                  <a:lnTo>
                    <a:pt x="546" y="90"/>
                  </a:lnTo>
                  <a:lnTo>
                    <a:pt x="593" y="99"/>
                  </a:lnTo>
                  <a:lnTo>
                    <a:pt x="642" y="109"/>
                  </a:lnTo>
                  <a:lnTo>
                    <a:pt x="688" y="118"/>
                  </a:lnTo>
                  <a:lnTo>
                    <a:pt x="729" y="127"/>
                  </a:lnTo>
                  <a:lnTo>
                    <a:pt x="769" y="134"/>
                  </a:lnTo>
                  <a:lnTo>
                    <a:pt x="810" y="141"/>
                  </a:lnTo>
                  <a:lnTo>
                    <a:pt x="859" y="148"/>
                  </a:lnTo>
                  <a:lnTo>
                    <a:pt x="913" y="156"/>
                  </a:lnTo>
                  <a:lnTo>
                    <a:pt x="968" y="161"/>
                  </a:lnTo>
                  <a:lnTo>
                    <a:pt x="1020" y="166"/>
                  </a:lnTo>
                  <a:lnTo>
                    <a:pt x="1065" y="168"/>
                  </a:lnTo>
                  <a:lnTo>
                    <a:pt x="1099" y="171"/>
                  </a:lnTo>
                  <a:lnTo>
                    <a:pt x="1122" y="174"/>
                  </a:lnTo>
                  <a:lnTo>
                    <a:pt x="1140" y="174"/>
                  </a:lnTo>
                  <a:lnTo>
                    <a:pt x="1154" y="175"/>
                  </a:lnTo>
                  <a:lnTo>
                    <a:pt x="1170" y="175"/>
                  </a:lnTo>
                  <a:lnTo>
                    <a:pt x="1189" y="177"/>
                  </a:lnTo>
                  <a:lnTo>
                    <a:pt x="1214" y="180"/>
                  </a:lnTo>
                  <a:lnTo>
                    <a:pt x="1238" y="183"/>
                  </a:lnTo>
                  <a:lnTo>
                    <a:pt x="1261" y="185"/>
                  </a:lnTo>
                  <a:lnTo>
                    <a:pt x="1283" y="188"/>
                  </a:lnTo>
                  <a:lnTo>
                    <a:pt x="1298" y="189"/>
                  </a:lnTo>
                  <a:lnTo>
                    <a:pt x="1309" y="190"/>
                  </a:lnTo>
                  <a:lnTo>
                    <a:pt x="1316" y="190"/>
                  </a:lnTo>
                  <a:lnTo>
                    <a:pt x="1323" y="190"/>
                  </a:lnTo>
                  <a:lnTo>
                    <a:pt x="1329" y="189"/>
                  </a:lnTo>
                  <a:lnTo>
                    <a:pt x="1341" y="189"/>
                  </a:lnTo>
                  <a:lnTo>
                    <a:pt x="1369" y="190"/>
                  </a:lnTo>
                  <a:lnTo>
                    <a:pt x="1420" y="193"/>
                  </a:lnTo>
                  <a:lnTo>
                    <a:pt x="1483" y="195"/>
                  </a:lnTo>
                  <a:lnTo>
                    <a:pt x="1548" y="195"/>
                  </a:lnTo>
                  <a:lnTo>
                    <a:pt x="1603" y="190"/>
                  </a:lnTo>
                  <a:lnTo>
                    <a:pt x="1644" y="181"/>
                  </a:lnTo>
                  <a:lnTo>
                    <a:pt x="1675" y="171"/>
                  </a:lnTo>
                  <a:lnTo>
                    <a:pt x="1703" y="159"/>
                  </a:lnTo>
                  <a:lnTo>
                    <a:pt x="1733" y="147"/>
                  </a:lnTo>
                  <a:lnTo>
                    <a:pt x="1770" y="132"/>
                  </a:lnTo>
                  <a:lnTo>
                    <a:pt x="1815" y="120"/>
                  </a:lnTo>
                  <a:lnTo>
                    <a:pt x="1858" y="107"/>
                  </a:lnTo>
                  <a:lnTo>
                    <a:pt x="1901" y="95"/>
                  </a:lnTo>
                  <a:lnTo>
                    <a:pt x="1942" y="84"/>
                  </a:lnTo>
                  <a:lnTo>
                    <a:pt x="1981" y="73"/>
                  </a:lnTo>
                  <a:lnTo>
                    <a:pt x="2014" y="64"/>
                  </a:lnTo>
                  <a:lnTo>
                    <a:pt x="2040" y="58"/>
                  </a:lnTo>
                  <a:lnTo>
                    <a:pt x="2063" y="50"/>
                  </a:lnTo>
                  <a:lnTo>
                    <a:pt x="2086" y="46"/>
                  </a:lnTo>
                  <a:lnTo>
                    <a:pt x="2114" y="41"/>
                  </a:lnTo>
                  <a:lnTo>
                    <a:pt x="2142" y="39"/>
                  </a:lnTo>
                  <a:lnTo>
                    <a:pt x="2167" y="37"/>
                  </a:lnTo>
                  <a:lnTo>
                    <a:pt x="2191" y="36"/>
                  </a:lnTo>
                  <a:lnTo>
                    <a:pt x="2216" y="37"/>
                  </a:lnTo>
                  <a:lnTo>
                    <a:pt x="2244" y="39"/>
                  </a:lnTo>
                  <a:lnTo>
                    <a:pt x="2271" y="41"/>
                  </a:lnTo>
                  <a:lnTo>
                    <a:pt x="2294" y="45"/>
                  </a:lnTo>
                  <a:lnTo>
                    <a:pt x="2317" y="49"/>
                  </a:lnTo>
                  <a:lnTo>
                    <a:pt x="2342" y="54"/>
                  </a:lnTo>
                  <a:lnTo>
                    <a:pt x="2374" y="60"/>
                  </a:lnTo>
                  <a:lnTo>
                    <a:pt x="2413" y="69"/>
                  </a:lnTo>
                  <a:lnTo>
                    <a:pt x="2456" y="80"/>
                  </a:lnTo>
                  <a:lnTo>
                    <a:pt x="2500" y="91"/>
                  </a:lnTo>
                  <a:lnTo>
                    <a:pt x="2546" y="103"/>
                  </a:lnTo>
                  <a:lnTo>
                    <a:pt x="2588" y="113"/>
                  </a:lnTo>
                  <a:lnTo>
                    <a:pt x="2627" y="125"/>
                  </a:lnTo>
                  <a:lnTo>
                    <a:pt x="2658" y="132"/>
                  </a:lnTo>
                  <a:lnTo>
                    <a:pt x="2687" y="141"/>
                  </a:lnTo>
                  <a:lnTo>
                    <a:pt x="2714" y="149"/>
                  </a:lnTo>
                  <a:lnTo>
                    <a:pt x="2745" y="156"/>
                  </a:lnTo>
                  <a:lnTo>
                    <a:pt x="2773" y="162"/>
                  </a:lnTo>
                  <a:lnTo>
                    <a:pt x="2795" y="167"/>
                  </a:lnTo>
                  <a:lnTo>
                    <a:pt x="2816" y="171"/>
                  </a:lnTo>
                  <a:lnTo>
                    <a:pt x="2839" y="175"/>
                  </a:lnTo>
                  <a:lnTo>
                    <a:pt x="2868" y="180"/>
                  </a:lnTo>
                  <a:lnTo>
                    <a:pt x="2900" y="183"/>
                  </a:lnTo>
                  <a:lnTo>
                    <a:pt x="2931" y="186"/>
                  </a:lnTo>
                  <a:lnTo>
                    <a:pt x="2965" y="188"/>
                  </a:lnTo>
                  <a:lnTo>
                    <a:pt x="3002" y="190"/>
                  </a:lnTo>
                  <a:lnTo>
                    <a:pt x="3047" y="193"/>
                  </a:lnTo>
                  <a:lnTo>
                    <a:pt x="3090" y="195"/>
                  </a:lnTo>
                  <a:lnTo>
                    <a:pt x="3137" y="198"/>
                  </a:lnTo>
                  <a:lnTo>
                    <a:pt x="3186" y="202"/>
                  </a:lnTo>
                  <a:lnTo>
                    <a:pt x="3236" y="204"/>
                  </a:lnTo>
                  <a:lnTo>
                    <a:pt x="3286" y="206"/>
                  </a:lnTo>
                  <a:lnTo>
                    <a:pt x="3336" y="207"/>
                  </a:lnTo>
                  <a:lnTo>
                    <a:pt x="3390" y="207"/>
                  </a:lnTo>
                  <a:lnTo>
                    <a:pt x="3435" y="206"/>
                  </a:lnTo>
                  <a:lnTo>
                    <a:pt x="3476" y="203"/>
                  </a:lnTo>
                  <a:lnTo>
                    <a:pt x="3520" y="201"/>
                  </a:lnTo>
                  <a:lnTo>
                    <a:pt x="3572" y="195"/>
                  </a:lnTo>
                  <a:lnTo>
                    <a:pt x="3618" y="193"/>
                  </a:lnTo>
                  <a:lnTo>
                    <a:pt x="3660" y="189"/>
                  </a:lnTo>
                  <a:lnTo>
                    <a:pt x="3699" y="185"/>
                  </a:lnTo>
                  <a:lnTo>
                    <a:pt x="3742" y="180"/>
                  </a:lnTo>
                  <a:lnTo>
                    <a:pt x="3788" y="174"/>
                  </a:lnTo>
                  <a:lnTo>
                    <a:pt x="3842" y="166"/>
                  </a:lnTo>
                  <a:lnTo>
                    <a:pt x="3900" y="157"/>
                  </a:lnTo>
                  <a:lnTo>
                    <a:pt x="3955" y="145"/>
                  </a:lnTo>
                  <a:lnTo>
                    <a:pt x="4010" y="135"/>
                  </a:lnTo>
                  <a:lnTo>
                    <a:pt x="4067" y="123"/>
                  </a:lnTo>
                  <a:lnTo>
                    <a:pt x="4125" y="112"/>
                  </a:lnTo>
                  <a:lnTo>
                    <a:pt x="4185" y="100"/>
                  </a:lnTo>
                  <a:lnTo>
                    <a:pt x="4242" y="91"/>
                  </a:lnTo>
                  <a:lnTo>
                    <a:pt x="4293" y="82"/>
                  </a:lnTo>
                  <a:lnTo>
                    <a:pt x="4339" y="76"/>
                  </a:lnTo>
                  <a:lnTo>
                    <a:pt x="4384" y="69"/>
                  </a:lnTo>
                  <a:lnTo>
                    <a:pt x="4430" y="63"/>
                  </a:lnTo>
                  <a:lnTo>
                    <a:pt x="4481" y="57"/>
                  </a:lnTo>
                  <a:lnTo>
                    <a:pt x="4536" y="50"/>
                  </a:lnTo>
                  <a:lnTo>
                    <a:pt x="4579" y="45"/>
                  </a:lnTo>
                  <a:lnTo>
                    <a:pt x="4622" y="41"/>
                  </a:lnTo>
                  <a:lnTo>
                    <a:pt x="4668" y="39"/>
                  </a:lnTo>
                  <a:lnTo>
                    <a:pt x="4727" y="34"/>
                  </a:lnTo>
                  <a:lnTo>
                    <a:pt x="4785" y="30"/>
                  </a:lnTo>
                  <a:lnTo>
                    <a:pt x="4836" y="26"/>
                  </a:lnTo>
                  <a:lnTo>
                    <a:pt x="2759" y="14"/>
                  </a:lnTo>
                  <a:lnTo>
                    <a:pt x="2735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2" name="Freeform 132"/>
            <p:cNvSpPr>
              <a:spLocks/>
            </p:cNvSpPr>
            <p:nvPr/>
          </p:nvSpPr>
          <p:spPr bwMode="auto">
            <a:xfrm>
              <a:off x="4735" y="3763"/>
              <a:ext cx="366" cy="31"/>
            </a:xfrm>
            <a:custGeom>
              <a:avLst/>
              <a:gdLst>
                <a:gd name="T0" fmla="*/ 1098 w 1098"/>
                <a:gd name="T1" fmla="*/ 0 h 93"/>
                <a:gd name="T2" fmla="*/ 0 w 1098"/>
                <a:gd name="T3" fmla="*/ 0 h 93"/>
                <a:gd name="T4" fmla="*/ 31 w 1098"/>
                <a:gd name="T5" fmla="*/ 7 h 93"/>
                <a:gd name="T6" fmla="*/ 55 w 1098"/>
                <a:gd name="T7" fmla="*/ 15 h 93"/>
                <a:gd name="T8" fmla="*/ 76 w 1098"/>
                <a:gd name="T9" fmla="*/ 20 h 93"/>
                <a:gd name="T10" fmla="*/ 95 w 1098"/>
                <a:gd name="T11" fmla="*/ 27 h 93"/>
                <a:gd name="T12" fmla="*/ 117 w 1098"/>
                <a:gd name="T13" fmla="*/ 33 h 93"/>
                <a:gd name="T14" fmla="*/ 137 w 1098"/>
                <a:gd name="T15" fmla="*/ 41 h 93"/>
                <a:gd name="T16" fmla="*/ 154 w 1098"/>
                <a:gd name="T17" fmla="*/ 48 h 93"/>
                <a:gd name="T18" fmla="*/ 168 w 1098"/>
                <a:gd name="T19" fmla="*/ 53 h 93"/>
                <a:gd name="T20" fmla="*/ 186 w 1098"/>
                <a:gd name="T21" fmla="*/ 60 h 93"/>
                <a:gd name="T22" fmla="*/ 210 w 1098"/>
                <a:gd name="T23" fmla="*/ 66 h 93"/>
                <a:gd name="T24" fmla="*/ 244 w 1098"/>
                <a:gd name="T25" fmla="*/ 74 h 93"/>
                <a:gd name="T26" fmla="*/ 285 w 1098"/>
                <a:gd name="T27" fmla="*/ 80 h 93"/>
                <a:gd name="T28" fmla="*/ 329 w 1098"/>
                <a:gd name="T29" fmla="*/ 87 h 93"/>
                <a:gd name="T30" fmla="*/ 369 w 1098"/>
                <a:gd name="T31" fmla="*/ 91 h 93"/>
                <a:gd name="T32" fmla="*/ 399 w 1098"/>
                <a:gd name="T33" fmla="*/ 93 h 93"/>
                <a:gd name="T34" fmla="*/ 420 w 1098"/>
                <a:gd name="T35" fmla="*/ 93 h 93"/>
                <a:gd name="T36" fmla="*/ 437 w 1098"/>
                <a:gd name="T37" fmla="*/ 92 h 93"/>
                <a:gd name="T38" fmla="*/ 451 w 1098"/>
                <a:gd name="T39" fmla="*/ 91 h 93"/>
                <a:gd name="T40" fmla="*/ 465 w 1098"/>
                <a:gd name="T41" fmla="*/ 89 h 93"/>
                <a:gd name="T42" fmla="*/ 482 w 1098"/>
                <a:gd name="T43" fmla="*/ 89 h 93"/>
                <a:gd name="T44" fmla="*/ 498 w 1098"/>
                <a:gd name="T45" fmla="*/ 89 h 93"/>
                <a:gd name="T46" fmla="*/ 512 w 1098"/>
                <a:gd name="T47" fmla="*/ 91 h 93"/>
                <a:gd name="T48" fmla="*/ 528 w 1098"/>
                <a:gd name="T49" fmla="*/ 92 h 93"/>
                <a:gd name="T50" fmla="*/ 542 w 1098"/>
                <a:gd name="T51" fmla="*/ 93 h 93"/>
                <a:gd name="T52" fmla="*/ 559 w 1098"/>
                <a:gd name="T53" fmla="*/ 93 h 93"/>
                <a:gd name="T54" fmla="*/ 575 w 1098"/>
                <a:gd name="T55" fmla="*/ 92 h 93"/>
                <a:gd name="T56" fmla="*/ 591 w 1098"/>
                <a:gd name="T57" fmla="*/ 89 h 93"/>
                <a:gd name="T58" fmla="*/ 606 w 1098"/>
                <a:gd name="T59" fmla="*/ 88 h 93"/>
                <a:gd name="T60" fmla="*/ 622 w 1098"/>
                <a:gd name="T61" fmla="*/ 86 h 93"/>
                <a:gd name="T62" fmla="*/ 641 w 1098"/>
                <a:gd name="T63" fmla="*/ 84 h 93"/>
                <a:gd name="T64" fmla="*/ 659 w 1098"/>
                <a:gd name="T65" fmla="*/ 83 h 93"/>
                <a:gd name="T66" fmla="*/ 677 w 1098"/>
                <a:gd name="T67" fmla="*/ 83 h 93"/>
                <a:gd name="T68" fmla="*/ 694 w 1098"/>
                <a:gd name="T69" fmla="*/ 83 h 93"/>
                <a:gd name="T70" fmla="*/ 713 w 1098"/>
                <a:gd name="T71" fmla="*/ 82 h 93"/>
                <a:gd name="T72" fmla="*/ 735 w 1098"/>
                <a:gd name="T73" fmla="*/ 80 h 93"/>
                <a:gd name="T74" fmla="*/ 758 w 1098"/>
                <a:gd name="T75" fmla="*/ 77 h 93"/>
                <a:gd name="T76" fmla="*/ 780 w 1098"/>
                <a:gd name="T77" fmla="*/ 73 h 93"/>
                <a:gd name="T78" fmla="*/ 801 w 1098"/>
                <a:gd name="T79" fmla="*/ 68 h 93"/>
                <a:gd name="T80" fmla="*/ 825 w 1098"/>
                <a:gd name="T81" fmla="*/ 62 h 93"/>
                <a:gd name="T82" fmla="*/ 854 w 1098"/>
                <a:gd name="T83" fmla="*/ 56 h 93"/>
                <a:gd name="T84" fmla="*/ 889 w 1098"/>
                <a:gd name="T85" fmla="*/ 50 h 93"/>
                <a:gd name="T86" fmla="*/ 926 w 1098"/>
                <a:gd name="T87" fmla="*/ 43 h 93"/>
                <a:gd name="T88" fmla="*/ 963 w 1098"/>
                <a:gd name="T89" fmla="*/ 37 h 93"/>
                <a:gd name="T90" fmla="*/ 997 w 1098"/>
                <a:gd name="T91" fmla="*/ 30 h 93"/>
                <a:gd name="T92" fmla="*/ 1024 w 1098"/>
                <a:gd name="T93" fmla="*/ 24 h 93"/>
                <a:gd name="T94" fmla="*/ 1042 w 1098"/>
                <a:gd name="T95" fmla="*/ 19 h 93"/>
                <a:gd name="T96" fmla="*/ 1055 w 1098"/>
                <a:gd name="T97" fmla="*/ 14 h 93"/>
                <a:gd name="T98" fmla="*/ 1065 w 1098"/>
                <a:gd name="T99" fmla="*/ 9 h 93"/>
                <a:gd name="T100" fmla="*/ 1079 w 1098"/>
                <a:gd name="T101" fmla="*/ 3 h 93"/>
                <a:gd name="T102" fmla="*/ 1098 w 1098"/>
                <a:gd name="T10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8" h="93">
                  <a:moveTo>
                    <a:pt x="1098" y="0"/>
                  </a:moveTo>
                  <a:lnTo>
                    <a:pt x="0" y="0"/>
                  </a:lnTo>
                  <a:lnTo>
                    <a:pt x="31" y="7"/>
                  </a:lnTo>
                  <a:lnTo>
                    <a:pt x="55" y="15"/>
                  </a:lnTo>
                  <a:lnTo>
                    <a:pt x="76" y="20"/>
                  </a:lnTo>
                  <a:lnTo>
                    <a:pt x="95" y="27"/>
                  </a:lnTo>
                  <a:lnTo>
                    <a:pt x="117" y="33"/>
                  </a:lnTo>
                  <a:lnTo>
                    <a:pt x="137" y="41"/>
                  </a:lnTo>
                  <a:lnTo>
                    <a:pt x="154" y="48"/>
                  </a:lnTo>
                  <a:lnTo>
                    <a:pt x="168" y="53"/>
                  </a:lnTo>
                  <a:lnTo>
                    <a:pt x="186" y="60"/>
                  </a:lnTo>
                  <a:lnTo>
                    <a:pt x="210" y="66"/>
                  </a:lnTo>
                  <a:lnTo>
                    <a:pt x="244" y="74"/>
                  </a:lnTo>
                  <a:lnTo>
                    <a:pt x="285" y="80"/>
                  </a:lnTo>
                  <a:lnTo>
                    <a:pt x="329" y="87"/>
                  </a:lnTo>
                  <a:lnTo>
                    <a:pt x="369" y="91"/>
                  </a:lnTo>
                  <a:lnTo>
                    <a:pt x="399" y="93"/>
                  </a:lnTo>
                  <a:lnTo>
                    <a:pt x="420" y="93"/>
                  </a:lnTo>
                  <a:lnTo>
                    <a:pt x="437" y="92"/>
                  </a:lnTo>
                  <a:lnTo>
                    <a:pt x="451" y="91"/>
                  </a:lnTo>
                  <a:lnTo>
                    <a:pt x="465" y="89"/>
                  </a:lnTo>
                  <a:lnTo>
                    <a:pt x="482" y="89"/>
                  </a:lnTo>
                  <a:lnTo>
                    <a:pt x="498" y="89"/>
                  </a:lnTo>
                  <a:lnTo>
                    <a:pt x="512" y="91"/>
                  </a:lnTo>
                  <a:lnTo>
                    <a:pt x="528" y="92"/>
                  </a:lnTo>
                  <a:lnTo>
                    <a:pt x="542" y="93"/>
                  </a:lnTo>
                  <a:lnTo>
                    <a:pt x="559" y="93"/>
                  </a:lnTo>
                  <a:lnTo>
                    <a:pt x="575" y="92"/>
                  </a:lnTo>
                  <a:lnTo>
                    <a:pt x="591" y="89"/>
                  </a:lnTo>
                  <a:lnTo>
                    <a:pt x="606" y="88"/>
                  </a:lnTo>
                  <a:lnTo>
                    <a:pt x="622" y="86"/>
                  </a:lnTo>
                  <a:lnTo>
                    <a:pt x="641" y="84"/>
                  </a:lnTo>
                  <a:lnTo>
                    <a:pt x="659" y="83"/>
                  </a:lnTo>
                  <a:lnTo>
                    <a:pt x="677" y="83"/>
                  </a:lnTo>
                  <a:lnTo>
                    <a:pt x="694" y="83"/>
                  </a:lnTo>
                  <a:lnTo>
                    <a:pt x="713" y="82"/>
                  </a:lnTo>
                  <a:lnTo>
                    <a:pt x="735" y="80"/>
                  </a:lnTo>
                  <a:lnTo>
                    <a:pt x="758" y="77"/>
                  </a:lnTo>
                  <a:lnTo>
                    <a:pt x="780" y="73"/>
                  </a:lnTo>
                  <a:lnTo>
                    <a:pt x="801" y="68"/>
                  </a:lnTo>
                  <a:lnTo>
                    <a:pt x="825" y="62"/>
                  </a:lnTo>
                  <a:lnTo>
                    <a:pt x="854" y="56"/>
                  </a:lnTo>
                  <a:lnTo>
                    <a:pt x="889" y="50"/>
                  </a:lnTo>
                  <a:lnTo>
                    <a:pt x="926" y="43"/>
                  </a:lnTo>
                  <a:lnTo>
                    <a:pt x="963" y="37"/>
                  </a:lnTo>
                  <a:lnTo>
                    <a:pt x="997" y="30"/>
                  </a:lnTo>
                  <a:lnTo>
                    <a:pt x="1024" y="24"/>
                  </a:lnTo>
                  <a:lnTo>
                    <a:pt x="1042" y="19"/>
                  </a:lnTo>
                  <a:lnTo>
                    <a:pt x="1055" y="14"/>
                  </a:lnTo>
                  <a:lnTo>
                    <a:pt x="1065" y="9"/>
                  </a:lnTo>
                  <a:lnTo>
                    <a:pt x="1079" y="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FF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3" name="Freeform 133"/>
            <p:cNvSpPr>
              <a:spLocks/>
            </p:cNvSpPr>
            <p:nvPr/>
          </p:nvSpPr>
          <p:spPr bwMode="auto">
            <a:xfrm>
              <a:off x="5161" y="3779"/>
              <a:ext cx="259" cy="329"/>
            </a:xfrm>
            <a:custGeom>
              <a:avLst/>
              <a:gdLst>
                <a:gd name="T0" fmla="*/ 0 w 777"/>
                <a:gd name="T1" fmla="*/ 0 h 988"/>
                <a:gd name="T2" fmla="*/ 32 w 777"/>
                <a:gd name="T3" fmla="*/ 14 h 988"/>
                <a:gd name="T4" fmla="*/ 59 w 777"/>
                <a:gd name="T5" fmla="*/ 30 h 988"/>
                <a:gd name="T6" fmla="*/ 84 w 777"/>
                <a:gd name="T7" fmla="*/ 44 h 988"/>
                <a:gd name="T8" fmla="*/ 104 w 777"/>
                <a:gd name="T9" fmla="*/ 58 h 988"/>
                <a:gd name="T10" fmla="*/ 121 w 777"/>
                <a:gd name="T11" fmla="*/ 68 h 988"/>
                <a:gd name="T12" fmla="*/ 132 w 777"/>
                <a:gd name="T13" fmla="*/ 75 h 988"/>
                <a:gd name="T14" fmla="*/ 141 w 777"/>
                <a:gd name="T15" fmla="*/ 80 h 988"/>
                <a:gd name="T16" fmla="*/ 148 w 777"/>
                <a:gd name="T17" fmla="*/ 84 h 988"/>
                <a:gd name="T18" fmla="*/ 157 w 777"/>
                <a:gd name="T19" fmla="*/ 90 h 988"/>
                <a:gd name="T20" fmla="*/ 166 w 777"/>
                <a:gd name="T21" fmla="*/ 99 h 988"/>
                <a:gd name="T22" fmla="*/ 180 w 777"/>
                <a:gd name="T23" fmla="*/ 112 h 988"/>
                <a:gd name="T24" fmla="*/ 195 w 777"/>
                <a:gd name="T25" fmla="*/ 128 h 988"/>
                <a:gd name="T26" fmla="*/ 211 w 777"/>
                <a:gd name="T27" fmla="*/ 147 h 988"/>
                <a:gd name="T28" fmla="*/ 229 w 777"/>
                <a:gd name="T29" fmla="*/ 171 h 988"/>
                <a:gd name="T30" fmla="*/ 245 w 777"/>
                <a:gd name="T31" fmla="*/ 200 h 988"/>
                <a:gd name="T32" fmla="*/ 261 w 777"/>
                <a:gd name="T33" fmla="*/ 233 h 988"/>
                <a:gd name="T34" fmla="*/ 274 w 777"/>
                <a:gd name="T35" fmla="*/ 271 h 988"/>
                <a:gd name="T36" fmla="*/ 287 w 777"/>
                <a:gd name="T37" fmla="*/ 313 h 988"/>
                <a:gd name="T38" fmla="*/ 299 w 777"/>
                <a:gd name="T39" fmla="*/ 354 h 988"/>
                <a:gd name="T40" fmla="*/ 315 w 777"/>
                <a:gd name="T41" fmla="*/ 396 h 988"/>
                <a:gd name="T42" fmla="*/ 332 w 777"/>
                <a:gd name="T43" fmla="*/ 433 h 988"/>
                <a:gd name="T44" fmla="*/ 346 w 777"/>
                <a:gd name="T45" fmla="*/ 467 h 988"/>
                <a:gd name="T46" fmla="*/ 361 w 777"/>
                <a:gd name="T47" fmla="*/ 495 h 988"/>
                <a:gd name="T48" fmla="*/ 376 w 777"/>
                <a:gd name="T49" fmla="*/ 525 h 988"/>
                <a:gd name="T50" fmla="*/ 393 w 777"/>
                <a:gd name="T51" fmla="*/ 555 h 988"/>
                <a:gd name="T52" fmla="*/ 410 w 777"/>
                <a:gd name="T53" fmla="*/ 582 h 988"/>
                <a:gd name="T54" fmla="*/ 424 w 777"/>
                <a:gd name="T55" fmla="*/ 604 h 988"/>
                <a:gd name="T56" fmla="*/ 437 w 777"/>
                <a:gd name="T57" fmla="*/ 623 h 988"/>
                <a:gd name="T58" fmla="*/ 454 w 777"/>
                <a:gd name="T59" fmla="*/ 645 h 988"/>
                <a:gd name="T60" fmla="*/ 474 w 777"/>
                <a:gd name="T61" fmla="*/ 672 h 988"/>
                <a:gd name="T62" fmla="*/ 499 w 777"/>
                <a:gd name="T63" fmla="*/ 703 h 988"/>
                <a:gd name="T64" fmla="*/ 524 w 777"/>
                <a:gd name="T65" fmla="*/ 735 h 988"/>
                <a:gd name="T66" fmla="*/ 552 w 777"/>
                <a:gd name="T67" fmla="*/ 767 h 988"/>
                <a:gd name="T68" fmla="*/ 585 w 777"/>
                <a:gd name="T69" fmla="*/ 802 h 988"/>
                <a:gd name="T70" fmla="*/ 619 w 777"/>
                <a:gd name="T71" fmla="*/ 839 h 988"/>
                <a:gd name="T72" fmla="*/ 657 w 777"/>
                <a:gd name="T73" fmla="*/ 878 h 988"/>
                <a:gd name="T74" fmla="*/ 694 w 777"/>
                <a:gd name="T75" fmla="*/ 914 h 988"/>
                <a:gd name="T76" fmla="*/ 730 w 777"/>
                <a:gd name="T77" fmla="*/ 947 h 988"/>
                <a:gd name="T78" fmla="*/ 763 w 777"/>
                <a:gd name="T79" fmla="*/ 977 h 988"/>
                <a:gd name="T80" fmla="*/ 777 w 777"/>
                <a:gd name="T81" fmla="*/ 988 h 988"/>
                <a:gd name="T82" fmla="*/ 777 w 777"/>
                <a:gd name="T83" fmla="*/ 0 h 988"/>
                <a:gd name="T84" fmla="*/ 0 w 777"/>
                <a:gd name="T85" fmla="*/ 0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7" h="988">
                  <a:moveTo>
                    <a:pt x="0" y="0"/>
                  </a:moveTo>
                  <a:lnTo>
                    <a:pt x="32" y="14"/>
                  </a:lnTo>
                  <a:lnTo>
                    <a:pt x="59" y="30"/>
                  </a:lnTo>
                  <a:lnTo>
                    <a:pt x="84" y="44"/>
                  </a:lnTo>
                  <a:lnTo>
                    <a:pt x="104" y="58"/>
                  </a:lnTo>
                  <a:lnTo>
                    <a:pt x="121" y="68"/>
                  </a:lnTo>
                  <a:lnTo>
                    <a:pt x="132" y="75"/>
                  </a:lnTo>
                  <a:lnTo>
                    <a:pt x="141" y="80"/>
                  </a:lnTo>
                  <a:lnTo>
                    <a:pt x="148" y="84"/>
                  </a:lnTo>
                  <a:lnTo>
                    <a:pt x="157" y="90"/>
                  </a:lnTo>
                  <a:lnTo>
                    <a:pt x="166" y="99"/>
                  </a:lnTo>
                  <a:lnTo>
                    <a:pt x="180" y="112"/>
                  </a:lnTo>
                  <a:lnTo>
                    <a:pt x="195" y="128"/>
                  </a:lnTo>
                  <a:lnTo>
                    <a:pt x="211" y="147"/>
                  </a:lnTo>
                  <a:lnTo>
                    <a:pt x="229" y="171"/>
                  </a:lnTo>
                  <a:lnTo>
                    <a:pt x="245" y="200"/>
                  </a:lnTo>
                  <a:lnTo>
                    <a:pt x="261" y="233"/>
                  </a:lnTo>
                  <a:lnTo>
                    <a:pt x="274" y="271"/>
                  </a:lnTo>
                  <a:lnTo>
                    <a:pt x="287" y="313"/>
                  </a:lnTo>
                  <a:lnTo>
                    <a:pt x="299" y="354"/>
                  </a:lnTo>
                  <a:lnTo>
                    <a:pt x="315" y="396"/>
                  </a:lnTo>
                  <a:lnTo>
                    <a:pt x="332" y="433"/>
                  </a:lnTo>
                  <a:lnTo>
                    <a:pt x="346" y="467"/>
                  </a:lnTo>
                  <a:lnTo>
                    <a:pt x="361" y="495"/>
                  </a:lnTo>
                  <a:lnTo>
                    <a:pt x="376" y="525"/>
                  </a:lnTo>
                  <a:lnTo>
                    <a:pt x="393" y="555"/>
                  </a:lnTo>
                  <a:lnTo>
                    <a:pt x="410" y="582"/>
                  </a:lnTo>
                  <a:lnTo>
                    <a:pt x="424" y="604"/>
                  </a:lnTo>
                  <a:lnTo>
                    <a:pt x="437" y="623"/>
                  </a:lnTo>
                  <a:lnTo>
                    <a:pt x="454" y="645"/>
                  </a:lnTo>
                  <a:lnTo>
                    <a:pt x="474" y="672"/>
                  </a:lnTo>
                  <a:lnTo>
                    <a:pt x="499" y="703"/>
                  </a:lnTo>
                  <a:lnTo>
                    <a:pt x="524" y="735"/>
                  </a:lnTo>
                  <a:lnTo>
                    <a:pt x="552" y="767"/>
                  </a:lnTo>
                  <a:lnTo>
                    <a:pt x="585" y="802"/>
                  </a:lnTo>
                  <a:lnTo>
                    <a:pt x="619" y="839"/>
                  </a:lnTo>
                  <a:lnTo>
                    <a:pt x="657" y="878"/>
                  </a:lnTo>
                  <a:lnTo>
                    <a:pt x="694" y="914"/>
                  </a:lnTo>
                  <a:lnTo>
                    <a:pt x="730" y="947"/>
                  </a:lnTo>
                  <a:lnTo>
                    <a:pt x="763" y="977"/>
                  </a:lnTo>
                  <a:lnTo>
                    <a:pt x="777" y="988"/>
                  </a:lnTo>
                  <a:lnTo>
                    <a:pt x="7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4" name="Line 134"/>
            <p:cNvSpPr>
              <a:spLocks noChangeShapeType="1"/>
            </p:cNvSpPr>
            <p:nvPr/>
          </p:nvSpPr>
          <p:spPr bwMode="auto">
            <a:xfrm>
              <a:off x="4100" y="3821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5" name="Line 135"/>
            <p:cNvSpPr>
              <a:spLocks noChangeShapeType="1"/>
            </p:cNvSpPr>
            <p:nvPr/>
          </p:nvSpPr>
          <p:spPr bwMode="auto">
            <a:xfrm>
              <a:off x="4113" y="3821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6" name="Line 136"/>
            <p:cNvSpPr>
              <a:spLocks noChangeShapeType="1"/>
            </p:cNvSpPr>
            <p:nvPr/>
          </p:nvSpPr>
          <p:spPr bwMode="auto">
            <a:xfrm>
              <a:off x="4126" y="3821"/>
              <a:ext cx="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7" name="Line 137"/>
            <p:cNvSpPr>
              <a:spLocks noChangeShapeType="1"/>
            </p:cNvSpPr>
            <p:nvPr/>
          </p:nvSpPr>
          <p:spPr bwMode="auto">
            <a:xfrm>
              <a:off x="4140" y="3821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8" name="Line 138"/>
            <p:cNvSpPr>
              <a:spLocks noChangeShapeType="1"/>
            </p:cNvSpPr>
            <p:nvPr/>
          </p:nvSpPr>
          <p:spPr bwMode="auto">
            <a:xfrm>
              <a:off x="4153" y="3821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899" name="Line 139"/>
            <p:cNvSpPr>
              <a:spLocks noChangeShapeType="1"/>
            </p:cNvSpPr>
            <p:nvPr/>
          </p:nvSpPr>
          <p:spPr bwMode="auto">
            <a:xfrm>
              <a:off x="4167" y="3821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0" name="Line 140"/>
            <p:cNvSpPr>
              <a:spLocks noChangeShapeType="1"/>
            </p:cNvSpPr>
            <p:nvPr/>
          </p:nvSpPr>
          <p:spPr bwMode="auto">
            <a:xfrm>
              <a:off x="4180" y="3821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1" name="Line 141"/>
            <p:cNvSpPr>
              <a:spLocks noChangeShapeType="1"/>
            </p:cNvSpPr>
            <p:nvPr/>
          </p:nvSpPr>
          <p:spPr bwMode="auto">
            <a:xfrm>
              <a:off x="4194" y="3821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2" name="Line 142"/>
            <p:cNvSpPr>
              <a:spLocks noChangeShapeType="1"/>
            </p:cNvSpPr>
            <p:nvPr/>
          </p:nvSpPr>
          <p:spPr bwMode="auto">
            <a:xfrm>
              <a:off x="4066" y="3807"/>
              <a:ext cx="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3" name="Line 143"/>
            <p:cNvSpPr>
              <a:spLocks noChangeShapeType="1"/>
            </p:cNvSpPr>
            <p:nvPr/>
          </p:nvSpPr>
          <p:spPr bwMode="auto">
            <a:xfrm>
              <a:off x="4080" y="3807"/>
              <a:ext cx="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4" name="Line 144"/>
            <p:cNvSpPr>
              <a:spLocks noChangeShapeType="1"/>
            </p:cNvSpPr>
            <p:nvPr/>
          </p:nvSpPr>
          <p:spPr bwMode="auto">
            <a:xfrm>
              <a:off x="4093" y="3807"/>
              <a:ext cx="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5" name="Line 145"/>
            <p:cNvSpPr>
              <a:spLocks noChangeShapeType="1"/>
            </p:cNvSpPr>
            <p:nvPr/>
          </p:nvSpPr>
          <p:spPr bwMode="auto">
            <a:xfrm>
              <a:off x="4106" y="3887"/>
              <a:ext cx="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6" name="Line 146"/>
            <p:cNvSpPr>
              <a:spLocks noChangeShapeType="1"/>
            </p:cNvSpPr>
            <p:nvPr/>
          </p:nvSpPr>
          <p:spPr bwMode="auto">
            <a:xfrm>
              <a:off x="4120" y="3887"/>
              <a:ext cx="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7" name="Line 147"/>
            <p:cNvSpPr>
              <a:spLocks noChangeShapeType="1"/>
            </p:cNvSpPr>
            <p:nvPr/>
          </p:nvSpPr>
          <p:spPr bwMode="auto">
            <a:xfrm>
              <a:off x="4073" y="3874"/>
              <a:ext cx="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8" name="Line 148"/>
            <p:cNvSpPr>
              <a:spLocks noChangeShapeType="1"/>
            </p:cNvSpPr>
            <p:nvPr/>
          </p:nvSpPr>
          <p:spPr bwMode="auto">
            <a:xfrm>
              <a:off x="4087" y="3874"/>
              <a:ext cx="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09" name="Line 149"/>
            <p:cNvSpPr>
              <a:spLocks noChangeShapeType="1"/>
            </p:cNvSpPr>
            <p:nvPr/>
          </p:nvSpPr>
          <p:spPr bwMode="auto">
            <a:xfrm>
              <a:off x="3605" y="3805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0" name="Line 150"/>
            <p:cNvSpPr>
              <a:spLocks noChangeShapeType="1"/>
            </p:cNvSpPr>
            <p:nvPr/>
          </p:nvSpPr>
          <p:spPr bwMode="auto">
            <a:xfrm>
              <a:off x="3669" y="3805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1" name="Line 151"/>
            <p:cNvSpPr>
              <a:spLocks noChangeShapeType="1"/>
            </p:cNvSpPr>
            <p:nvPr/>
          </p:nvSpPr>
          <p:spPr bwMode="auto">
            <a:xfrm>
              <a:off x="3733" y="3805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2" name="Line 152"/>
            <p:cNvSpPr>
              <a:spLocks noChangeShapeType="1"/>
            </p:cNvSpPr>
            <p:nvPr/>
          </p:nvSpPr>
          <p:spPr bwMode="auto">
            <a:xfrm>
              <a:off x="3797" y="3805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3" name="Line 153"/>
            <p:cNvSpPr>
              <a:spLocks noChangeShapeType="1"/>
            </p:cNvSpPr>
            <p:nvPr/>
          </p:nvSpPr>
          <p:spPr bwMode="auto">
            <a:xfrm>
              <a:off x="4119" y="3805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4" name="Line 154"/>
            <p:cNvSpPr>
              <a:spLocks noChangeShapeType="1"/>
            </p:cNvSpPr>
            <p:nvPr/>
          </p:nvSpPr>
          <p:spPr bwMode="auto">
            <a:xfrm>
              <a:off x="4183" y="3805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5" name="Line 155"/>
            <p:cNvSpPr>
              <a:spLocks noChangeShapeType="1"/>
            </p:cNvSpPr>
            <p:nvPr/>
          </p:nvSpPr>
          <p:spPr bwMode="auto">
            <a:xfrm>
              <a:off x="4247" y="3805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6" name="Line 156"/>
            <p:cNvSpPr>
              <a:spLocks noChangeShapeType="1"/>
            </p:cNvSpPr>
            <p:nvPr/>
          </p:nvSpPr>
          <p:spPr bwMode="auto">
            <a:xfrm>
              <a:off x="4311" y="3805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7" name="Line 157"/>
            <p:cNvSpPr>
              <a:spLocks noChangeShapeType="1"/>
            </p:cNvSpPr>
            <p:nvPr/>
          </p:nvSpPr>
          <p:spPr bwMode="auto">
            <a:xfrm>
              <a:off x="4375" y="3805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8" name="Line 158"/>
            <p:cNvSpPr>
              <a:spLocks noChangeShapeType="1"/>
            </p:cNvSpPr>
            <p:nvPr/>
          </p:nvSpPr>
          <p:spPr bwMode="auto">
            <a:xfrm>
              <a:off x="3445" y="3773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19" name="Line 159"/>
            <p:cNvSpPr>
              <a:spLocks noChangeShapeType="1"/>
            </p:cNvSpPr>
            <p:nvPr/>
          </p:nvSpPr>
          <p:spPr bwMode="auto">
            <a:xfrm>
              <a:off x="3509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0" name="Line 160"/>
            <p:cNvSpPr>
              <a:spLocks noChangeShapeType="1"/>
            </p:cNvSpPr>
            <p:nvPr/>
          </p:nvSpPr>
          <p:spPr bwMode="auto">
            <a:xfrm>
              <a:off x="3573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1" name="Line 161"/>
            <p:cNvSpPr>
              <a:spLocks noChangeShapeType="1"/>
            </p:cNvSpPr>
            <p:nvPr/>
          </p:nvSpPr>
          <p:spPr bwMode="auto">
            <a:xfrm>
              <a:off x="3637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2" name="Line 162"/>
            <p:cNvSpPr>
              <a:spLocks noChangeShapeType="1"/>
            </p:cNvSpPr>
            <p:nvPr/>
          </p:nvSpPr>
          <p:spPr bwMode="auto">
            <a:xfrm>
              <a:off x="3701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3" name="Line 163"/>
            <p:cNvSpPr>
              <a:spLocks noChangeShapeType="1"/>
            </p:cNvSpPr>
            <p:nvPr/>
          </p:nvSpPr>
          <p:spPr bwMode="auto">
            <a:xfrm>
              <a:off x="3765" y="3773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4" name="Line 164"/>
            <p:cNvSpPr>
              <a:spLocks noChangeShapeType="1"/>
            </p:cNvSpPr>
            <p:nvPr/>
          </p:nvSpPr>
          <p:spPr bwMode="auto">
            <a:xfrm>
              <a:off x="3830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5" name="Line 165"/>
            <p:cNvSpPr>
              <a:spLocks noChangeShapeType="1"/>
            </p:cNvSpPr>
            <p:nvPr/>
          </p:nvSpPr>
          <p:spPr bwMode="auto">
            <a:xfrm>
              <a:off x="3894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6" name="Line 166"/>
            <p:cNvSpPr>
              <a:spLocks noChangeShapeType="1"/>
            </p:cNvSpPr>
            <p:nvPr/>
          </p:nvSpPr>
          <p:spPr bwMode="auto">
            <a:xfrm>
              <a:off x="3958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7" name="Line 167"/>
            <p:cNvSpPr>
              <a:spLocks noChangeShapeType="1"/>
            </p:cNvSpPr>
            <p:nvPr/>
          </p:nvSpPr>
          <p:spPr bwMode="auto">
            <a:xfrm>
              <a:off x="4022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8" name="Line 168"/>
            <p:cNvSpPr>
              <a:spLocks noChangeShapeType="1"/>
            </p:cNvSpPr>
            <p:nvPr/>
          </p:nvSpPr>
          <p:spPr bwMode="auto">
            <a:xfrm>
              <a:off x="4087" y="3773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29" name="Line 169"/>
            <p:cNvSpPr>
              <a:spLocks noChangeShapeType="1"/>
            </p:cNvSpPr>
            <p:nvPr/>
          </p:nvSpPr>
          <p:spPr bwMode="auto">
            <a:xfrm>
              <a:off x="4151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0" name="Line 170"/>
            <p:cNvSpPr>
              <a:spLocks noChangeShapeType="1"/>
            </p:cNvSpPr>
            <p:nvPr/>
          </p:nvSpPr>
          <p:spPr bwMode="auto">
            <a:xfrm>
              <a:off x="4215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1" name="Line 171"/>
            <p:cNvSpPr>
              <a:spLocks noChangeShapeType="1"/>
            </p:cNvSpPr>
            <p:nvPr/>
          </p:nvSpPr>
          <p:spPr bwMode="auto">
            <a:xfrm>
              <a:off x="4279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2" name="Line 172"/>
            <p:cNvSpPr>
              <a:spLocks noChangeShapeType="1"/>
            </p:cNvSpPr>
            <p:nvPr/>
          </p:nvSpPr>
          <p:spPr bwMode="auto">
            <a:xfrm>
              <a:off x="4343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3" name="Line 173"/>
            <p:cNvSpPr>
              <a:spLocks noChangeShapeType="1"/>
            </p:cNvSpPr>
            <p:nvPr/>
          </p:nvSpPr>
          <p:spPr bwMode="auto">
            <a:xfrm>
              <a:off x="4407" y="3773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4" name="Line 174"/>
            <p:cNvSpPr>
              <a:spLocks noChangeShapeType="1"/>
            </p:cNvSpPr>
            <p:nvPr/>
          </p:nvSpPr>
          <p:spPr bwMode="auto">
            <a:xfrm>
              <a:off x="4471" y="3773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5" name="Line 175"/>
            <p:cNvSpPr>
              <a:spLocks noChangeShapeType="1"/>
            </p:cNvSpPr>
            <p:nvPr/>
          </p:nvSpPr>
          <p:spPr bwMode="auto">
            <a:xfrm>
              <a:off x="4536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6" name="Line 176"/>
            <p:cNvSpPr>
              <a:spLocks noChangeShapeType="1"/>
            </p:cNvSpPr>
            <p:nvPr/>
          </p:nvSpPr>
          <p:spPr bwMode="auto">
            <a:xfrm>
              <a:off x="4600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7" name="Line 177"/>
            <p:cNvSpPr>
              <a:spLocks noChangeShapeType="1"/>
            </p:cNvSpPr>
            <p:nvPr/>
          </p:nvSpPr>
          <p:spPr bwMode="auto">
            <a:xfrm flipV="1">
              <a:off x="4672" y="3765"/>
              <a:ext cx="1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8" name="Line 178"/>
            <p:cNvSpPr>
              <a:spLocks noChangeShapeType="1"/>
            </p:cNvSpPr>
            <p:nvPr/>
          </p:nvSpPr>
          <p:spPr bwMode="auto">
            <a:xfrm flipV="1">
              <a:off x="4608" y="3765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39" name="Line 179"/>
            <p:cNvSpPr>
              <a:spLocks noChangeShapeType="1"/>
            </p:cNvSpPr>
            <p:nvPr/>
          </p:nvSpPr>
          <p:spPr bwMode="auto">
            <a:xfrm flipV="1">
              <a:off x="4544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0" name="Line 180"/>
            <p:cNvSpPr>
              <a:spLocks noChangeShapeType="1"/>
            </p:cNvSpPr>
            <p:nvPr/>
          </p:nvSpPr>
          <p:spPr bwMode="auto">
            <a:xfrm flipV="1">
              <a:off x="4480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1" name="Line 181"/>
            <p:cNvSpPr>
              <a:spLocks noChangeShapeType="1"/>
            </p:cNvSpPr>
            <p:nvPr/>
          </p:nvSpPr>
          <p:spPr bwMode="auto">
            <a:xfrm flipV="1">
              <a:off x="4448" y="3797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2" name="Line 182"/>
            <p:cNvSpPr>
              <a:spLocks noChangeShapeType="1"/>
            </p:cNvSpPr>
            <p:nvPr/>
          </p:nvSpPr>
          <p:spPr bwMode="auto">
            <a:xfrm flipV="1">
              <a:off x="4415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3" name="Line 183"/>
            <p:cNvSpPr>
              <a:spLocks noChangeShapeType="1"/>
            </p:cNvSpPr>
            <p:nvPr/>
          </p:nvSpPr>
          <p:spPr bwMode="auto">
            <a:xfrm flipV="1">
              <a:off x="4383" y="3797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4" name="Line 184"/>
            <p:cNvSpPr>
              <a:spLocks noChangeShapeType="1"/>
            </p:cNvSpPr>
            <p:nvPr/>
          </p:nvSpPr>
          <p:spPr bwMode="auto">
            <a:xfrm flipV="1">
              <a:off x="4351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5" name="Line 185"/>
            <p:cNvSpPr>
              <a:spLocks noChangeShapeType="1"/>
            </p:cNvSpPr>
            <p:nvPr/>
          </p:nvSpPr>
          <p:spPr bwMode="auto">
            <a:xfrm flipV="1">
              <a:off x="4319" y="3797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6" name="Line 186"/>
            <p:cNvSpPr>
              <a:spLocks noChangeShapeType="1"/>
            </p:cNvSpPr>
            <p:nvPr/>
          </p:nvSpPr>
          <p:spPr bwMode="auto">
            <a:xfrm flipV="1">
              <a:off x="4287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7" name="Line 187"/>
            <p:cNvSpPr>
              <a:spLocks noChangeShapeType="1"/>
            </p:cNvSpPr>
            <p:nvPr/>
          </p:nvSpPr>
          <p:spPr bwMode="auto">
            <a:xfrm flipV="1">
              <a:off x="4255" y="3797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8" name="Line 188"/>
            <p:cNvSpPr>
              <a:spLocks noChangeShapeType="1"/>
            </p:cNvSpPr>
            <p:nvPr/>
          </p:nvSpPr>
          <p:spPr bwMode="auto">
            <a:xfrm flipV="1">
              <a:off x="4223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49" name="Line 189"/>
            <p:cNvSpPr>
              <a:spLocks noChangeShapeType="1"/>
            </p:cNvSpPr>
            <p:nvPr/>
          </p:nvSpPr>
          <p:spPr bwMode="auto">
            <a:xfrm flipV="1">
              <a:off x="4191" y="3797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0" name="Line 190"/>
            <p:cNvSpPr>
              <a:spLocks noChangeShapeType="1"/>
            </p:cNvSpPr>
            <p:nvPr/>
          </p:nvSpPr>
          <p:spPr bwMode="auto">
            <a:xfrm flipV="1">
              <a:off x="4158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1" name="Line 191"/>
            <p:cNvSpPr>
              <a:spLocks noChangeShapeType="1"/>
            </p:cNvSpPr>
            <p:nvPr/>
          </p:nvSpPr>
          <p:spPr bwMode="auto">
            <a:xfrm flipV="1">
              <a:off x="4126" y="3797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2" name="Line 192"/>
            <p:cNvSpPr>
              <a:spLocks noChangeShapeType="1"/>
            </p:cNvSpPr>
            <p:nvPr/>
          </p:nvSpPr>
          <p:spPr bwMode="auto">
            <a:xfrm flipV="1">
              <a:off x="4094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3" name="Line 193"/>
            <p:cNvSpPr>
              <a:spLocks noChangeShapeType="1"/>
            </p:cNvSpPr>
            <p:nvPr/>
          </p:nvSpPr>
          <p:spPr bwMode="auto">
            <a:xfrm flipV="1">
              <a:off x="4030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4" name="Line 194"/>
            <p:cNvSpPr>
              <a:spLocks noChangeShapeType="1"/>
            </p:cNvSpPr>
            <p:nvPr/>
          </p:nvSpPr>
          <p:spPr bwMode="auto">
            <a:xfrm flipV="1">
              <a:off x="3966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5" name="Line 195"/>
            <p:cNvSpPr>
              <a:spLocks noChangeShapeType="1"/>
            </p:cNvSpPr>
            <p:nvPr/>
          </p:nvSpPr>
          <p:spPr bwMode="auto">
            <a:xfrm flipV="1">
              <a:off x="3902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6" name="Line 196"/>
            <p:cNvSpPr>
              <a:spLocks noChangeShapeType="1"/>
            </p:cNvSpPr>
            <p:nvPr/>
          </p:nvSpPr>
          <p:spPr bwMode="auto">
            <a:xfrm flipV="1">
              <a:off x="3838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7" name="Line 197"/>
            <p:cNvSpPr>
              <a:spLocks noChangeShapeType="1"/>
            </p:cNvSpPr>
            <p:nvPr/>
          </p:nvSpPr>
          <p:spPr bwMode="auto">
            <a:xfrm flipV="1">
              <a:off x="3806" y="3797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8" name="Line 198"/>
            <p:cNvSpPr>
              <a:spLocks noChangeShapeType="1"/>
            </p:cNvSpPr>
            <p:nvPr/>
          </p:nvSpPr>
          <p:spPr bwMode="auto">
            <a:xfrm flipV="1">
              <a:off x="3773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59" name="Line 199"/>
            <p:cNvSpPr>
              <a:spLocks noChangeShapeType="1"/>
            </p:cNvSpPr>
            <p:nvPr/>
          </p:nvSpPr>
          <p:spPr bwMode="auto">
            <a:xfrm flipV="1">
              <a:off x="3741" y="3797"/>
              <a:ext cx="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0" name="Line 200"/>
            <p:cNvSpPr>
              <a:spLocks noChangeShapeType="1"/>
            </p:cNvSpPr>
            <p:nvPr/>
          </p:nvSpPr>
          <p:spPr bwMode="auto">
            <a:xfrm flipV="1">
              <a:off x="3709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1" name="Line 201"/>
            <p:cNvSpPr>
              <a:spLocks noChangeShapeType="1"/>
            </p:cNvSpPr>
            <p:nvPr/>
          </p:nvSpPr>
          <p:spPr bwMode="auto">
            <a:xfrm flipV="1">
              <a:off x="3677" y="3797"/>
              <a:ext cx="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2" name="Line 202"/>
            <p:cNvSpPr>
              <a:spLocks noChangeShapeType="1"/>
            </p:cNvSpPr>
            <p:nvPr/>
          </p:nvSpPr>
          <p:spPr bwMode="auto">
            <a:xfrm flipV="1">
              <a:off x="3645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3" name="Line 203"/>
            <p:cNvSpPr>
              <a:spLocks noChangeShapeType="1"/>
            </p:cNvSpPr>
            <p:nvPr/>
          </p:nvSpPr>
          <p:spPr bwMode="auto">
            <a:xfrm flipV="1">
              <a:off x="3613" y="3797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4" name="Line 204"/>
            <p:cNvSpPr>
              <a:spLocks noChangeShapeType="1"/>
            </p:cNvSpPr>
            <p:nvPr/>
          </p:nvSpPr>
          <p:spPr bwMode="auto">
            <a:xfrm flipV="1">
              <a:off x="3581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5" name="Line 205"/>
            <p:cNvSpPr>
              <a:spLocks noChangeShapeType="1"/>
            </p:cNvSpPr>
            <p:nvPr/>
          </p:nvSpPr>
          <p:spPr bwMode="auto">
            <a:xfrm flipV="1">
              <a:off x="3517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6" name="Line 206"/>
            <p:cNvSpPr>
              <a:spLocks noChangeShapeType="1"/>
            </p:cNvSpPr>
            <p:nvPr/>
          </p:nvSpPr>
          <p:spPr bwMode="auto">
            <a:xfrm flipV="1">
              <a:off x="3452" y="3765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7" name="Line 207"/>
            <p:cNvSpPr>
              <a:spLocks noChangeShapeType="1"/>
            </p:cNvSpPr>
            <p:nvPr/>
          </p:nvSpPr>
          <p:spPr bwMode="auto">
            <a:xfrm flipV="1">
              <a:off x="3388" y="3765"/>
              <a:ext cx="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8" name="Line 208"/>
            <p:cNvSpPr>
              <a:spLocks noChangeShapeType="1"/>
            </p:cNvSpPr>
            <p:nvPr/>
          </p:nvSpPr>
          <p:spPr bwMode="auto">
            <a:xfrm>
              <a:off x="3605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69" name="Line 209"/>
            <p:cNvSpPr>
              <a:spLocks noChangeShapeType="1"/>
            </p:cNvSpPr>
            <p:nvPr/>
          </p:nvSpPr>
          <p:spPr bwMode="auto">
            <a:xfrm>
              <a:off x="3669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0" name="Line 210"/>
            <p:cNvSpPr>
              <a:spLocks noChangeShapeType="1"/>
            </p:cNvSpPr>
            <p:nvPr/>
          </p:nvSpPr>
          <p:spPr bwMode="auto">
            <a:xfrm>
              <a:off x="3733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1" name="Line 211"/>
            <p:cNvSpPr>
              <a:spLocks noChangeShapeType="1"/>
            </p:cNvSpPr>
            <p:nvPr/>
          </p:nvSpPr>
          <p:spPr bwMode="auto">
            <a:xfrm>
              <a:off x="3797" y="3869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2" name="Line 212"/>
            <p:cNvSpPr>
              <a:spLocks noChangeShapeType="1"/>
            </p:cNvSpPr>
            <p:nvPr/>
          </p:nvSpPr>
          <p:spPr bwMode="auto">
            <a:xfrm>
              <a:off x="3862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3" name="Line 213"/>
            <p:cNvSpPr>
              <a:spLocks noChangeShapeType="1"/>
            </p:cNvSpPr>
            <p:nvPr/>
          </p:nvSpPr>
          <p:spPr bwMode="auto">
            <a:xfrm>
              <a:off x="4119" y="3869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4" name="Line 214"/>
            <p:cNvSpPr>
              <a:spLocks noChangeShapeType="1"/>
            </p:cNvSpPr>
            <p:nvPr/>
          </p:nvSpPr>
          <p:spPr bwMode="auto">
            <a:xfrm>
              <a:off x="4183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5" name="Line 215"/>
            <p:cNvSpPr>
              <a:spLocks noChangeShapeType="1"/>
            </p:cNvSpPr>
            <p:nvPr/>
          </p:nvSpPr>
          <p:spPr bwMode="auto">
            <a:xfrm>
              <a:off x="4247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6" name="Line 216"/>
            <p:cNvSpPr>
              <a:spLocks noChangeShapeType="1"/>
            </p:cNvSpPr>
            <p:nvPr/>
          </p:nvSpPr>
          <p:spPr bwMode="auto">
            <a:xfrm>
              <a:off x="4311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7" name="Line 217"/>
            <p:cNvSpPr>
              <a:spLocks noChangeShapeType="1"/>
            </p:cNvSpPr>
            <p:nvPr/>
          </p:nvSpPr>
          <p:spPr bwMode="auto">
            <a:xfrm>
              <a:off x="4375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8" name="Line 218"/>
            <p:cNvSpPr>
              <a:spLocks noChangeShapeType="1"/>
            </p:cNvSpPr>
            <p:nvPr/>
          </p:nvSpPr>
          <p:spPr bwMode="auto">
            <a:xfrm>
              <a:off x="4439" y="3869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79" name="Line 219"/>
            <p:cNvSpPr>
              <a:spLocks noChangeShapeType="1"/>
            </p:cNvSpPr>
            <p:nvPr/>
          </p:nvSpPr>
          <p:spPr bwMode="auto">
            <a:xfrm>
              <a:off x="4504" y="386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0" name="Line 220"/>
            <p:cNvSpPr>
              <a:spLocks noChangeShapeType="1"/>
            </p:cNvSpPr>
            <p:nvPr/>
          </p:nvSpPr>
          <p:spPr bwMode="auto">
            <a:xfrm>
              <a:off x="4568" y="3869"/>
              <a:ext cx="1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1" name="Line 221"/>
            <p:cNvSpPr>
              <a:spLocks noChangeShapeType="1"/>
            </p:cNvSpPr>
            <p:nvPr/>
          </p:nvSpPr>
          <p:spPr bwMode="auto">
            <a:xfrm>
              <a:off x="3445" y="3837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2" name="Line 222"/>
            <p:cNvSpPr>
              <a:spLocks noChangeShapeType="1"/>
            </p:cNvSpPr>
            <p:nvPr/>
          </p:nvSpPr>
          <p:spPr bwMode="auto">
            <a:xfrm>
              <a:off x="3509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3" name="Line 223"/>
            <p:cNvSpPr>
              <a:spLocks noChangeShapeType="1"/>
            </p:cNvSpPr>
            <p:nvPr/>
          </p:nvSpPr>
          <p:spPr bwMode="auto">
            <a:xfrm>
              <a:off x="3573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4" name="Line 224"/>
            <p:cNvSpPr>
              <a:spLocks noChangeShapeType="1"/>
            </p:cNvSpPr>
            <p:nvPr/>
          </p:nvSpPr>
          <p:spPr bwMode="auto">
            <a:xfrm>
              <a:off x="3637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5" name="Line 225"/>
            <p:cNvSpPr>
              <a:spLocks noChangeShapeType="1"/>
            </p:cNvSpPr>
            <p:nvPr/>
          </p:nvSpPr>
          <p:spPr bwMode="auto">
            <a:xfrm>
              <a:off x="3701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6" name="Line 226"/>
            <p:cNvSpPr>
              <a:spLocks noChangeShapeType="1"/>
            </p:cNvSpPr>
            <p:nvPr/>
          </p:nvSpPr>
          <p:spPr bwMode="auto">
            <a:xfrm>
              <a:off x="3765" y="3837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7" name="Line 227"/>
            <p:cNvSpPr>
              <a:spLocks noChangeShapeType="1"/>
            </p:cNvSpPr>
            <p:nvPr/>
          </p:nvSpPr>
          <p:spPr bwMode="auto">
            <a:xfrm>
              <a:off x="3830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8" name="Line 228"/>
            <p:cNvSpPr>
              <a:spLocks noChangeShapeType="1"/>
            </p:cNvSpPr>
            <p:nvPr/>
          </p:nvSpPr>
          <p:spPr bwMode="auto">
            <a:xfrm>
              <a:off x="3894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89" name="Line 229"/>
            <p:cNvSpPr>
              <a:spLocks noChangeShapeType="1"/>
            </p:cNvSpPr>
            <p:nvPr/>
          </p:nvSpPr>
          <p:spPr bwMode="auto">
            <a:xfrm>
              <a:off x="3958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0" name="Line 230"/>
            <p:cNvSpPr>
              <a:spLocks noChangeShapeType="1"/>
            </p:cNvSpPr>
            <p:nvPr/>
          </p:nvSpPr>
          <p:spPr bwMode="auto">
            <a:xfrm>
              <a:off x="4022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1" name="Line 231"/>
            <p:cNvSpPr>
              <a:spLocks noChangeShapeType="1"/>
            </p:cNvSpPr>
            <p:nvPr/>
          </p:nvSpPr>
          <p:spPr bwMode="auto">
            <a:xfrm>
              <a:off x="4087" y="3837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2" name="Line 232"/>
            <p:cNvSpPr>
              <a:spLocks noChangeShapeType="1"/>
            </p:cNvSpPr>
            <p:nvPr/>
          </p:nvSpPr>
          <p:spPr bwMode="auto">
            <a:xfrm>
              <a:off x="4151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3" name="Line 233"/>
            <p:cNvSpPr>
              <a:spLocks noChangeShapeType="1"/>
            </p:cNvSpPr>
            <p:nvPr/>
          </p:nvSpPr>
          <p:spPr bwMode="auto">
            <a:xfrm>
              <a:off x="4215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4" name="Line 234"/>
            <p:cNvSpPr>
              <a:spLocks noChangeShapeType="1"/>
            </p:cNvSpPr>
            <p:nvPr/>
          </p:nvSpPr>
          <p:spPr bwMode="auto">
            <a:xfrm>
              <a:off x="4279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5" name="Line 235"/>
            <p:cNvSpPr>
              <a:spLocks noChangeShapeType="1"/>
            </p:cNvSpPr>
            <p:nvPr/>
          </p:nvSpPr>
          <p:spPr bwMode="auto">
            <a:xfrm>
              <a:off x="4343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6" name="Line 236"/>
            <p:cNvSpPr>
              <a:spLocks noChangeShapeType="1"/>
            </p:cNvSpPr>
            <p:nvPr/>
          </p:nvSpPr>
          <p:spPr bwMode="auto">
            <a:xfrm>
              <a:off x="4407" y="3837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7" name="Line 237"/>
            <p:cNvSpPr>
              <a:spLocks noChangeShapeType="1"/>
            </p:cNvSpPr>
            <p:nvPr/>
          </p:nvSpPr>
          <p:spPr bwMode="auto">
            <a:xfrm>
              <a:off x="4471" y="3837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8" name="Line 238"/>
            <p:cNvSpPr>
              <a:spLocks noChangeShapeType="1"/>
            </p:cNvSpPr>
            <p:nvPr/>
          </p:nvSpPr>
          <p:spPr bwMode="auto">
            <a:xfrm>
              <a:off x="4536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1999" name="Line 239"/>
            <p:cNvSpPr>
              <a:spLocks noChangeShapeType="1"/>
            </p:cNvSpPr>
            <p:nvPr/>
          </p:nvSpPr>
          <p:spPr bwMode="auto">
            <a:xfrm>
              <a:off x="4600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0" name="Line 240"/>
            <p:cNvSpPr>
              <a:spLocks noChangeShapeType="1"/>
            </p:cNvSpPr>
            <p:nvPr/>
          </p:nvSpPr>
          <p:spPr bwMode="auto">
            <a:xfrm>
              <a:off x="4664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1" name="Line 241"/>
            <p:cNvSpPr>
              <a:spLocks noChangeShapeType="1"/>
            </p:cNvSpPr>
            <p:nvPr/>
          </p:nvSpPr>
          <p:spPr bwMode="auto">
            <a:xfrm>
              <a:off x="4728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2" name="Line 242"/>
            <p:cNvSpPr>
              <a:spLocks noChangeShapeType="1"/>
            </p:cNvSpPr>
            <p:nvPr/>
          </p:nvSpPr>
          <p:spPr bwMode="auto">
            <a:xfrm>
              <a:off x="4793" y="3837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3" name="Line 243"/>
            <p:cNvSpPr>
              <a:spLocks noChangeShapeType="1"/>
            </p:cNvSpPr>
            <p:nvPr/>
          </p:nvSpPr>
          <p:spPr bwMode="auto">
            <a:xfrm>
              <a:off x="4857" y="3837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4" name="Line 244"/>
            <p:cNvSpPr>
              <a:spLocks noChangeShapeType="1"/>
            </p:cNvSpPr>
            <p:nvPr/>
          </p:nvSpPr>
          <p:spPr bwMode="auto">
            <a:xfrm flipV="1">
              <a:off x="4929" y="3830"/>
              <a:ext cx="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5" name="Line 245"/>
            <p:cNvSpPr>
              <a:spLocks noChangeShapeType="1"/>
            </p:cNvSpPr>
            <p:nvPr/>
          </p:nvSpPr>
          <p:spPr bwMode="auto">
            <a:xfrm flipV="1">
              <a:off x="4865" y="3830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6" name="Line 246"/>
            <p:cNvSpPr>
              <a:spLocks noChangeShapeType="1"/>
            </p:cNvSpPr>
            <p:nvPr/>
          </p:nvSpPr>
          <p:spPr bwMode="auto">
            <a:xfrm flipV="1">
              <a:off x="4800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7" name="Line 247"/>
            <p:cNvSpPr>
              <a:spLocks noChangeShapeType="1"/>
            </p:cNvSpPr>
            <p:nvPr/>
          </p:nvSpPr>
          <p:spPr bwMode="auto">
            <a:xfrm flipV="1">
              <a:off x="4737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8" name="Line 248"/>
            <p:cNvSpPr>
              <a:spLocks noChangeShapeType="1"/>
            </p:cNvSpPr>
            <p:nvPr/>
          </p:nvSpPr>
          <p:spPr bwMode="auto">
            <a:xfrm flipV="1">
              <a:off x="4704" y="3861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09" name="Line 249"/>
            <p:cNvSpPr>
              <a:spLocks noChangeShapeType="1"/>
            </p:cNvSpPr>
            <p:nvPr/>
          </p:nvSpPr>
          <p:spPr bwMode="auto">
            <a:xfrm flipV="1">
              <a:off x="4672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0" name="Line 250"/>
            <p:cNvSpPr>
              <a:spLocks noChangeShapeType="1"/>
            </p:cNvSpPr>
            <p:nvPr/>
          </p:nvSpPr>
          <p:spPr bwMode="auto">
            <a:xfrm flipV="1">
              <a:off x="4640" y="3861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1" name="Line 251"/>
            <p:cNvSpPr>
              <a:spLocks noChangeShapeType="1"/>
            </p:cNvSpPr>
            <p:nvPr/>
          </p:nvSpPr>
          <p:spPr bwMode="auto">
            <a:xfrm flipV="1">
              <a:off x="4608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2" name="Line 252"/>
            <p:cNvSpPr>
              <a:spLocks noChangeShapeType="1"/>
            </p:cNvSpPr>
            <p:nvPr/>
          </p:nvSpPr>
          <p:spPr bwMode="auto">
            <a:xfrm flipV="1">
              <a:off x="4576" y="3861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3" name="Line 253"/>
            <p:cNvSpPr>
              <a:spLocks noChangeShapeType="1"/>
            </p:cNvSpPr>
            <p:nvPr/>
          </p:nvSpPr>
          <p:spPr bwMode="auto">
            <a:xfrm flipV="1">
              <a:off x="4544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4" name="Line 254"/>
            <p:cNvSpPr>
              <a:spLocks noChangeShapeType="1"/>
            </p:cNvSpPr>
            <p:nvPr/>
          </p:nvSpPr>
          <p:spPr bwMode="auto">
            <a:xfrm flipV="1">
              <a:off x="4512" y="3861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5" name="Line 255"/>
            <p:cNvSpPr>
              <a:spLocks noChangeShapeType="1"/>
            </p:cNvSpPr>
            <p:nvPr/>
          </p:nvSpPr>
          <p:spPr bwMode="auto">
            <a:xfrm flipV="1">
              <a:off x="4480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6" name="Line 256"/>
            <p:cNvSpPr>
              <a:spLocks noChangeShapeType="1"/>
            </p:cNvSpPr>
            <p:nvPr/>
          </p:nvSpPr>
          <p:spPr bwMode="auto">
            <a:xfrm flipV="1">
              <a:off x="4448" y="3861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7" name="Line 257"/>
            <p:cNvSpPr>
              <a:spLocks noChangeShapeType="1"/>
            </p:cNvSpPr>
            <p:nvPr/>
          </p:nvSpPr>
          <p:spPr bwMode="auto">
            <a:xfrm flipV="1">
              <a:off x="4415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8" name="Line 258"/>
            <p:cNvSpPr>
              <a:spLocks noChangeShapeType="1"/>
            </p:cNvSpPr>
            <p:nvPr/>
          </p:nvSpPr>
          <p:spPr bwMode="auto">
            <a:xfrm flipV="1">
              <a:off x="4383" y="3861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19" name="Line 259"/>
            <p:cNvSpPr>
              <a:spLocks noChangeShapeType="1"/>
            </p:cNvSpPr>
            <p:nvPr/>
          </p:nvSpPr>
          <p:spPr bwMode="auto">
            <a:xfrm flipV="1">
              <a:off x="4351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0" name="Line 260"/>
            <p:cNvSpPr>
              <a:spLocks noChangeShapeType="1"/>
            </p:cNvSpPr>
            <p:nvPr/>
          </p:nvSpPr>
          <p:spPr bwMode="auto">
            <a:xfrm flipV="1">
              <a:off x="4319" y="3861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1" name="Line 261"/>
            <p:cNvSpPr>
              <a:spLocks noChangeShapeType="1"/>
            </p:cNvSpPr>
            <p:nvPr/>
          </p:nvSpPr>
          <p:spPr bwMode="auto">
            <a:xfrm flipV="1">
              <a:off x="4287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2" name="Line 262"/>
            <p:cNvSpPr>
              <a:spLocks noChangeShapeType="1"/>
            </p:cNvSpPr>
            <p:nvPr/>
          </p:nvSpPr>
          <p:spPr bwMode="auto">
            <a:xfrm flipV="1">
              <a:off x="4255" y="3861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3" name="Line 263"/>
            <p:cNvSpPr>
              <a:spLocks noChangeShapeType="1"/>
            </p:cNvSpPr>
            <p:nvPr/>
          </p:nvSpPr>
          <p:spPr bwMode="auto">
            <a:xfrm flipV="1">
              <a:off x="4223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4" name="Line 264"/>
            <p:cNvSpPr>
              <a:spLocks noChangeShapeType="1"/>
            </p:cNvSpPr>
            <p:nvPr/>
          </p:nvSpPr>
          <p:spPr bwMode="auto">
            <a:xfrm flipV="1">
              <a:off x="4191" y="3861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5" name="Line 265"/>
            <p:cNvSpPr>
              <a:spLocks noChangeShapeType="1"/>
            </p:cNvSpPr>
            <p:nvPr/>
          </p:nvSpPr>
          <p:spPr bwMode="auto">
            <a:xfrm flipV="1">
              <a:off x="4158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6" name="Line 266"/>
            <p:cNvSpPr>
              <a:spLocks noChangeShapeType="1"/>
            </p:cNvSpPr>
            <p:nvPr/>
          </p:nvSpPr>
          <p:spPr bwMode="auto">
            <a:xfrm flipV="1">
              <a:off x="4126" y="3861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7" name="Line 267"/>
            <p:cNvSpPr>
              <a:spLocks noChangeShapeType="1"/>
            </p:cNvSpPr>
            <p:nvPr/>
          </p:nvSpPr>
          <p:spPr bwMode="auto">
            <a:xfrm flipV="1">
              <a:off x="4094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8" name="Line 268"/>
            <p:cNvSpPr>
              <a:spLocks noChangeShapeType="1"/>
            </p:cNvSpPr>
            <p:nvPr/>
          </p:nvSpPr>
          <p:spPr bwMode="auto">
            <a:xfrm flipV="1">
              <a:off x="4030" y="3830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29" name="Line 269"/>
            <p:cNvSpPr>
              <a:spLocks noChangeShapeType="1"/>
            </p:cNvSpPr>
            <p:nvPr/>
          </p:nvSpPr>
          <p:spPr bwMode="auto">
            <a:xfrm flipV="1">
              <a:off x="3966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0" name="Line 270"/>
            <p:cNvSpPr>
              <a:spLocks noChangeShapeType="1"/>
            </p:cNvSpPr>
            <p:nvPr/>
          </p:nvSpPr>
          <p:spPr bwMode="auto">
            <a:xfrm flipV="1">
              <a:off x="3902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1" name="Line 271"/>
            <p:cNvSpPr>
              <a:spLocks noChangeShapeType="1"/>
            </p:cNvSpPr>
            <p:nvPr/>
          </p:nvSpPr>
          <p:spPr bwMode="auto">
            <a:xfrm flipV="1">
              <a:off x="3870" y="3861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2" name="Line 272"/>
            <p:cNvSpPr>
              <a:spLocks noChangeShapeType="1"/>
            </p:cNvSpPr>
            <p:nvPr/>
          </p:nvSpPr>
          <p:spPr bwMode="auto">
            <a:xfrm flipV="1">
              <a:off x="3838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3" name="Line 273"/>
            <p:cNvSpPr>
              <a:spLocks noChangeShapeType="1"/>
            </p:cNvSpPr>
            <p:nvPr/>
          </p:nvSpPr>
          <p:spPr bwMode="auto">
            <a:xfrm flipV="1">
              <a:off x="3806" y="3861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4" name="Line 274"/>
            <p:cNvSpPr>
              <a:spLocks noChangeShapeType="1"/>
            </p:cNvSpPr>
            <p:nvPr/>
          </p:nvSpPr>
          <p:spPr bwMode="auto">
            <a:xfrm flipV="1">
              <a:off x="3773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5" name="Line 275"/>
            <p:cNvSpPr>
              <a:spLocks noChangeShapeType="1"/>
            </p:cNvSpPr>
            <p:nvPr/>
          </p:nvSpPr>
          <p:spPr bwMode="auto">
            <a:xfrm flipV="1">
              <a:off x="3741" y="3861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6" name="Line 276"/>
            <p:cNvSpPr>
              <a:spLocks noChangeShapeType="1"/>
            </p:cNvSpPr>
            <p:nvPr/>
          </p:nvSpPr>
          <p:spPr bwMode="auto">
            <a:xfrm flipV="1">
              <a:off x="3709" y="383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7" name="Line 277"/>
            <p:cNvSpPr>
              <a:spLocks noChangeShapeType="1"/>
            </p:cNvSpPr>
            <p:nvPr/>
          </p:nvSpPr>
          <p:spPr bwMode="auto">
            <a:xfrm flipV="1">
              <a:off x="3677" y="3861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8" name="Line 278"/>
            <p:cNvSpPr>
              <a:spLocks noChangeShapeType="1"/>
            </p:cNvSpPr>
            <p:nvPr/>
          </p:nvSpPr>
          <p:spPr bwMode="auto">
            <a:xfrm flipV="1">
              <a:off x="3645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39" name="Line 279"/>
            <p:cNvSpPr>
              <a:spLocks noChangeShapeType="1"/>
            </p:cNvSpPr>
            <p:nvPr/>
          </p:nvSpPr>
          <p:spPr bwMode="auto">
            <a:xfrm flipV="1">
              <a:off x="3613" y="3861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0" name="Line 280"/>
            <p:cNvSpPr>
              <a:spLocks noChangeShapeType="1"/>
            </p:cNvSpPr>
            <p:nvPr/>
          </p:nvSpPr>
          <p:spPr bwMode="auto">
            <a:xfrm flipV="1">
              <a:off x="3581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1" name="Line 281"/>
            <p:cNvSpPr>
              <a:spLocks noChangeShapeType="1"/>
            </p:cNvSpPr>
            <p:nvPr/>
          </p:nvSpPr>
          <p:spPr bwMode="auto">
            <a:xfrm flipV="1">
              <a:off x="3517" y="383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2" name="Line 282"/>
            <p:cNvSpPr>
              <a:spLocks noChangeShapeType="1"/>
            </p:cNvSpPr>
            <p:nvPr/>
          </p:nvSpPr>
          <p:spPr bwMode="auto">
            <a:xfrm flipV="1">
              <a:off x="3452" y="3830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3" name="Line 283"/>
            <p:cNvSpPr>
              <a:spLocks noChangeShapeType="1"/>
            </p:cNvSpPr>
            <p:nvPr/>
          </p:nvSpPr>
          <p:spPr bwMode="auto">
            <a:xfrm flipV="1">
              <a:off x="3388" y="3830"/>
              <a:ext cx="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4" name="Line 284"/>
            <p:cNvSpPr>
              <a:spLocks noChangeShapeType="1"/>
            </p:cNvSpPr>
            <p:nvPr/>
          </p:nvSpPr>
          <p:spPr bwMode="auto">
            <a:xfrm>
              <a:off x="3541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5" name="Line 285"/>
            <p:cNvSpPr>
              <a:spLocks noChangeShapeType="1"/>
            </p:cNvSpPr>
            <p:nvPr/>
          </p:nvSpPr>
          <p:spPr bwMode="auto">
            <a:xfrm>
              <a:off x="3605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6" name="Line 286"/>
            <p:cNvSpPr>
              <a:spLocks noChangeShapeType="1"/>
            </p:cNvSpPr>
            <p:nvPr/>
          </p:nvSpPr>
          <p:spPr bwMode="auto">
            <a:xfrm>
              <a:off x="3669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7" name="Line 287"/>
            <p:cNvSpPr>
              <a:spLocks noChangeShapeType="1"/>
            </p:cNvSpPr>
            <p:nvPr/>
          </p:nvSpPr>
          <p:spPr bwMode="auto">
            <a:xfrm>
              <a:off x="3733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8" name="Line 288"/>
            <p:cNvSpPr>
              <a:spLocks noChangeShapeType="1"/>
            </p:cNvSpPr>
            <p:nvPr/>
          </p:nvSpPr>
          <p:spPr bwMode="auto">
            <a:xfrm>
              <a:off x="3797" y="3933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49" name="Line 289"/>
            <p:cNvSpPr>
              <a:spLocks noChangeShapeType="1"/>
            </p:cNvSpPr>
            <p:nvPr/>
          </p:nvSpPr>
          <p:spPr bwMode="auto">
            <a:xfrm>
              <a:off x="3862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0" name="Line 290"/>
            <p:cNvSpPr>
              <a:spLocks noChangeShapeType="1"/>
            </p:cNvSpPr>
            <p:nvPr/>
          </p:nvSpPr>
          <p:spPr bwMode="auto">
            <a:xfrm>
              <a:off x="4183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1" name="Line 291"/>
            <p:cNvSpPr>
              <a:spLocks noChangeShapeType="1"/>
            </p:cNvSpPr>
            <p:nvPr/>
          </p:nvSpPr>
          <p:spPr bwMode="auto">
            <a:xfrm>
              <a:off x="4247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2" name="Line 292"/>
            <p:cNvSpPr>
              <a:spLocks noChangeShapeType="1"/>
            </p:cNvSpPr>
            <p:nvPr/>
          </p:nvSpPr>
          <p:spPr bwMode="auto">
            <a:xfrm>
              <a:off x="4311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3" name="Line 293"/>
            <p:cNvSpPr>
              <a:spLocks noChangeShapeType="1"/>
            </p:cNvSpPr>
            <p:nvPr/>
          </p:nvSpPr>
          <p:spPr bwMode="auto">
            <a:xfrm>
              <a:off x="4375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4" name="Line 294"/>
            <p:cNvSpPr>
              <a:spLocks noChangeShapeType="1"/>
            </p:cNvSpPr>
            <p:nvPr/>
          </p:nvSpPr>
          <p:spPr bwMode="auto">
            <a:xfrm>
              <a:off x="4439" y="3933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5" name="Line 295"/>
            <p:cNvSpPr>
              <a:spLocks noChangeShapeType="1"/>
            </p:cNvSpPr>
            <p:nvPr/>
          </p:nvSpPr>
          <p:spPr bwMode="auto">
            <a:xfrm>
              <a:off x="4504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6" name="Line 296"/>
            <p:cNvSpPr>
              <a:spLocks noChangeShapeType="1"/>
            </p:cNvSpPr>
            <p:nvPr/>
          </p:nvSpPr>
          <p:spPr bwMode="auto">
            <a:xfrm>
              <a:off x="4568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7" name="Line 297"/>
            <p:cNvSpPr>
              <a:spLocks noChangeShapeType="1"/>
            </p:cNvSpPr>
            <p:nvPr/>
          </p:nvSpPr>
          <p:spPr bwMode="auto">
            <a:xfrm>
              <a:off x="4632" y="393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8" name="Line 298"/>
            <p:cNvSpPr>
              <a:spLocks noChangeShapeType="1"/>
            </p:cNvSpPr>
            <p:nvPr/>
          </p:nvSpPr>
          <p:spPr bwMode="auto">
            <a:xfrm>
              <a:off x="3380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59" name="Line 299"/>
            <p:cNvSpPr>
              <a:spLocks noChangeShapeType="1"/>
            </p:cNvSpPr>
            <p:nvPr/>
          </p:nvSpPr>
          <p:spPr bwMode="auto">
            <a:xfrm>
              <a:off x="3445" y="3901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0" name="Line 300"/>
            <p:cNvSpPr>
              <a:spLocks noChangeShapeType="1"/>
            </p:cNvSpPr>
            <p:nvPr/>
          </p:nvSpPr>
          <p:spPr bwMode="auto">
            <a:xfrm>
              <a:off x="3509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1" name="Line 301"/>
            <p:cNvSpPr>
              <a:spLocks noChangeShapeType="1"/>
            </p:cNvSpPr>
            <p:nvPr/>
          </p:nvSpPr>
          <p:spPr bwMode="auto">
            <a:xfrm>
              <a:off x="3573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2" name="Line 302"/>
            <p:cNvSpPr>
              <a:spLocks noChangeShapeType="1"/>
            </p:cNvSpPr>
            <p:nvPr/>
          </p:nvSpPr>
          <p:spPr bwMode="auto">
            <a:xfrm>
              <a:off x="3637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3" name="Line 303"/>
            <p:cNvSpPr>
              <a:spLocks noChangeShapeType="1"/>
            </p:cNvSpPr>
            <p:nvPr/>
          </p:nvSpPr>
          <p:spPr bwMode="auto">
            <a:xfrm>
              <a:off x="3701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4" name="Line 304"/>
            <p:cNvSpPr>
              <a:spLocks noChangeShapeType="1"/>
            </p:cNvSpPr>
            <p:nvPr/>
          </p:nvSpPr>
          <p:spPr bwMode="auto">
            <a:xfrm>
              <a:off x="3765" y="3901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5" name="Line 305"/>
            <p:cNvSpPr>
              <a:spLocks noChangeShapeType="1"/>
            </p:cNvSpPr>
            <p:nvPr/>
          </p:nvSpPr>
          <p:spPr bwMode="auto">
            <a:xfrm>
              <a:off x="3830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6" name="Line 306"/>
            <p:cNvSpPr>
              <a:spLocks noChangeShapeType="1"/>
            </p:cNvSpPr>
            <p:nvPr/>
          </p:nvSpPr>
          <p:spPr bwMode="auto">
            <a:xfrm>
              <a:off x="3894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7" name="Line 307"/>
            <p:cNvSpPr>
              <a:spLocks noChangeShapeType="1"/>
            </p:cNvSpPr>
            <p:nvPr/>
          </p:nvSpPr>
          <p:spPr bwMode="auto">
            <a:xfrm>
              <a:off x="3958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8" name="Line 308"/>
            <p:cNvSpPr>
              <a:spLocks noChangeShapeType="1"/>
            </p:cNvSpPr>
            <p:nvPr/>
          </p:nvSpPr>
          <p:spPr bwMode="auto">
            <a:xfrm>
              <a:off x="4022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69" name="Line 309"/>
            <p:cNvSpPr>
              <a:spLocks noChangeShapeType="1"/>
            </p:cNvSpPr>
            <p:nvPr/>
          </p:nvSpPr>
          <p:spPr bwMode="auto">
            <a:xfrm>
              <a:off x="4087" y="3901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0" name="Line 310"/>
            <p:cNvSpPr>
              <a:spLocks noChangeShapeType="1"/>
            </p:cNvSpPr>
            <p:nvPr/>
          </p:nvSpPr>
          <p:spPr bwMode="auto">
            <a:xfrm>
              <a:off x="4151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1" name="Line 311"/>
            <p:cNvSpPr>
              <a:spLocks noChangeShapeType="1"/>
            </p:cNvSpPr>
            <p:nvPr/>
          </p:nvSpPr>
          <p:spPr bwMode="auto">
            <a:xfrm>
              <a:off x="4215" y="390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2" name="Line 312"/>
            <p:cNvSpPr>
              <a:spLocks noChangeShapeType="1"/>
            </p:cNvSpPr>
            <p:nvPr/>
          </p:nvSpPr>
          <p:spPr bwMode="auto">
            <a:xfrm flipV="1">
              <a:off x="4865" y="3904"/>
              <a:ext cx="0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3" name="Line 313"/>
            <p:cNvSpPr>
              <a:spLocks noChangeShapeType="1"/>
            </p:cNvSpPr>
            <p:nvPr/>
          </p:nvSpPr>
          <p:spPr bwMode="auto">
            <a:xfrm flipV="1">
              <a:off x="4800" y="3904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4" name="Line 314"/>
            <p:cNvSpPr>
              <a:spLocks noChangeShapeType="1"/>
            </p:cNvSpPr>
            <p:nvPr/>
          </p:nvSpPr>
          <p:spPr bwMode="auto">
            <a:xfrm flipV="1">
              <a:off x="4737" y="3904"/>
              <a:ext cx="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5" name="Line 315"/>
            <p:cNvSpPr>
              <a:spLocks noChangeShapeType="1"/>
            </p:cNvSpPr>
            <p:nvPr/>
          </p:nvSpPr>
          <p:spPr bwMode="auto">
            <a:xfrm flipV="1">
              <a:off x="4704" y="3925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6" name="Line 316"/>
            <p:cNvSpPr>
              <a:spLocks noChangeShapeType="1"/>
            </p:cNvSpPr>
            <p:nvPr/>
          </p:nvSpPr>
          <p:spPr bwMode="auto">
            <a:xfrm flipV="1">
              <a:off x="4672" y="3903"/>
              <a:ext cx="1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7" name="Line 317"/>
            <p:cNvSpPr>
              <a:spLocks noChangeShapeType="1"/>
            </p:cNvSpPr>
            <p:nvPr/>
          </p:nvSpPr>
          <p:spPr bwMode="auto">
            <a:xfrm flipV="1">
              <a:off x="4640" y="3925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8" name="Line 318"/>
            <p:cNvSpPr>
              <a:spLocks noChangeShapeType="1"/>
            </p:cNvSpPr>
            <p:nvPr/>
          </p:nvSpPr>
          <p:spPr bwMode="auto">
            <a:xfrm flipV="1">
              <a:off x="4608" y="3903"/>
              <a:ext cx="1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79" name="Line 319"/>
            <p:cNvSpPr>
              <a:spLocks noChangeShapeType="1"/>
            </p:cNvSpPr>
            <p:nvPr/>
          </p:nvSpPr>
          <p:spPr bwMode="auto">
            <a:xfrm flipV="1">
              <a:off x="4576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0" name="Line 320"/>
            <p:cNvSpPr>
              <a:spLocks noChangeShapeType="1"/>
            </p:cNvSpPr>
            <p:nvPr/>
          </p:nvSpPr>
          <p:spPr bwMode="auto">
            <a:xfrm flipV="1">
              <a:off x="4544" y="3902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1" name="Line 321"/>
            <p:cNvSpPr>
              <a:spLocks noChangeShapeType="1"/>
            </p:cNvSpPr>
            <p:nvPr/>
          </p:nvSpPr>
          <p:spPr bwMode="auto">
            <a:xfrm flipV="1">
              <a:off x="4512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2" name="Line 322"/>
            <p:cNvSpPr>
              <a:spLocks noChangeShapeType="1"/>
            </p:cNvSpPr>
            <p:nvPr/>
          </p:nvSpPr>
          <p:spPr bwMode="auto">
            <a:xfrm flipV="1">
              <a:off x="4480" y="3957"/>
              <a:ext cx="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3" name="Line 323"/>
            <p:cNvSpPr>
              <a:spLocks noChangeShapeType="1"/>
            </p:cNvSpPr>
            <p:nvPr/>
          </p:nvSpPr>
          <p:spPr bwMode="auto">
            <a:xfrm flipV="1">
              <a:off x="4480" y="3902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4" name="Line 324"/>
            <p:cNvSpPr>
              <a:spLocks noChangeShapeType="1"/>
            </p:cNvSpPr>
            <p:nvPr/>
          </p:nvSpPr>
          <p:spPr bwMode="auto">
            <a:xfrm flipV="1">
              <a:off x="4448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5" name="Line 325"/>
            <p:cNvSpPr>
              <a:spLocks noChangeShapeType="1"/>
            </p:cNvSpPr>
            <p:nvPr/>
          </p:nvSpPr>
          <p:spPr bwMode="auto">
            <a:xfrm flipV="1">
              <a:off x="4415" y="3957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6" name="Line 326"/>
            <p:cNvSpPr>
              <a:spLocks noChangeShapeType="1"/>
            </p:cNvSpPr>
            <p:nvPr/>
          </p:nvSpPr>
          <p:spPr bwMode="auto">
            <a:xfrm flipV="1">
              <a:off x="4415" y="3902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7" name="Line 327"/>
            <p:cNvSpPr>
              <a:spLocks noChangeShapeType="1"/>
            </p:cNvSpPr>
            <p:nvPr/>
          </p:nvSpPr>
          <p:spPr bwMode="auto">
            <a:xfrm flipV="1">
              <a:off x="4383" y="3925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8" name="Line 328"/>
            <p:cNvSpPr>
              <a:spLocks noChangeShapeType="1"/>
            </p:cNvSpPr>
            <p:nvPr/>
          </p:nvSpPr>
          <p:spPr bwMode="auto">
            <a:xfrm flipV="1">
              <a:off x="4351" y="3957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89" name="Line 329"/>
            <p:cNvSpPr>
              <a:spLocks noChangeShapeType="1"/>
            </p:cNvSpPr>
            <p:nvPr/>
          </p:nvSpPr>
          <p:spPr bwMode="auto">
            <a:xfrm flipV="1">
              <a:off x="4351" y="3902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0" name="Line 330"/>
            <p:cNvSpPr>
              <a:spLocks noChangeShapeType="1"/>
            </p:cNvSpPr>
            <p:nvPr/>
          </p:nvSpPr>
          <p:spPr bwMode="auto">
            <a:xfrm flipV="1">
              <a:off x="4319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1" name="Line 331"/>
            <p:cNvSpPr>
              <a:spLocks noChangeShapeType="1"/>
            </p:cNvSpPr>
            <p:nvPr/>
          </p:nvSpPr>
          <p:spPr bwMode="auto">
            <a:xfrm flipV="1">
              <a:off x="4287" y="3957"/>
              <a:ext cx="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2" name="Line 332"/>
            <p:cNvSpPr>
              <a:spLocks noChangeShapeType="1"/>
            </p:cNvSpPr>
            <p:nvPr/>
          </p:nvSpPr>
          <p:spPr bwMode="auto">
            <a:xfrm flipV="1">
              <a:off x="4287" y="3901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3" name="Line 333"/>
            <p:cNvSpPr>
              <a:spLocks noChangeShapeType="1"/>
            </p:cNvSpPr>
            <p:nvPr/>
          </p:nvSpPr>
          <p:spPr bwMode="auto">
            <a:xfrm flipV="1">
              <a:off x="4255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4" name="Line 334"/>
            <p:cNvSpPr>
              <a:spLocks noChangeShapeType="1"/>
            </p:cNvSpPr>
            <p:nvPr/>
          </p:nvSpPr>
          <p:spPr bwMode="auto">
            <a:xfrm flipV="1">
              <a:off x="4223" y="3901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5" name="Line 335"/>
            <p:cNvSpPr>
              <a:spLocks noChangeShapeType="1"/>
            </p:cNvSpPr>
            <p:nvPr/>
          </p:nvSpPr>
          <p:spPr bwMode="auto">
            <a:xfrm flipV="1">
              <a:off x="4191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6" name="Line 336"/>
            <p:cNvSpPr>
              <a:spLocks noChangeShapeType="1"/>
            </p:cNvSpPr>
            <p:nvPr/>
          </p:nvSpPr>
          <p:spPr bwMode="auto">
            <a:xfrm flipV="1">
              <a:off x="4158" y="3900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7" name="Line 337"/>
            <p:cNvSpPr>
              <a:spLocks noChangeShapeType="1"/>
            </p:cNvSpPr>
            <p:nvPr/>
          </p:nvSpPr>
          <p:spPr bwMode="auto">
            <a:xfrm flipV="1">
              <a:off x="4094" y="3900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8" name="Line 338"/>
            <p:cNvSpPr>
              <a:spLocks noChangeShapeType="1"/>
            </p:cNvSpPr>
            <p:nvPr/>
          </p:nvSpPr>
          <p:spPr bwMode="auto">
            <a:xfrm flipV="1">
              <a:off x="4030" y="3900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099" name="Line 339"/>
            <p:cNvSpPr>
              <a:spLocks noChangeShapeType="1"/>
            </p:cNvSpPr>
            <p:nvPr/>
          </p:nvSpPr>
          <p:spPr bwMode="auto">
            <a:xfrm flipV="1">
              <a:off x="3966" y="3899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0" name="Line 340"/>
            <p:cNvSpPr>
              <a:spLocks noChangeShapeType="1"/>
            </p:cNvSpPr>
            <p:nvPr/>
          </p:nvSpPr>
          <p:spPr bwMode="auto">
            <a:xfrm flipV="1">
              <a:off x="3934" y="3925"/>
              <a:ext cx="0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1" name="Line 341"/>
            <p:cNvSpPr>
              <a:spLocks noChangeShapeType="1"/>
            </p:cNvSpPr>
            <p:nvPr/>
          </p:nvSpPr>
          <p:spPr bwMode="auto">
            <a:xfrm flipV="1">
              <a:off x="3902" y="3899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2" name="Line 342"/>
            <p:cNvSpPr>
              <a:spLocks noChangeShapeType="1"/>
            </p:cNvSpPr>
            <p:nvPr/>
          </p:nvSpPr>
          <p:spPr bwMode="auto">
            <a:xfrm flipV="1">
              <a:off x="3870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3" name="Line 343"/>
            <p:cNvSpPr>
              <a:spLocks noChangeShapeType="1"/>
            </p:cNvSpPr>
            <p:nvPr/>
          </p:nvSpPr>
          <p:spPr bwMode="auto">
            <a:xfrm flipV="1">
              <a:off x="3838" y="3957"/>
              <a:ext cx="0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4" name="Line 344"/>
            <p:cNvSpPr>
              <a:spLocks noChangeShapeType="1"/>
            </p:cNvSpPr>
            <p:nvPr/>
          </p:nvSpPr>
          <p:spPr bwMode="auto">
            <a:xfrm flipV="1">
              <a:off x="3838" y="3899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5" name="Line 345"/>
            <p:cNvSpPr>
              <a:spLocks noChangeShapeType="1"/>
            </p:cNvSpPr>
            <p:nvPr/>
          </p:nvSpPr>
          <p:spPr bwMode="auto">
            <a:xfrm flipV="1">
              <a:off x="3806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6" name="Line 346"/>
            <p:cNvSpPr>
              <a:spLocks noChangeShapeType="1"/>
            </p:cNvSpPr>
            <p:nvPr/>
          </p:nvSpPr>
          <p:spPr bwMode="auto">
            <a:xfrm flipV="1">
              <a:off x="3773" y="3957"/>
              <a:ext cx="1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7" name="Line 347"/>
            <p:cNvSpPr>
              <a:spLocks noChangeShapeType="1"/>
            </p:cNvSpPr>
            <p:nvPr/>
          </p:nvSpPr>
          <p:spPr bwMode="auto">
            <a:xfrm flipV="1">
              <a:off x="3773" y="3899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8" name="Line 348"/>
            <p:cNvSpPr>
              <a:spLocks noChangeShapeType="1"/>
            </p:cNvSpPr>
            <p:nvPr/>
          </p:nvSpPr>
          <p:spPr bwMode="auto">
            <a:xfrm flipV="1">
              <a:off x="3741" y="3925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09" name="Line 349"/>
            <p:cNvSpPr>
              <a:spLocks noChangeShapeType="1"/>
            </p:cNvSpPr>
            <p:nvPr/>
          </p:nvSpPr>
          <p:spPr bwMode="auto">
            <a:xfrm flipV="1">
              <a:off x="3709" y="3898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0" name="Line 350"/>
            <p:cNvSpPr>
              <a:spLocks noChangeShapeType="1"/>
            </p:cNvSpPr>
            <p:nvPr/>
          </p:nvSpPr>
          <p:spPr bwMode="auto">
            <a:xfrm flipV="1">
              <a:off x="3677" y="3925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1" name="Line 351"/>
            <p:cNvSpPr>
              <a:spLocks noChangeShapeType="1"/>
            </p:cNvSpPr>
            <p:nvPr/>
          </p:nvSpPr>
          <p:spPr bwMode="auto">
            <a:xfrm flipV="1">
              <a:off x="3645" y="3898"/>
              <a:ext cx="0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2" name="Line 352"/>
            <p:cNvSpPr>
              <a:spLocks noChangeShapeType="1"/>
            </p:cNvSpPr>
            <p:nvPr/>
          </p:nvSpPr>
          <p:spPr bwMode="auto">
            <a:xfrm flipV="1">
              <a:off x="3613" y="3925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3" name="Line 353"/>
            <p:cNvSpPr>
              <a:spLocks noChangeShapeType="1"/>
            </p:cNvSpPr>
            <p:nvPr/>
          </p:nvSpPr>
          <p:spPr bwMode="auto">
            <a:xfrm flipV="1">
              <a:off x="3581" y="3897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4" name="Line 354"/>
            <p:cNvSpPr>
              <a:spLocks noChangeShapeType="1"/>
            </p:cNvSpPr>
            <p:nvPr/>
          </p:nvSpPr>
          <p:spPr bwMode="auto">
            <a:xfrm flipV="1">
              <a:off x="3549" y="3925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5" name="Line 355"/>
            <p:cNvSpPr>
              <a:spLocks noChangeShapeType="1"/>
            </p:cNvSpPr>
            <p:nvPr/>
          </p:nvSpPr>
          <p:spPr bwMode="auto">
            <a:xfrm flipV="1">
              <a:off x="3517" y="3897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6" name="Line 356"/>
            <p:cNvSpPr>
              <a:spLocks noChangeShapeType="1"/>
            </p:cNvSpPr>
            <p:nvPr/>
          </p:nvSpPr>
          <p:spPr bwMode="auto">
            <a:xfrm flipV="1">
              <a:off x="3484" y="3925"/>
              <a:ext cx="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7" name="Line 357"/>
            <p:cNvSpPr>
              <a:spLocks noChangeShapeType="1"/>
            </p:cNvSpPr>
            <p:nvPr/>
          </p:nvSpPr>
          <p:spPr bwMode="auto">
            <a:xfrm flipV="1">
              <a:off x="3452" y="3897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8" name="Line 358"/>
            <p:cNvSpPr>
              <a:spLocks noChangeShapeType="1"/>
            </p:cNvSpPr>
            <p:nvPr/>
          </p:nvSpPr>
          <p:spPr bwMode="auto">
            <a:xfrm flipV="1">
              <a:off x="3388" y="3896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19" name="Line 359"/>
            <p:cNvSpPr>
              <a:spLocks noChangeShapeType="1"/>
            </p:cNvSpPr>
            <p:nvPr/>
          </p:nvSpPr>
          <p:spPr bwMode="auto">
            <a:xfrm flipV="1">
              <a:off x="3324" y="3896"/>
              <a:ext cx="0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0" name="Line 360"/>
            <p:cNvSpPr>
              <a:spLocks noChangeShapeType="1"/>
            </p:cNvSpPr>
            <p:nvPr/>
          </p:nvSpPr>
          <p:spPr bwMode="auto">
            <a:xfrm>
              <a:off x="4793" y="3773"/>
              <a:ext cx="1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1" name="Line 361"/>
            <p:cNvSpPr>
              <a:spLocks noChangeShapeType="1"/>
            </p:cNvSpPr>
            <p:nvPr/>
          </p:nvSpPr>
          <p:spPr bwMode="auto">
            <a:xfrm>
              <a:off x="4857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2" name="Line 362"/>
            <p:cNvSpPr>
              <a:spLocks noChangeShapeType="1"/>
            </p:cNvSpPr>
            <p:nvPr/>
          </p:nvSpPr>
          <p:spPr bwMode="auto">
            <a:xfrm>
              <a:off x="4921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3" name="Line 363"/>
            <p:cNvSpPr>
              <a:spLocks noChangeShapeType="1"/>
            </p:cNvSpPr>
            <p:nvPr/>
          </p:nvSpPr>
          <p:spPr bwMode="auto">
            <a:xfrm>
              <a:off x="4985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4" name="Line 364"/>
            <p:cNvSpPr>
              <a:spLocks noChangeShapeType="1"/>
            </p:cNvSpPr>
            <p:nvPr/>
          </p:nvSpPr>
          <p:spPr bwMode="auto">
            <a:xfrm>
              <a:off x="5049" y="3773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5" name="Line 365"/>
            <p:cNvSpPr>
              <a:spLocks noChangeShapeType="1"/>
            </p:cNvSpPr>
            <p:nvPr/>
          </p:nvSpPr>
          <p:spPr bwMode="auto">
            <a:xfrm flipV="1">
              <a:off x="5057" y="3765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6" name="Line 366"/>
            <p:cNvSpPr>
              <a:spLocks noChangeShapeType="1"/>
            </p:cNvSpPr>
            <p:nvPr/>
          </p:nvSpPr>
          <p:spPr bwMode="auto">
            <a:xfrm flipV="1">
              <a:off x="4993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7" name="Line 367"/>
            <p:cNvSpPr>
              <a:spLocks noChangeShapeType="1"/>
            </p:cNvSpPr>
            <p:nvPr/>
          </p:nvSpPr>
          <p:spPr bwMode="auto">
            <a:xfrm flipV="1">
              <a:off x="4929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8" name="Line 368"/>
            <p:cNvSpPr>
              <a:spLocks noChangeShapeType="1"/>
            </p:cNvSpPr>
            <p:nvPr/>
          </p:nvSpPr>
          <p:spPr bwMode="auto">
            <a:xfrm flipV="1">
              <a:off x="4865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29" name="Line 369"/>
            <p:cNvSpPr>
              <a:spLocks noChangeShapeType="1"/>
            </p:cNvSpPr>
            <p:nvPr/>
          </p:nvSpPr>
          <p:spPr bwMode="auto">
            <a:xfrm flipV="1">
              <a:off x="4800" y="3765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0" name="Freeform 370"/>
            <p:cNvSpPr>
              <a:spLocks/>
            </p:cNvSpPr>
            <p:nvPr/>
          </p:nvSpPr>
          <p:spPr bwMode="auto">
            <a:xfrm>
              <a:off x="5155" y="3765"/>
              <a:ext cx="265" cy="14"/>
            </a:xfrm>
            <a:custGeom>
              <a:avLst/>
              <a:gdLst>
                <a:gd name="T0" fmla="*/ 20 w 797"/>
                <a:gd name="T1" fmla="*/ 42 h 42"/>
                <a:gd name="T2" fmla="*/ 797 w 797"/>
                <a:gd name="T3" fmla="*/ 42 h 42"/>
                <a:gd name="T4" fmla="*/ 797 w 797"/>
                <a:gd name="T5" fmla="*/ 36 h 42"/>
                <a:gd name="T6" fmla="*/ 782 w 797"/>
                <a:gd name="T7" fmla="*/ 36 h 42"/>
                <a:gd name="T8" fmla="*/ 757 w 797"/>
                <a:gd name="T9" fmla="*/ 35 h 42"/>
                <a:gd name="T10" fmla="*/ 733 w 797"/>
                <a:gd name="T11" fmla="*/ 31 h 42"/>
                <a:gd name="T12" fmla="*/ 713 w 797"/>
                <a:gd name="T13" fmla="*/ 27 h 42"/>
                <a:gd name="T14" fmla="*/ 695 w 797"/>
                <a:gd name="T15" fmla="*/ 22 h 42"/>
                <a:gd name="T16" fmla="*/ 679 w 797"/>
                <a:gd name="T17" fmla="*/ 15 h 42"/>
                <a:gd name="T18" fmla="*/ 669 w 797"/>
                <a:gd name="T19" fmla="*/ 8 h 42"/>
                <a:gd name="T20" fmla="*/ 664 w 797"/>
                <a:gd name="T21" fmla="*/ 0 h 42"/>
                <a:gd name="T22" fmla="*/ 661 w 797"/>
                <a:gd name="T23" fmla="*/ 5 h 42"/>
                <a:gd name="T24" fmla="*/ 652 w 797"/>
                <a:gd name="T25" fmla="*/ 13 h 42"/>
                <a:gd name="T26" fmla="*/ 639 w 797"/>
                <a:gd name="T27" fmla="*/ 19 h 42"/>
                <a:gd name="T28" fmla="*/ 621 w 797"/>
                <a:gd name="T29" fmla="*/ 26 h 42"/>
                <a:gd name="T30" fmla="*/ 601 w 797"/>
                <a:gd name="T31" fmla="*/ 31 h 42"/>
                <a:gd name="T32" fmla="*/ 579 w 797"/>
                <a:gd name="T33" fmla="*/ 33 h 42"/>
                <a:gd name="T34" fmla="*/ 554 w 797"/>
                <a:gd name="T35" fmla="*/ 35 h 42"/>
                <a:gd name="T36" fmla="*/ 529 w 797"/>
                <a:gd name="T37" fmla="*/ 36 h 42"/>
                <a:gd name="T38" fmla="*/ 504 w 797"/>
                <a:gd name="T39" fmla="*/ 35 h 42"/>
                <a:gd name="T40" fmla="*/ 481 w 797"/>
                <a:gd name="T41" fmla="*/ 31 h 42"/>
                <a:gd name="T42" fmla="*/ 459 w 797"/>
                <a:gd name="T43" fmla="*/ 27 h 42"/>
                <a:gd name="T44" fmla="*/ 441 w 797"/>
                <a:gd name="T45" fmla="*/ 22 h 42"/>
                <a:gd name="T46" fmla="*/ 426 w 797"/>
                <a:gd name="T47" fmla="*/ 15 h 42"/>
                <a:gd name="T48" fmla="*/ 417 w 797"/>
                <a:gd name="T49" fmla="*/ 8 h 42"/>
                <a:gd name="T50" fmla="*/ 411 w 797"/>
                <a:gd name="T51" fmla="*/ 0 h 42"/>
                <a:gd name="T52" fmla="*/ 408 w 797"/>
                <a:gd name="T53" fmla="*/ 5 h 42"/>
                <a:gd name="T54" fmla="*/ 399 w 797"/>
                <a:gd name="T55" fmla="*/ 13 h 42"/>
                <a:gd name="T56" fmla="*/ 386 w 797"/>
                <a:gd name="T57" fmla="*/ 19 h 42"/>
                <a:gd name="T58" fmla="*/ 369 w 797"/>
                <a:gd name="T59" fmla="*/ 26 h 42"/>
                <a:gd name="T60" fmla="*/ 349 w 797"/>
                <a:gd name="T61" fmla="*/ 31 h 42"/>
                <a:gd name="T62" fmla="*/ 326 w 797"/>
                <a:gd name="T63" fmla="*/ 33 h 42"/>
                <a:gd name="T64" fmla="*/ 301 w 797"/>
                <a:gd name="T65" fmla="*/ 35 h 42"/>
                <a:gd name="T66" fmla="*/ 277 w 797"/>
                <a:gd name="T67" fmla="*/ 36 h 42"/>
                <a:gd name="T68" fmla="*/ 251 w 797"/>
                <a:gd name="T69" fmla="*/ 35 h 42"/>
                <a:gd name="T70" fmla="*/ 228 w 797"/>
                <a:gd name="T71" fmla="*/ 31 h 42"/>
                <a:gd name="T72" fmla="*/ 206 w 797"/>
                <a:gd name="T73" fmla="*/ 27 h 42"/>
                <a:gd name="T74" fmla="*/ 188 w 797"/>
                <a:gd name="T75" fmla="*/ 22 h 42"/>
                <a:gd name="T76" fmla="*/ 174 w 797"/>
                <a:gd name="T77" fmla="*/ 15 h 42"/>
                <a:gd name="T78" fmla="*/ 164 w 797"/>
                <a:gd name="T79" fmla="*/ 8 h 42"/>
                <a:gd name="T80" fmla="*/ 159 w 797"/>
                <a:gd name="T81" fmla="*/ 0 h 42"/>
                <a:gd name="T82" fmla="*/ 156 w 797"/>
                <a:gd name="T83" fmla="*/ 5 h 42"/>
                <a:gd name="T84" fmla="*/ 147 w 797"/>
                <a:gd name="T85" fmla="*/ 13 h 42"/>
                <a:gd name="T86" fmla="*/ 133 w 797"/>
                <a:gd name="T87" fmla="*/ 19 h 42"/>
                <a:gd name="T88" fmla="*/ 116 w 797"/>
                <a:gd name="T89" fmla="*/ 26 h 42"/>
                <a:gd name="T90" fmla="*/ 96 w 797"/>
                <a:gd name="T91" fmla="*/ 31 h 42"/>
                <a:gd name="T92" fmla="*/ 73 w 797"/>
                <a:gd name="T93" fmla="*/ 33 h 42"/>
                <a:gd name="T94" fmla="*/ 48 w 797"/>
                <a:gd name="T95" fmla="*/ 35 h 42"/>
                <a:gd name="T96" fmla="*/ 24 w 797"/>
                <a:gd name="T97" fmla="*/ 36 h 42"/>
                <a:gd name="T98" fmla="*/ 0 w 797"/>
                <a:gd name="T99" fmla="*/ 35 h 42"/>
                <a:gd name="T100" fmla="*/ 20 w 797"/>
                <a:gd name="T10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97" h="42">
                  <a:moveTo>
                    <a:pt x="20" y="42"/>
                  </a:moveTo>
                  <a:lnTo>
                    <a:pt x="797" y="42"/>
                  </a:lnTo>
                  <a:lnTo>
                    <a:pt x="797" y="36"/>
                  </a:lnTo>
                  <a:lnTo>
                    <a:pt x="782" y="36"/>
                  </a:lnTo>
                  <a:lnTo>
                    <a:pt x="757" y="35"/>
                  </a:lnTo>
                  <a:lnTo>
                    <a:pt x="733" y="31"/>
                  </a:lnTo>
                  <a:lnTo>
                    <a:pt x="713" y="27"/>
                  </a:lnTo>
                  <a:lnTo>
                    <a:pt x="695" y="22"/>
                  </a:lnTo>
                  <a:lnTo>
                    <a:pt x="679" y="15"/>
                  </a:lnTo>
                  <a:lnTo>
                    <a:pt x="669" y="8"/>
                  </a:lnTo>
                  <a:lnTo>
                    <a:pt x="664" y="0"/>
                  </a:lnTo>
                  <a:lnTo>
                    <a:pt x="661" y="5"/>
                  </a:lnTo>
                  <a:lnTo>
                    <a:pt x="652" y="13"/>
                  </a:lnTo>
                  <a:lnTo>
                    <a:pt x="639" y="19"/>
                  </a:lnTo>
                  <a:lnTo>
                    <a:pt x="621" y="26"/>
                  </a:lnTo>
                  <a:lnTo>
                    <a:pt x="601" y="31"/>
                  </a:lnTo>
                  <a:lnTo>
                    <a:pt x="579" y="33"/>
                  </a:lnTo>
                  <a:lnTo>
                    <a:pt x="554" y="35"/>
                  </a:lnTo>
                  <a:lnTo>
                    <a:pt x="529" y="36"/>
                  </a:lnTo>
                  <a:lnTo>
                    <a:pt x="504" y="35"/>
                  </a:lnTo>
                  <a:lnTo>
                    <a:pt x="481" y="31"/>
                  </a:lnTo>
                  <a:lnTo>
                    <a:pt x="459" y="27"/>
                  </a:lnTo>
                  <a:lnTo>
                    <a:pt x="441" y="22"/>
                  </a:lnTo>
                  <a:lnTo>
                    <a:pt x="426" y="15"/>
                  </a:lnTo>
                  <a:lnTo>
                    <a:pt x="417" y="8"/>
                  </a:lnTo>
                  <a:lnTo>
                    <a:pt x="411" y="0"/>
                  </a:lnTo>
                  <a:lnTo>
                    <a:pt x="408" y="5"/>
                  </a:lnTo>
                  <a:lnTo>
                    <a:pt x="399" y="13"/>
                  </a:lnTo>
                  <a:lnTo>
                    <a:pt x="386" y="19"/>
                  </a:lnTo>
                  <a:lnTo>
                    <a:pt x="369" y="26"/>
                  </a:lnTo>
                  <a:lnTo>
                    <a:pt x="349" y="31"/>
                  </a:lnTo>
                  <a:lnTo>
                    <a:pt x="326" y="33"/>
                  </a:lnTo>
                  <a:lnTo>
                    <a:pt x="301" y="35"/>
                  </a:lnTo>
                  <a:lnTo>
                    <a:pt x="277" y="36"/>
                  </a:lnTo>
                  <a:lnTo>
                    <a:pt x="251" y="35"/>
                  </a:lnTo>
                  <a:lnTo>
                    <a:pt x="228" y="31"/>
                  </a:lnTo>
                  <a:lnTo>
                    <a:pt x="206" y="27"/>
                  </a:lnTo>
                  <a:lnTo>
                    <a:pt x="188" y="22"/>
                  </a:lnTo>
                  <a:lnTo>
                    <a:pt x="174" y="15"/>
                  </a:lnTo>
                  <a:lnTo>
                    <a:pt x="164" y="8"/>
                  </a:lnTo>
                  <a:lnTo>
                    <a:pt x="159" y="0"/>
                  </a:lnTo>
                  <a:lnTo>
                    <a:pt x="156" y="5"/>
                  </a:lnTo>
                  <a:lnTo>
                    <a:pt x="147" y="13"/>
                  </a:lnTo>
                  <a:lnTo>
                    <a:pt x="133" y="19"/>
                  </a:lnTo>
                  <a:lnTo>
                    <a:pt x="116" y="26"/>
                  </a:lnTo>
                  <a:lnTo>
                    <a:pt x="96" y="31"/>
                  </a:lnTo>
                  <a:lnTo>
                    <a:pt x="73" y="33"/>
                  </a:lnTo>
                  <a:lnTo>
                    <a:pt x="48" y="35"/>
                  </a:lnTo>
                  <a:lnTo>
                    <a:pt x="24" y="36"/>
                  </a:lnTo>
                  <a:lnTo>
                    <a:pt x="0" y="35"/>
                  </a:lnTo>
                  <a:lnTo>
                    <a:pt x="20" y="42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1" name="Freeform 371"/>
            <p:cNvSpPr>
              <a:spLocks/>
            </p:cNvSpPr>
            <p:nvPr/>
          </p:nvSpPr>
          <p:spPr bwMode="auto">
            <a:xfrm>
              <a:off x="5207" y="3765"/>
              <a:ext cx="85" cy="12"/>
            </a:xfrm>
            <a:custGeom>
              <a:avLst/>
              <a:gdLst>
                <a:gd name="T0" fmla="*/ 253 w 253"/>
                <a:gd name="T1" fmla="*/ 0 h 36"/>
                <a:gd name="T2" fmla="*/ 250 w 253"/>
                <a:gd name="T3" fmla="*/ 5 h 36"/>
                <a:gd name="T4" fmla="*/ 241 w 253"/>
                <a:gd name="T5" fmla="*/ 13 h 36"/>
                <a:gd name="T6" fmla="*/ 228 w 253"/>
                <a:gd name="T7" fmla="*/ 19 h 36"/>
                <a:gd name="T8" fmla="*/ 211 w 253"/>
                <a:gd name="T9" fmla="*/ 26 h 36"/>
                <a:gd name="T10" fmla="*/ 191 w 253"/>
                <a:gd name="T11" fmla="*/ 31 h 36"/>
                <a:gd name="T12" fmla="*/ 168 w 253"/>
                <a:gd name="T13" fmla="*/ 33 h 36"/>
                <a:gd name="T14" fmla="*/ 143 w 253"/>
                <a:gd name="T15" fmla="*/ 35 h 36"/>
                <a:gd name="T16" fmla="*/ 118 w 253"/>
                <a:gd name="T17" fmla="*/ 36 h 36"/>
                <a:gd name="T18" fmla="*/ 93 w 253"/>
                <a:gd name="T19" fmla="*/ 35 h 36"/>
                <a:gd name="T20" fmla="*/ 69 w 253"/>
                <a:gd name="T21" fmla="*/ 31 h 36"/>
                <a:gd name="T22" fmla="*/ 48 w 253"/>
                <a:gd name="T23" fmla="*/ 27 h 36"/>
                <a:gd name="T24" fmla="*/ 30 w 253"/>
                <a:gd name="T25" fmla="*/ 22 h 36"/>
                <a:gd name="T26" fmla="*/ 15 w 253"/>
                <a:gd name="T27" fmla="*/ 15 h 36"/>
                <a:gd name="T28" fmla="*/ 5 w 253"/>
                <a:gd name="T29" fmla="*/ 8 h 36"/>
                <a:gd name="T30" fmla="*/ 0 w 253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3" h="36">
                  <a:moveTo>
                    <a:pt x="253" y="0"/>
                  </a:moveTo>
                  <a:lnTo>
                    <a:pt x="250" y="5"/>
                  </a:lnTo>
                  <a:lnTo>
                    <a:pt x="241" y="13"/>
                  </a:lnTo>
                  <a:lnTo>
                    <a:pt x="228" y="19"/>
                  </a:lnTo>
                  <a:lnTo>
                    <a:pt x="211" y="26"/>
                  </a:lnTo>
                  <a:lnTo>
                    <a:pt x="191" y="31"/>
                  </a:lnTo>
                  <a:lnTo>
                    <a:pt x="168" y="33"/>
                  </a:lnTo>
                  <a:lnTo>
                    <a:pt x="143" y="35"/>
                  </a:lnTo>
                  <a:lnTo>
                    <a:pt x="118" y="36"/>
                  </a:lnTo>
                  <a:lnTo>
                    <a:pt x="93" y="35"/>
                  </a:lnTo>
                  <a:lnTo>
                    <a:pt x="69" y="31"/>
                  </a:lnTo>
                  <a:lnTo>
                    <a:pt x="48" y="27"/>
                  </a:lnTo>
                  <a:lnTo>
                    <a:pt x="30" y="22"/>
                  </a:lnTo>
                  <a:lnTo>
                    <a:pt x="15" y="15"/>
                  </a:lnTo>
                  <a:lnTo>
                    <a:pt x="5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2" name="Freeform 372"/>
            <p:cNvSpPr>
              <a:spLocks/>
            </p:cNvSpPr>
            <p:nvPr/>
          </p:nvSpPr>
          <p:spPr bwMode="auto">
            <a:xfrm>
              <a:off x="5292" y="3765"/>
              <a:ext cx="84" cy="12"/>
            </a:xfrm>
            <a:custGeom>
              <a:avLst/>
              <a:gdLst>
                <a:gd name="T0" fmla="*/ 253 w 253"/>
                <a:gd name="T1" fmla="*/ 0 h 36"/>
                <a:gd name="T2" fmla="*/ 250 w 253"/>
                <a:gd name="T3" fmla="*/ 5 h 36"/>
                <a:gd name="T4" fmla="*/ 241 w 253"/>
                <a:gd name="T5" fmla="*/ 13 h 36"/>
                <a:gd name="T6" fmla="*/ 228 w 253"/>
                <a:gd name="T7" fmla="*/ 19 h 36"/>
                <a:gd name="T8" fmla="*/ 210 w 253"/>
                <a:gd name="T9" fmla="*/ 26 h 36"/>
                <a:gd name="T10" fmla="*/ 190 w 253"/>
                <a:gd name="T11" fmla="*/ 31 h 36"/>
                <a:gd name="T12" fmla="*/ 168 w 253"/>
                <a:gd name="T13" fmla="*/ 33 h 36"/>
                <a:gd name="T14" fmla="*/ 143 w 253"/>
                <a:gd name="T15" fmla="*/ 35 h 36"/>
                <a:gd name="T16" fmla="*/ 118 w 253"/>
                <a:gd name="T17" fmla="*/ 36 h 36"/>
                <a:gd name="T18" fmla="*/ 93 w 253"/>
                <a:gd name="T19" fmla="*/ 35 h 36"/>
                <a:gd name="T20" fmla="*/ 69 w 253"/>
                <a:gd name="T21" fmla="*/ 31 h 36"/>
                <a:gd name="T22" fmla="*/ 48 w 253"/>
                <a:gd name="T23" fmla="*/ 27 h 36"/>
                <a:gd name="T24" fmla="*/ 30 w 253"/>
                <a:gd name="T25" fmla="*/ 22 h 36"/>
                <a:gd name="T26" fmla="*/ 15 w 253"/>
                <a:gd name="T27" fmla="*/ 15 h 36"/>
                <a:gd name="T28" fmla="*/ 5 w 253"/>
                <a:gd name="T29" fmla="*/ 8 h 36"/>
                <a:gd name="T30" fmla="*/ 0 w 253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3" h="36">
                  <a:moveTo>
                    <a:pt x="253" y="0"/>
                  </a:moveTo>
                  <a:lnTo>
                    <a:pt x="250" y="5"/>
                  </a:lnTo>
                  <a:lnTo>
                    <a:pt x="241" y="13"/>
                  </a:lnTo>
                  <a:lnTo>
                    <a:pt x="228" y="19"/>
                  </a:lnTo>
                  <a:lnTo>
                    <a:pt x="210" y="26"/>
                  </a:lnTo>
                  <a:lnTo>
                    <a:pt x="190" y="31"/>
                  </a:lnTo>
                  <a:lnTo>
                    <a:pt x="168" y="33"/>
                  </a:lnTo>
                  <a:lnTo>
                    <a:pt x="143" y="35"/>
                  </a:lnTo>
                  <a:lnTo>
                    <a:pt x="118" y="36"/>
                  </a:lnTo>
                  <a:lnTo>
                    <a:pt x="93" y="35"/>
                  </a:lnTo>
                  <a:lnTo>
                    <a:pt x="69" y="31"/>
                  </a:lnTo>
                  <a:lnTo>
                    <a:pt x="48" y="27"/>
                  </a:lnTo>
                  <a:lnTo>
                    <a:pt x="30" y="22"/>
                  </a:lnTo>
                  <a:lnTo>
                    <a:pt x="15" y="15"/>
                  </a:lnTo>
                  <a:lnTo>
                    <a:pt x="5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3" name="Freeform 373"/>
            <p:cNvSpPr>
              <a:spLocks/>
            </p:cNvSpPr>
            <p:nvPr/>
          </p:nvSpPr>
          <p:spPr bwMode="auto">
            <a:xfrm>
              <a:off x="5376" y="3765"/>
              <a:ext cx="44" cy="12"/>
            </a:xfrm>
            <a:custGeom>
              <a:avLst/>
              <a:gdLst>
                <a:gd name="T0" fmla="*/ 133 w 133"/>
                <a:gd name="T1" fmla="*/ 36 h 36"/>
                <a:gd name="T2" fmla="*/ 118 w 133"/>
                <a:gd name="T3" fmla="*/ 36 h 36"/>
                <a:gd name="T4" fmla="*/ 93 w 133"/>
                <a:gd name="T5" fmla="*/ 35 h 36"/>
                <a:gd name="T6" fmla="*/ 69 w 133"/>
                <a:gd name="T7" fmla="*/ 31 h 36"/>
                <a:gd name="T8" fmla="*/ 49 w 133"/>
                <a:gd name="T9" fmla="*/ 27 h 36"/>
                <a:gd name="T10" fmla="*/ 31 w 133"/>
                <a:gd name="T11" fmla="*/ 22 h 36"/>
                <a:gd name="T12" fmla="*/ 15 w 133"/>
                <a:gd name="T13" fmla="*/ 15 h 36"/>
                <a:gd name="T14" fmla="*/ 5 w 133"/>
                <a:gd name="T15" fmla="*/ 8 h 36"/>
                <a:gd name="T16" fmla="*/ 0 w 133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36">
                  <a:moveTo>
                    <a:pt x="133" y="36"/>
                  </a:moveTo>
                  <a:lnTo>
                    <a:pt x="118" y="36"/>
                  </a:lnTo>
                  <a:lnTo>
                    <a:pt x="93" y="35"/>
                  </a:lnTo>
                  <a:lnTo>
                    <a:pt x="69" y="31"/>
                  </a:lnTo>
                  <a:lnTo>
                    <a:pt x="49" y="27"/>
                  </a:lnTo>
                  <a:lnTo>
                    <a:pt x="31" y="22"/>
                  </a:lnTo>
                  <a:lnTo>
                    <a:pt x="15" y="15"/>
                  </a:lnTo>
                  <a:lnTo>
                    <a:pt x="5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4" name="Freeform 374"/>
            <p:cNvSpPr>
              <a:spLocks/>
            </p:cNvSpPr>
            <p:nvPr/>
          </p:nvSpPr>
          <p:spPr bwMode="auto">
            <a:xfrm>
              <a:off x="5155" y="3765"/>
              <a:ext cx="52" cy="12"/>
            </a:xfrm>
            <a:custGeom>
              <a:avLst/>
              <a:gdLst>
                <a:gd name="T0" fmla="*/ 158 w 158"/>
                <a:gd name="T1" fmla="*/ 0 h 36"/>
                <a:gd name="T2" fmla="*/ 155 w 158"/>
                <a:gd name="T3" fmla="*/ 5 h 36"/>
                <a:gd name="T4" fmla="*/ 146 w 158"/>
                <a:gd name="T5" fmla="*/ 13 h 36"/>
                <a:gd name="T6" fmla="*/ 133 w 158"/>
                <a:gd name="T7" fmla="*/ 19 h 36"/>
                <a:gd name="T8" fmla="*/ 116 w 158"/>
                <a:gd name="T9" fmla="*/ 26 h 36"/>
                <a:gd name="T10" fmla="*/ 96 w 158"/>
                <a:gd name="T11" fmla="*/ 31 h 36"/>
                <a:gd name="T12" fmla="*/ 73 w 158"/>
                <a:gd name="T13" fmla="*/ 33 h 36"/>
                <a:gd name="T14" fmla="*/ 48 w 158"/>
                <a:gd name="T15" fmla="*/ 35 h 36"/>
                <a:gd name="T16" fmla="*/ 24 w 158"/>
                <a:gd name="T17" fmla="*/ 36 h 36"/>
                <a:gd name="T18" fmla="*/ 0 w 158"/>
                <a:gd name="T19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36">
                  <a:moveTo>
                    <a:pt x="158" y="0"/>
                  </a:moveTo>
                  <a:lnTo>
                    <a:pt x="155" y="5"/>
                  </a:lnTo>
                  <a:lnTo>
                    <a:pt x="146" y="13"/>
                  </a:lnTo>
                  <a:lnTo>
                    <a:pt x="133" y="19"/>
                  </a:lnTo>
                  <a:lnTo>
                    <a:pt x="116" y="26"/>
                  </a:lnTo>
                  <a:lnTo>
                    <a:pt x="96" y="31"/>
                  </a:lnTo>
                  <a:lnTo>
                    <a:pt x="73" y="33"/>
                  </a:lnTo>
                  <a:lnTo>
                    <a:pt x="48" y="35"/>
                  </a:lnTo>
                  <a:lnTo>
                    <a:pt x="24" y="36"/>
                  </a:lnTo>
                  <a:lnTo>
                    <a:pt x="0" y="3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5" name="Freeform 375"/>
            <p:cNvSpPr>
              <a:spLocks/>
            </p:cNvSpPr>
            <p:nvPr/>
          </p:nvSpPr>
          <p:spPr bwMode="auto">
            <a:xfrm>
              <a:off x="3130" y="3763"/>
              <a:ext cx="130" cy="135"/>
            </a:xfrm>
            <a:custGeom>
              <a:avLst/>
              <a:gdLst>
                <a:gd name="T0" fmla="*/ 356 w 388"/>
                <a:gd name="T1" fmla="*/ 0 h 406"/>
                <a:gd name="T2" fmla="*/ 0 w 388"/>
                <a:gd name="T3" fmla="*/ 0 h 406"/>
                <a:gd name="T4" fmla="*/ 0 w 388"/>
                <a:gd name="T5" fmla="*/ 400 h 406"/>
                <a:gd name="T6" fmla="*/ 27 w 388"/>
                <a:gd name="T7" fmla="*/ 402 h 406"/>
                <a:gd name="T8" fmla="*/ 60 w 388"/>
                <a:gd name="T9" fmla="*/ 403 h 406"/>
                <a:gd name="T10" fmla="*/ 100 w 388"/>
                <a:gd name="T11" fmla="*/ 404 h 406"/>
                <a:gd name="T12" fmla="*/ 142 w 388"/>
                <a:gd name="T13" fmla="*/ 406 h 406"/>
                <a:gd name="T14" fmla="*/ 187 w 388"/>
                <a:gd name="T15" fmla="*/ 406 h 406"/>
                <a:gd name="T16" fmla="*/ 109 w 388"/>
                <a:gd name="T17" fmla="*/ 381 h 406"/>
                <a:gd name="T18" fmla="*/ 193 w 388"/>
                <a:gd name="T19" fmla="*/ 371 h 406"/>
                <a:gd name="T20" fmla="*/ 154 w 388"/>
                <a:gd name="T21" fmla="*/ 344 h 406"/>
                <a:gd name="T22" fmla="*/ 226 w 388"/>
                <a:gd name="T23" fmla="*/ 343 h 406"/>
                <a:gd name="T24" fmla="*/ 189 w 388"/>
                <a:gd name="T25" fmla="*/ 307 h 406"/>
                <a:gd name="T26" fmla="*/ 262 w 388"/>
                <a:gd name="T27" fmla="*/ 298 h 406"/>
                <a:gd name="T28" fmla="*/ 229 w 388"/>
                <a:gd name="T29" fmla="*/ 274 h 406"/>
                <a:gd name="T30" fmla="*/ 289 w 388"/>
                <a:gd name="T31" fmla="*/ 251 h 406"/>
                <a:gd name="T32" fmla="*/ 254 w 388"/>
                <a:gd name="T33" fmla="*/ 230 h 406"/>
                <a:gd name="T34" fmla="*/ 347 w 388"/>
                <a:gd name="T35" fmla="*/ 226 h 406"/>
                <a:gd name="T36" fmla="*/ 290 w 388"/>
                <a:gd name="T37" fmla="*/ 201 h 406"/>
                <a:gd name="T38" fmla="*/ 78 w 388"/>
                <a:gd name="T39" fmla="*/ 201 h 406"/>
                <a:gd name="T40" fmla="*/ 173 w 388"/>
                <a:gd name="T41" fmla="*/ 178 h 406"/>
                <a:gd name="T42" fmla="*/ 130 w 388"/>
                <a:gd name="T43" fmla="*/ 161 h 406"/>
                <a:gd name="T44" fmla="*/ 205 w 388"/>
                <a:gd name="T45" fmla="*/ 146 h 406"/>
                <a:gd name="T46" fmla="*/ 171 w 388"/>
                <a:gd name="T47" fmla="*/ 127 h 406"/>
                <a:gd name="T48" fmla="*/ 263 w 388"/>
                <a:gd name="T49" fmla="*/ 114 h 406"/>
                <a:gd name="T50" fmla="*/ 203 w 388"/>
                <a:gd name="T51" fmla="*/ 89 h 406"/>
                <a:gd name="T52" fmla="*/ 302 w 388"/>
                <a:gd name="T53" fmla="*/ 77 h 406"/>
                <a:gd name="T54" fmla="*/ 267 w 388"/>
                <a:gd name="T55" fmla="*/ 52 h 406"/>
                <a:gd name="T56" fmla="*/ 344 w 388"/>
                <a:gd name="T57" fmla="*/ 41 h 406"/>
                <a:gd name="T58" fmla="*/ 315 w 388"/>
                <a:gd name="T59" fmla="*/ 28 h 406"/>
                <a:gd name="T60" fmla="*/ 388 w 388"/>
                <a:gd name="T61" fmla="*/ 19 h 406"/>
                <a:gd name="T62" fmla="*/ 356 w 388"/>
                <a:gd name="T6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8" h="406">
                  <a:moveTo>
                    <a:pt x="356" y="0"/>
                  </a:moveTo>
                  <a:lnTo>
                    <a:pt x="0" y="0"/>
                  </a:lnTo>
                  <a:lnTo>
                    <a:pt x="0" y="400"/>
                  </a:lnTo>
                  <a:lnTo>
                    <a:pt x="27" y="402"/>
                  </a:lnTo>
                  <a:lnTo>
                    <a:pt x="60" y="403"/>
                  </a:lnTo>
                  <a:lnTo>
                    <a:pt x="100" y="404"/>
                  </a:lnTo>
                  <a:lnTo>
                    <a:pt x="142" y="406"/>
                  </a:lnTo>
                  <a:lnTo>
                    <a:pt x="187" y="406"/>
                  </a:lnTo>
                  <a:lnTo>
                    <a:pt x="109" y="381"/>
                  </a:lnTo>
                  <a:lnTo>
                    <a:pt x="193" y="371"/>
                  </a:lnTo>
                  <a:lnTo>
                    <a:pt x="154" y="344"/>
                  </a:lnTo>
                  <a:lnTo>
                    <a:pt x="226" y="343"/>
                  </a:lnTo>
                  <a:lnTo>
                    <a:pt x="189" y="307"/>
                  </a:lnTo>
                  <a:lnTo>
                    <a:pt x="262" y="298"/>
                  </a:lnTo>
                  <a:lnTo>
                    <a:pt x="229" y="274"/>
                  </a:lnTo>
                  <a:lnTo>
                    <a:pt x="289" y="251"/>
                  </a:lnTo>
                  <a:lnTo>
                    <a:pt x="254" y="230"/>
                  </a:lnTo>
                  <a:lnTo>
                    <a:pt x="347" y="226"/>
                  </a:lnTo>
                  <a:lnTo>
                    <a:pt x="290" y="201"/>
                  </a:lnTo>
                  <a:lnTo>
                    <a:pt x="78" y="201"/>
                  </a:lnTo>
                  <a:lnTo>
                    <a:pt x="173" y="178"/>
                  </a:lnTo>
                  <a:lnTo>
                    <a:pt x="130" y="161"/>
                  </a:lnTo>
                  <a:lnTo>
                    <a:pt x="205" y="146"/>
                  </a:lnTo>
                  <a:lnTo>
                    <a:pt x="171" y="127"/>
                  </a:lnTo>
                  <a:lnTo>
                    <a:pt x="263" y="114"/>
                  </a:lnTo>
                  <a:lnTo>
                    <a:pt x="203" y="89"/>
                  </a:lnTo>
                  <a:lnTo>
                    <a:pt x="302" y="77"/>
                  </a:lnTo>
                  <a:lnTo>
                    <a:pt x="267" y="52"/>
                  </a:lnTo>
                  <a:lnTo>
                    <a:pt x="344" y="41"/>
                  </a:lnTo>
                  <a:lnTo>
                    <a:pt x="315" y="28"/>
                  </a:lnTo>
                  <a:lnTo>
                    <a:pt x="388" y="19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A3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6" name="Rectangle 376"/>
            <p:cNvSpPr>
              <a:spLocks noChangeArrowheads="1"/>
            </p:cNvSpPr>
            <p:nvPr/>
          </p:nvSpPr>
          <p:spPr bwMode="auto">
            <a:xfrm>
              <a:off x="3129" y="3843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7" name="Rectangle 377"/>
            <p:cNvSpPr>
              <a:spLocks noChangeArrowheads="1"/>
            </p:cNvSpPr>
            <p:nvPr/>
          </p:nvSpPr>
          <p:spPr bwMode="auto">
            <a:xfrm>
              <a:off x="3129" y="3847"/>
              <a:ext cx="28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i="0">
                  <a:solidFill>
                    <a:schemeClr val="tx2"/>
                  </a:solidFill>
                </a:rPr>
                <a:t>~</a:t>
              </a:r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42138" name="Rectangle 378"/>
            <p:cNvSpPr>
              <a:spLocks noChangeArrowheads="1"/>
            </p:cNvSpPr>
            <p:nvPr/>
          </p:nvSpPr>
          <p:spPr bwMode="auto">
            <a:xfrm>
              <a:off x="3192" y="3845"/>
              <a:ext cx="2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39" name="Rectangle 379"/>
            <p:cNvSpPr>
              <a:spLocks noChangeArrowheads="1"/>
            </p:cNvSpPr>
            <p:nvPr/>
          </p:nvSpPr>
          <p:spPr bwMode="auto">
            <a:xfrm>
              <a:off x="3192" y="3848"/>
              <a:ext cx="28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i="0">
                  <a:solidFill>
                    <a:schemeClr val="tx2"/>
                  </a:solidFill>
                </a:rPr>
                <a:t>~</a:t>
              </a:r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42140" name="Rectangle 380"/>
            <p:cNvSpPr>
              <a:spLocks noChangeArrowheads="1"/>
            </p:cNvSpPr>
            <p:nvPr/>
          </p:nvSpPr>
          <p:spPr bwMode="auto">
            <a:xfrm>
              <a:off x="3164" y="3811"/>
              <a:ext cx="26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41" name="Rectangle 381"/>
            <p:cNvSpPr>
              <a:spLocks noChangeArrowheads="1"/>
            </p:cNvSpPr>
            <p:nvPr/>
          </p:nvSpPr>
          <p:spPr bwMode="auto">
            <a:xfrm>
              <a:off x="3164" y="3814"/>
              <a:ext cx="28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i="0">
                  <a:solidFill>
                    <a:schemeClr val="tx2"/>
                  </a:solidFill>
                </a:rPr>
                <a:t>~</a:t>
              </a:r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42142" name="Rectangle 382"/>
            <p:cNvSpPr>
              <a:spLocks noChangeArrowheads="1"/>
            </p:cNvSpPr>
            <p:nvPr/>
          </p:nvSpPr>
          <p:spPr bwMode="auto">
            <a:xfrm>
              <a:off x="3164" y="3747"/>
              <a:ext cx="2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43" name="Rectangle 383"/>
            <p:cNvSpPr>
              <a:spLocks noChangeArrowheads="1"/>
            </p:cNvSpPr>
            <p:nvPr/>
          </p:nvSpPr>
          <p:spPr bwMode="auto">
            <a:xfrm>
              <a:off x="3164" y="3751"/>
              <a:ext cx="28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i="0">
                  <a:solidFill>
                    <a:schemeClr val="tx2"/>
                  </a:solidFill>
                </a:rPr>
                <a:t>~</a:t>
              </a:r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42144" name="Rectangle 384"/>
            <p:cNvSpPr>
              <a:spLocks noChangeArrowheads="1"/>
            </p:cNvSpPr>
            <p:nvPr/>
          </p:nvSpPr>
          <p:spPr bwMode="auto">
            <a:xfrm>
              <a:off x="3132" y="3777"/>
              <a:ext cx="27" cy="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45" name="Rectangle 385"/>
            <p:cNvSpPr>
              <a:spLocks noChangeArrowheads="1"/>
            </p:cNvSpPr>
            <p:nvPr/>
          </p:nvSpPr>
          <p:spPr bwMode="auto">
            <a:xfrm>
              <a:off x="3132" y="3780"/>
              <a:ext cx="28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i="0">
                  <a:solidFill>
                    <a:schemeClr val="tx2"/>
                  </a:solidFill>
                </a:rPr>
                <a:t>~</a:t>
              </a:r>
              <a:endParaRPr lang="en-US" b="1">
                <a:solidFill>
                  <a:schemeClr val="tx2"/>
                </a:solidFill>
              </a:endParaRPr>
            </a:p>
          </p:txBody>
        </p:sp>
        <p:sp>
          <p:nvSpPr>
            <p:cNvPr id="1142146" name="Freeform 386"/>
            <p:cNvSpPr>
              <a:spLocks/>
            </p:cNvSpPr>
            <p:nvPr/>
          </p:nvSpPr>
          <p:spPr bwMode="auto">
            <a:xfrm>
              <a:off x="4707" y="3829"/>
              <a:ext cx="713" cy="318"/>
            </a:xfrm>
            <a:custGeom>
              <a:avLst/>
              <a:gdLst>
                <a:gd name="T0" fmla="*/ 2129 w 2139"/>
                <a:gd name="T1" fmla="*/ 877 h 956"/>
                <a:gd name="T2" fmla="*/ 2079 w 2139"/>
                <a:gd name="T3" fmla="*/ 845 h 956"/>
                <a:gd name="T4" fmla="*/ 2022 w 2139"/>
                <a:gd name="T5" fmla="*/ 802 h 956"/>
                <a:gd name="T6" fmla="*/ 1967 w 2139"/>
                <a:gd name="T7" fmla="*/ 756 h 956"/>
                <a:gd name="T8" fmla="*/ 1914 w 2139"/>
                <a:gd name="T9" fmla="*/ 703 h 956"/>
                <a:gd name="T10" fmla="*/ 1857 w 2139"/>
                <a:gd name="T11" fmla="*/ 629 h 956"/>
                <a:gd name="T12" fmla="*/ 1804 w 2139"/>
                <a:gd name="T13" fmla="*/ 544 h 956"/>
                <a:gd name="T14" fmla="*/ 1749 w 2139"/>
                <a:gd name="T15" fmla="*/ 451 h 956"/>
                <a:gd name="T16" fmla="*/ 1688 w 2139"/>
                <a:gd name="T17" fmla="*/ 358 h 956"/>
                <a:gd name="T18" fmla="*/ 1634 w 2139"/>
                <a:gd name="T19" fmla="*/ 273 h 956"/>
                <a:gd name="T20" fmla="*/ 1586 w 2139"/>
                <a:gd name="T21" fmla="*/ 203 h 956"/>
                <a:gd name="T22" fmla="*/ 1535 w 2139"/>
                <a:gd name="T23" fmla="*/ 147 h 956"/>
                <a:gd name="T24" fmla="*/ 1497 w 2139"/>
                <a:gd name="T25" fmla="*/ 112 h 956"/>
                <a:gd name="T26" fmla="*/ 1440 w 2139"/>
                <a:gd name="T27" fmla="*/ 81 h 956"/>
                <a:gd name="T28" fmla="*/ 1362 w 2139"/>
                <a:gd name="T29" fmla="*/ 54 h 956"/>
                <a:gd name="T30" fmla="*/ 1264 w 2139"/>
                <a:gd name="T31" fmla="*/ 36 h 956"/>
                <a:gd name="T32" fmla="*/ 1163 w 2139"/>
                <a:gd name="T33" fmla="*/ 21 h 956"/>
                <a:gd name="T34" fmla="*/ 1067 w 2139"/>
                <a:gd name="T35" fmla="*/ 9 h 956"/>
                <a:gd name="T36" fmla="*/ 982 w 2139"/>
                <a:gd name="T37" fmla="*/ 4 h 956"/>
                <a:gd name="T38" fmla="*/ 874 w 2139"/>
                <a:gd name="T39" fmla="*/ 0 h 956"/>
                <a:gd name="T40" fmla="*/ 765 w 2139"/>
                <a:gd name="T41" fmla="*/ 2 h 956"/>
                <a:gd name="T42" fmla="*/ 677 w 2139"/>
                <a:gd name="T43" fmla="*/ 4 h 956"/>
                <a:gd name="T44" fmla="*/ 569 w 2139"/>
                <a:gd name="T45" fmla="*/ 15 h 956"/>
                <a:gd name="T46" fmla="*/ 478 w 2139"/>
                <a:gd name="T47" fmla="*/ 26 h 956"/>
                <a:gd name="T48" fmla="*/ 414 w 2139"/>
                <a:gd name="T49" fmla="*/ 35 h 956"/>
                <a:gd name="T50" fmla="*/ 375 w 2139"/>
                <a:gd name="T51" fmla="*/ 39 h 956"/>
                <a:gd name="T52" fmla="*/ 332 w 2139"/>
                <a:gd name="T53" fmla="*/ 47 h 956"/>
                <a:gd name="T54" fmla="*/ 275 w 2139"/>
                <a:gd name="T55" fmla="*/ 59 h 956"/>
                <a:gd name="T56" fmla="*/ 215 w 2139"/>
                <a:gd name="T57" fmla="*/ 76 h 956"/>
                <a:gd name="T58" fmla="*/ 144 w 2139"/>
                <a:gd name="T59" fmla="*/ 92 h 956"/>
                <a:gd name="T60" fmla="*/ 81 w 2139"/>
                <a:gd name="T61" fmla="*/ 103 h 956"/>
                <a:gd name="T62" fmla="*/ 7 w 2139"/>
                <a:gd name="T63" fmla="*/ 112 h 956"/>
                <a:gd name="T64" fmla="*/ 0 w 2139"/>
                <a:gd name="T65" fmla="*/ 224 h 956"/>
                <a:gd name="T66" fmla="*/ 632 w 2139"/>
                <a:gd name="T67" fmla="*/ 227 h 956"/>
                <a:gd name="T68" fmla="*/ 756 w 2139"/>
                <a:gd name="T69" fmla="*/ 219 h 956"/>
                <a:gd name="T70" fmla="*/ 879 w 2139"/>
                <a:gd name="T71" fmla="*/ 216 h 956"/>
                <a:gd name="T72" fmla="*/ 986 w 2139"/>
                <a:gd name="T73" fmla="*/ 221 h 956"/>
                <a:gd name="T74" fmla="*/ 1073 w 2139"/>
                <a:gd name="T75" fmla="*/ 229 h 956"/>
                <a:gd name="T76" fmla="*/ 1151 w 2139"/>
                <a:gd name="T77" fmla="*/ 242 h 956"/>
                <a:gd name="T78" fmla="*/ 1225 w 2139"/>
                <a:gd name="T79" fmla="*/ 260 h 956"/>
                <a:gd name="T80" fmla="*/ 1282 w 2139"/>
                <a:gd name="T81" fmla="*/ 280 h 956"/>
                <a:gd name="T82" fmla="*/ 1349 w 2139"/>
                <a:gd name="T83" fmla="*/ 310 h 956"/>
                <a:gd name="T84" fmla="*/ 1407 w 2139"/>
                <a:gd name="T85" fmla="*/ 340 h 956"/>
                <a:gd name="T86" fmla="*/ 1466 w 2139"/>
                <a:gd name="T87" fmla="*/ 385 h 956"/>
                <a:gd name="T88" fmla="*/ 1521 w 2139"/>
                <a:gd name="T89" fmla="*/ 445 h 956"/>
                <a:gd name="T90" fmla="*/ 1568 w 2139"/>
                <a:gd name="T91" fmla="*/ 510 h 956"/>
                <a:gd name="T92" fmla="*/ 1623 w 2139"/>
                <a:gd name="T93" fmla="*/ 568 h 956"/>
                <a:gd name="T94" fmla="*/ 1669 w 2139"/>
                <a:gd name="T95" fmla="*/ 612 h 956"/>
                <a:gd name="T96" fmla="*/ 1723 w 2139"/>
                <a:gd name="T97" fmla="*/ 654 h 956"/>
                <a:gd name="T98" fmla="*/ 1781 w 2139"/>
                <a:gd name="T99" fmla="*/ 697 h 956"/>
                <a:gd name="T100" fmla="*/ 1839 w 2139"/>
                <a:gd name="T101" fmla="*/ 735 h 956"/>
                <a:gd name="T102" fmla="*/ 1904 w 2139"/>
                <a:gd name="T103" fmla="*/ 783 h 956"/>
                <a:gd name="T104" fmla="*/ 1963 w 2139"/>
                <a:gd name="T105" fmla="*/ 828 h 956"/>
                <a:gd name="T106" fmla="*/ 2024 w 2139"/>
                <a:gd name="T107" fmla="*/ 873 h 956"/>
                <a:gd name="T108" fmla="*/ 2078 w 2139"/>
                <a:gd name="T109" fmla="*/ 913 h 956"/>
                <a:gd name="T110" fmla="*/ 2126 w 2139"/>
                <a:gd name="T111" fmla="*/ 947 h 956"/>
                <a:gd name="T112" fmla="*/ 2139 w 2139"/>
                <a:gd name="T113" fmla="*/ 883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39" h="956">
                  <a:moveTo>
                    <a:pt x="2139" y="883"/>
                  </a:moveTo>
                  <a:lnTo>
                    <a:pt x="2129" y="877"/>
                  </a:lnTo>
                  <a:lnTo>
                    <a:pt x="2105" y="861"/>
                  </a:lnTo>
                  <a:lnTo>
                    <a:pt x="2079" y="845"/>
                  </a:lnTo>
                  <a:lnTo>
                    <a:pt x="2052" y="827"/>
                  </a:lnTo>
                  <a:lnTo>
                    <a:pt x="2022" y="802"/>
                  </a:lnTo>
                  <a:lnTo>
                    <a:pt x="1993" y="779"/>
                  </a:lnTo>
                  <a:lnTo>
                    <a:pt x="1967" y="756"/>
                  </a:lnTo>
                  <a:lnTo>
                    <a:pt x="1941" y="731"/>
                  </a:lnTo>
                  <a:lnTo>
                    <a:pt x="1914" y="703"/>
                  </a:lnTo>
                  <a:lnTo>
                    <a:pt x="1884" y="666"/>
                  </a:lnTo>
                  <a:lnTo>
                    <a:pt x="1857" y="629"/>
                  </a:lnTo>
                  <a:lnTo>
                    <a:pt x="1830" y="588"/>
                  </a:lnTo>
                  <a:lnTo>
                    <a:pt x="1804" y="544"/>
                  </a:lnTo>
                  <a:lnTo>
                    <a:pt x="1777" y="498"/>
                  </a:lnTo>
                  <a:lnTo>
                    <a:pt x="1749" y="451"/>
                  </a:lnTo>
                  <a:lnTo>
                    <a:pt x="1719" y="404"/>
                  </a:lnTo>
                  <a:lnTo>
                    <a:pt x="1688" y="358"/>
                  </a:lnTo>
                  <a:lnTo>
                    <a:pt x="1661" y="314"/>
                  </a:lnTo>
                  <a:lnTo>
                    <a:pt x="1634" y="273"/>
                  </a:lnTo>
                  <a:lnTo>
                    <a:pt x="1610" y="237"/>
                  </a:lnTo>
                  <a:lnTo>
                    <a:pt x="1586" y="203"/>
                  </a:lnTo>
                  <a:lnTo>
                    <a:pt x="1561" y="175"/>
                  </a:lnTo>
                  <a:lnTo>
                    <a:pt x="1535" y="147"/>
                  </a:lnTo>
                  <a:lnTo>
                    <a:pt x="1515" y="128"/>
                  </a:lnTo>
                  <a:lnTo>
                    <a:pt x="1497" y="112"/>
                  </a:lnTo>
                  <a:lnTo>
                    <a:pt x="1474" y="97"/>
                  </a:lnTo>
                  <a:lnTo>
                    <a:pt x="1440" y="81"/>
                  </a:lnTo>
                  <a:lnTo>
                    <a:pt x="1404" y="67"/>
                  </a:lnTo>
                  <a:lnTo>
                    <a:pt x="1362" y="54"/>
                  </a:lnTo>
                  <a:lnTo>
                    <a:pt x="1315" y="45"/>
                  </a:lnTo>
                  <a:lnTo>
                    <a:pt x="1264" y="36"/>
                  </a:lnTo>
                  <a:lnTo>
                    <a:pt x="1213" y="27"/>
                  </a:lnTo>
                  <a:lnTo>
                    <a:pt x="1163" y="21"/>
                  </a:lnTo>
                  <a:lnTo>
                    <a:pt x="1110" y="13"/>
                  </a:lnTo>
                  <a:lnTo>
                    <a:pt x="1067" y="9"/>
                  </a:lnTo>
                  <a:lnTo>
                    <a:pt x="1025" y="6"/>
                  </a:lnTo>
                  <a:lnTo>
                    <a:pt x="982" y="4"/>
                  </a:lnTo>
                  <a:lnTo>
                    <a:pt x="930" y="2"/>
                  </a:lnTo>
                  <a:lnTo>
                    <a:pt x="874" y="0"/>
                  </a:lnTo>
                  <a:lnTo>
                    <a:pt x="817" y="0"/>
                  </a:lnTo>
                  <a:lnTo>
                    <a:pt x="765" y="2"/>
                  </a:lnTo>
                  <a:lnTo>
                    <a:pt x="717" y="3"/>
                  </a:lnTo>
                  <a:lnTo>
                    <a:pt x="677" y="4"/>
                  </a:lnTo>
                  <a:lnTo>
                    <a:pt x="622" y="8"/>
                  </a:lnTo>
                  <a:lnTo>
                    <a:pt x="569" y="15"/>
                  </a:lnTo>
                  <a:lnTo>
                    <a:pt x="521" y="21"/>
                  </a:lnTo>
                  <a:lnTo>
                    <a:pt x="478" y="26"/>
                  </a:lnTo>
                  <a:lnTo>
                    <a:pt x="441" y="31"/>
                  </a:lnTo>
                  <a:lnTo>
                    <a:pt x="414" y="35"/>
                  </a:lnTo>
                  <a:lnTo>
                    <a:pt x="393" y="38"/>
                  </a:lnTo>
                  <a:lnTo>
                    <a:pt x="375" y="39"/>
                  </a:lnTo>
                  <a:lnTo>
                    <a:pt x="357" y="43"/>
                  </a:lnTo>
                  <a:lnTo>
                    <a:pt x="332" y="47"/>
                  </a:lnTo>
                  <a:lnTo>
                    <a:pt x="303" y="53"/>
                  </a:lnTo>
                  <a:lnTo>
                    <a:pt x="275" y="59"/>
                  </a:lnTo>
                  <a:lnTo>
                    <a:pt x="247" y="68"/>
                  </a:lnTo>
                  <a:lnTo>
                    <a:pt x="215" y="76"/>
                  </a:lnTo>
                  <a:lnTo>
                    <a:pt x="180" y="84"/>
                  </a:lnTo>
                  <a:lnTo>
                    <a:pt x="144" y="92"/>
                  </a:lnTo>
                  <a:lnTo>
                    <a:pt x="113" y="98"/>
                  </a:lnTo>
                  <a:lnTo>
                    <a:pt x="81" y="103"/>
                  </a:lnTo>
                  <a:lnTo>
                    <a:pt x="47" y="108"/>
                  </a:lnTo>
                  <a:lnTo>
                    <a:pt x="7" y="112"/>
                  </a:lnTo>
                  <a:lnTo>
                    <a:pt x="0" y="112"/>
                  </a:lnTo>
                  <a:lnTo>
                    <a:pt x="0" y="224"/>
                  </a:lnTo>
                  <a:lnTo>
                    <a:pt x="623" y="228"/>
                  </a:lnTo>
                  <a:lnTo>
                    <a:pt x="632" y="227"/>
                  </a:lnTo>
                  <a:lnTo>
                    <a:pt x="694" y="223"/>
                  </a:lnTo>
                  <a:lnTo>
                    <a:pt x="756" y="219"/>
                  </a:lnTo>
                  <a:lnTo>
                    <a:pt x="817" y="216"/>
                  </a:lnTo>
                  <a:lnTo>
                    <a:pt x="879" y="216"/>
                  </a:lnTo>
                  <a:lnTo>
                    <a:pt x="936" y="219"/>
                  </a:lnTo>
                  <a:lnTo>
                    <a:pt x="986" y="221"/>
                  </a:lnTo>
                  <a:lnTo>
                    <a:pt x="1031" y="225"/>
                  </a:lnTo>
                  <a:lnTo>
                    <a:pt x="1073" y="229"/>
                  </a:lnTo>
                  <a:lnTo>
                    <a:pt x="1113" y="236"/>
                  </a:lnTo>
                  <a:lnTo>
                    <a:pt x="1151" y="242"/>
                  </a:lnTo>
                  <a:lnTo>
                    <a:pt x="1192" y="251"/>
                  </a:lnTo>
                  <a:lnTo>
                    <a:pt x="1225" y="260"/>
                  </a:lnTo>
                  <a:lnTo>
                    <a:pt x="1254" y="269"/>
                  </a:lnTo>
                  <a:lnTo>
                    <a:pt x="1282" y="280"/>
                  </a:lnTo>
                  <a:lnTo>
                    <a:pt x="1316" y="295"/>
                  </a:lnTo>
                  <a:lnTo>
                    <a:pt x="1349" y="310"/>
                  </a:lnTo>
                  <a:lnTo>
                    <a:pt x="1379" y="324"/>
                  </a:lnTo>
                  <a:lnTo>
                    <a:pt x="1407" y="340"/>
                  </a:lnTo>
                  <a:lnTo>
                    <a:pt x="1435" y="360"/>
                  </a:lnTo>
                  <a:lnTo>
                    <a:pt x="1466" y="385"/>
                  </a:lnTo>
                  <a:lnTo>
                    <a:pt x="1496" y="414"/>
                  </a:lnTo>
                  <a:lnTo>
                    <a:pt x="1521" y="445"/>
                  </a:lnTo>
                  <a:lnTo>
                    <a:pt x="1544" y="477"/>
                  </a:lnTo>
                  <a:lnTo>
                    <a:pt x="1568" y="510"/>
                  </a:lnTo>
                  <a:lnTo>
                    <a:pt x="1596" y="541"/>
                  </a:lnTo>
                  <a:lnTo>
                    <a:pt x="1623" y="568"/>
                  </a:lnTo>
                  <a:lnTo>
                    <a:pt x="1647" y="591"/>
                  </a:lnTo>
                  <a:lnTo>
                    <a:pt x="1669" y="612"/>
                  </a:lnTo>
                  <a:lnTo>
                    <a:pt x="1695" y="631"/>
                  </a:lnTo>
                  <a:lnTo>
                    <a:pt x="1723" y="654"/>
                  </a:lnTo>
                  <a:lnTo>
                    <a:pt x="1754" y="677"/>
                  </a:lnTo>
                  <a:lnTo>
                    <a:pt x="1781" y="697"/>
                  </a:lnTo>
                  <a:lnTo>
                    <a:pt x="1809" y="716"/>
                  </a:lnTo>
                  <a:lnTo>
                    <a:pt x="1839" y="735"/>
                  </a:lnTo>
                  <a:lnTo>
                    <a:pt x="1871" y="758"/>
                  </a:lnTo>
                  <a:lnTo>
                    <a:pt x="1904" y="783"/>
                  </a:lnTo>
                  <a:lnTo>
                    <a:pt x="1934" y="806"/>
                  </a:lnTo>
                  <a:lnTo>
                    <a:pt x="1963" y="828"/>
                  </a:lnTo>
                  <a:lnTo>
                    <a:pt x="1992" y="850"/>
                  </a:lnTo>
                  <a:lnTo>
                    <a:pt x="2024" y="873"/>
                  </a:lnTo>
                  <a:lnTo>
                    <a:pt x="2053" y="895"/>
                  </a:lnTo>
                  <a:lnTo>
                    <a:pt x="2078" y="913"/>
                  </a:lnTo>
                  <a:lnTo>
                    <a:pt x="2101" y="929"/>
                  </a:lnTo>
                  <a:lnTo>
                    <a:pt x="2126" y="947"/>
                  </a:lnTo>
                  <a:lnTo>
                    <a:pt x="2139" y="956"/>
                  </a:lnTo>
                  <a:lnTo>
                    <a:pt x="2139" y="883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47" name="Freeform 387"/>
            <p:cNvSpPr>
              <a:spLocks/>
            </p:cNvSpPr>
            <p:nvPr/>
          </p:nvSpPr>
          <p:spPr bwMode="auto">
            <a:xfrm>
              <a:off x="4707" y="3763"/>
              <a:ext cx="713" cy="360"/>
            </a:xfrm>
            <a:custGeom>
              <a:avLst/>
              <a:gdLst>
                <a:gd name="T0" fmla="*/ 1150 w 2139"/>
                <a:gd name="T1" fmla="*/ 9 h 1080"/>
                <a:gd name="T2" fmla="*/ 1108 w 2139"/>
                <a:gd name="T3" fmla="*/ 24 h 1080"/>
                <a:gd name="T4" fmla="*/ 1010 w 2139"/>
                <a:gd name="T5" fmla="*/ 43 h 1080"/>
                <a:gd name="T6" fmla="*/ 910 w 2139"/>
                <a:gd name="T7" fmla="*/ 62 h 1080"/>
                <a:gd name="T8" fmla="*/ 843 w 2139"/>
                <a:gd name="T9" fmla="*/ 77 h 1080"/>
                <a:gd name="T10" fmla="*/ 779 w 2139"/>
                <a:gd name="T11" fmla="*/ 83 h 1080"/>
                <a:gd name="T12" fmla="*/ 725 w 2139"/>
                <a:gd name="T13" fmla="*/ 84 h 1080"/>
                <a:gd name="T14" fmla="*/ 676 w 2139"/>
                <a:gd name="T15" fmla="*/ 89 h 1080"/>
                <a:gd name="T16" fmla="*/ 626 w 2139"/>
                <a:gd name="T17" fmla="*/ 93 h 1080"/>
                <a:gd name="T18" fmla="*/ 582 w 2139"/>
                <a:gd name="T19" fmla="*/ 89 h 1080"/>
                <a:gd name="T20" fmla="*/ 535 w 2139"/>
                <a:gd name="T21" fmla="*/ 91 h 1080"/>
                <a:gd name="T22" fmla="*/ 483 w 2139"/>
                <a:gd name="T23" fmla="*/ 93 h 1080"/>
                <a:gd name="T24" fmla="*/ 368 w 2139"/>
                <a:gd name="T25" fmla="*/ 80 h 1080"/>
                <a:gd name="T26" fmla="*/ 270 w 2139"/>
                <a:gd name="T27" fmla="*/ 60 h 1080"/>
                <a:gd name="T28" fmla="*/ 221 w 2139"/>
                <a:gd name="T29" fmla="*/ 41 h 1080"/>
                <a:gd name="T30" fmla="*/ 160 w 2139"/>
                <a:gd name="T31" fmla="*/ 20 h 1080"/>
                <a:gd name="T32" fmla="*/ 84 w 2139"/>
                <a:gd name="T33" fmla="*/ 0 h 1080"/>
                <a:gd name="T34" fmla="*/ 677 w 2139"/>
                <a:gd name="T35" fmla="*/ 201 h 1080"/>
                <a:gd name="T36" fmla="*/ 817 w 2139"/>
                <a:gd name="T37" fmla="*/ 199 h 1080"/>
                <a:gd name="T38" fmla="*/ 982 w 2139"/>
                <a:gd name="T39" fmla="*/ 201 h 1080"/>
                <a:gd name="T40" fmla="*/ 1110 w 2139"/>
                <a:gd name="T41" fmla="*/ 212 h 1080"/>
                <a:gd name="T42" fmla="*/ 1264 w 2139"/>
                <a:gd name="T43" fmla="*/ 233 h 1080"/>
                <a:gd name="T44" fmla="*/ 1404 w 2139"/>
                <a:gd name="T45" fmla="*/ 264 h 1080"/>
                <a:gd name="T46" fmla="*/ 1497 w 2139"/>
                <a:gd name="T47" fmla="*/ 309 h 1080"/>
                <a:gd name="T48" fmla="*/ 1561 w 2139"/>
                <a:gd name="T49" fmla="*/ 372 h 1080"/>
                <a:gd name="T50" fmla="*/ 1634 w 2139"/>
                <a:gd name="T51" fmla="*/ 471 h 1080"/>
                <a:gd name="T52" fmla="*/ 1719 w 2139"/>
                <a:gd name="T53" fmla="*/ 601 h 1080"/>
                <a:gd name="T54" fmla="*/ 1804 w 2139"/>
                <a:gd name="T55" fmla="*/ 741 h 1080"/>
                <a:gd name="T56" fmla="*/ 1884 w 2139"/>
                <a:gd name="T57" fmla="*/ 863 h 1080"/>
                <a:gd name="T58" fmla="*/ 1967 w 2139"/>
                <a:gd name="T59" fmla="*/ 953 h 1080"/>
                <a:gd name="T60" fmla="*/ 2052 w 2139"/>
                <a:gd name="T61" fmla="*/ 1024 h 1080"/>
                <a:gd name="T62" fmla="*/ 2129 w 2139"/>
                <a:gd name="T63" fmla="*/ 1074 h 1080"/>
                <a:gd name="T64" fmla="*/ 2125 w 2139"/>
                <a:gd name="T65" fmla="*/ 1026 h 1080"/>
                <a:gd name="T66" fmla="*/ 2019 w 2139"/>
                <a:gd name="T67" fmla="*/ 926 h 1080"/>
                <a:gd name="T68" fmla="*/ 1914 w 2139"/>
                <a:gd name="T69" fmla="*/ 817 h 1080"/>
                <a:gd name="T70" fmla="*/ 1836 w 2139"/>
                <a:gd name="T71" fmla="*/ 722 h 1080"/>
                <a:gd name="T72" fmla="*/ 1786 w 2139"/>
                <a:gd name="T73" fmla="*/ 654 h 1080"/>
                <a:gd name="T74" fmla="*/ 1738 w 2139"/>
                <a:gd name="T75" fmla="*/ 574 h 1080"/>
                <a:gd name="T76" fmla="*/ 1694 w 2139"/>
                <a:gd name="T77" fmla="*/ 481 h 1080"/>
                <a:gd name="T78" fmla="*/ 1649 w 2139"/>
                <a:gd name="T79" fmla="*/ 361 h 1080"/>
                <a:gd name="T80" fmla="*/ 1607 w 2139"/>
                <a:gd name="T81" fmla="*/ 249 h 1080"/>
                <a:gd name="T82" fmla="*/ 1556 w 2139"/>
                <a:gd name="T83" fmla="*/ 176 h 1080"/>
                <a:gd name="T84" fmla="*/ 1518 w 2139"/>
                <a:gd name="T85" fmla="*/ 138 h 1080"/>
                <a:gd name="T86" fmla="*/ 1494 w 2139"/>
                <a:gd name="T87" fmla="*/ 123 h 1080"/>
                <a:gd name="T88" fmla="*/ 1446 w 2139"/>
                <a:gd name="T89" fmla="*/ 93 h 1080"/>
                <a:gd name="T90" fmla="*/ 1362 w 2139"/>
                <a:gd name="T91" fmla="*/ 48 h 1080"/>
                <a:gd name="T92" fmla="*/ 1258 w 2139"/>
                <a:gd name="T93" fmla="*/ 14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39" h="1080">
                  <a:moveTo>
                    <a:pt x="1182" y="0"/>
                  </a:moveTo>
                  <a:lnTo>
                    <a:pt x="1163" y="3"/>
                  </a:lnTo>
                  <a:lnTo>
                    <a:pt x="1150" y="9"/>
                  </a:lnTo>
                  <a:lnTo>
                    <a:pt x="1139" y="14"/>
                  </a:lnTo>
                  <a:lnTo>
                    <a:pt x="1126" y="19"/>
                  </a:lnTo>
                  <a:lnTo>
                    <a:pt x="1108" y="24"/>
                  </a:lnTo>
                  <a:lnTo>
                    <a:pt x="1081" y="30"/>
                  </a:lnTo>
                  <a:lnTo>
                    <a:pt x="1047" y="37"/>
                  </a:lnTo>
                  <a:lnTo>
                    <a:pt x="1010" y="43"/>
                  </a:lnTo>
                  <a:lnTo>
                    <a:pt x="973" y="50"/>
                  </a:lnTo>
                  <a:lnTo>
                    <a:pt x="938" y="56"/>
                  </a:lnTo>
                  <a:lnTo>
                    <a:pt x="910" y="62"/>
                  </a:lnTo>
                  <a:lnTo>
                    <a:pt x="885" y="68"/>
                  </a:lnTo>
                  <a:lnTo>
                    <a:pt x="864" y="73"/>
                  </a:lnTo>
                  <a:lnTo>
                    <a:pt x="843" y="77"/>
                  </a:lnTo>
                  <a:lnTo>
                    <a:pt x="820" y="80"/>
                  </a:lnTo>
                  <a:lnTo>
                    <a:pt x="798" y="82"/>
                  </a:lnTo>
                  <a:lnTo>
                    <a:pt x="779" y="83"/>
                  </a:lnTo>
                  <a:lnTo>
                    <a:pt x="761" y="83"/>
                  </a:lnTo>
                  <a:lnTo>
                    <a:pt x="744" y="83"/>
                  </a:lnTo>
                  <a:lnTo>
                    <a:pt x="725" y="84"/>
                  </a:lnTo>
                  <a:lnTo>
                    <a:pt x="707" y="86"/>
                  </a:lnTo>
                  <a:lnTo>
                    <a:pt x="690" y="88"/>
                  </a:lnTo>
                  <a:lnTo>
                    <a:pt x="676" y="89"/>
                  </a:lnTo>
                  <a:lnTo>
                    <a:pt x="661" y="92"/>
                  </a:lnTo>
                  <a:lnTo>
                    <a:pt x="643" y="93"/>
                  </a:lnTo>
                  <a:lnTo>
                    <a:pt x="626" y="93"/>
                  </a:lnTo>
                  <a:lnTo>
                    <a:pt x="612" y="92"/>
                  </a:lnTo>
                  <a:lnTo>
                    <a:pt x="596" y="91"/>
                  </a:lnTo>
                  <a:lnTo>
                    <a:pt x="582" y="89"/>
                  </a:lnTo>
                  <a:lnTo>
                    <a:pt x="566" y="89"/>
                  </a:lnTo>
                  <a:lnTo>
                    <a:pt x="549" y="89"/>
                  </a:lnTo>
                  <a:lnTo>
                    <a:pt x="535" y="91"/>
                  </a:lnTo>
                  <a:lnTo>
                    <a:pt x="521" y="92"/>
                  </a:lnTo>
                  <a:lnTo>
                    <a:pt x="504" y="93"/>
                  </a:lnTo>
                  <a:lnTo>
                    <a:pt x="483" y="93"/>
                  </a:lnTo>
                  <a:lnTo>
                    <a:pt x="453" y="91"/>
                  </a:lnTo>
                  <a:lnTo>
                    <a:pt x="413" y="87"/>
                  </a:lnTo>
                  <a:lnTo>
                    <a:pt x="368" y="80"/>
                  </a:lnTo>
                  <a:lnTo>
                    <a:pt x="327" y="74"/>
                  </a:lnTo>
                  <a:lnTo>
                    <a:pt x="293" y="66"/>
                  </a:lnTo>
                  <a:lnTo>
                    <a:pt x="270" y="60"/>
                  </a:lnTo>
                  <a:lnTo>
                    <a:pt x="252" y="53"/>
                  </a:lnTo>
                  <a:lnTo>
                    <a:pt x="237" y="48"/>
                  </a:lnTo>
                  <a:lnTo>
                    <a:pt x="221" y="41"/>
                  </a:lnTo>
                  <a:lnTo>
                    <a:pt x="201" y="33"/>
                  </a:lnTo>
                  <a:lnTo>
                    <a:pt x="179" y="27"/>
                  </a:lnTo>
                  <a:lnTo>
                    <a:pt x="160" y="20"/>
                  </a:lnTo>
                  <a:lnTo>
                    <a:pt x="139" y="15"/>
                  </a:lnTo>
                  <a:lnTo>
                    <a:pt x="115" y="7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201"/>
                  </a:lnTo>
                  <a:lnTo>
                    <a:pt x="677" y="201"/>
                  </a:lnTo>
                  <a:lnTo>
                    <a:pt x="717" y="200"/>
                  </a:lnTo>
                  <a:lnTo>
                    <a:pt x="765" y="199"/>
                  </a:lnTo>
                  <a:lnTo>
                    <a:pt x="817" y="199"/>
                  </a:lnTo>
                  <a:lnTo>
                    <a:pt x="874" y="197"/>
                  </a:lnTo>
                  <a:lnTo>
                    <a:pt x="930" y="199"/>
                  </a:lnTo>
                  <a:lnTo>
                    <a:pt x="982" y="201"/>
                  </a:lnTo>
                  <a:lnTo>
                    <a:pt x="1025" y="204"/>
                  </a:lnTo>
                  <a:lnTo>
                    <a:pt x="1067" y="206"/>
                  </a:lnTo>
                  <a:lnTo>
                    <a:pt x="1110" y="212"/>
                  </a:lnTo>
                  <a:lnTo>
                    <a:pt x="1163" y="218"/>
                  </a:lnTo>
                  <a:lnTo>
                    <a:pt x="1213" y="226"/>
                  </a:lnTo>
                  <a:lnTo>
                    <a:pt x="1264" y="233"/>
                  </a:lnTo>
                  <a:lnTo>
                    <a:pt x="1315" y="242"/>
                  </a:lnTo>
                  <a:lnTo>
                    <a:pt x="1362" y="253"/>
                  </a:lnTo>
                  <a:lnTo>
                    <a:pt x="1404" y="264"/>
                  </a:lnTo>
                  <a:lnTo>
                    <a:pt x="1440" y="278"/>
                  </a:lnTo>
                  <a:lnTo>
                    <a:pt x="1474" y="295"/>
                  </a:lnTo>
                  <a:lnTo>
                    <a:pt x="1497" y="309"/>
                  </a:lnTo>
                  <a:lnTo>
                    <a:pt x="1515" y="325"/>
                  </a:lnTo>
                  <a:lnTo>
                    <a:pt x="1535" y="345"/>
                  </a:lnTo>
                  <a:lnTo>
                    <a:pt x="1561" y="372"/>
                  </a:lnTo>
                  <a:lnTo>
                    <a:pt x="1586" y="400"/>
                  </a:lnTo>
                  <a:lnTo>
                    <a:pt x="1610" y="434"/>
                  </a:lnTo>
                  <a:lnTo>
                    <a:pt x="1634" y="471"/>
                  </a:lnTo>
                  <a:lnTo>
                    <a:pt x="1661" y="511"/>
                  </a:lnTo>
                  <a:lnTo>
                    <a:pt x="1688" y="555"/>
                  </a:lnTo>
                  <a:lnTo>
                    <a:pt x="1719" y="601"/>
                  </a:lnTo>
                  <a:lnTo>
                    <a:pt x="1749" y="648"/>
                  </a:lnTo>
                  <a:lnTo>
                    <a:pt x="1777" y="696"/>
                  </a:lnTo>
                  <a:lnTo>
                    <a:pt x="1804" y="741"/>
                  </a:lnTo>
                  <a:lnTo>
                    <a:pt x="1830" y="785"/>
                  </a:lnTo>
                  <a:lnTo>
                    <a:pt x="1857" y="826"/>
                  </a:lnTo>
                  <a:lnTo>
                    <a:pt x="1884" y="863"/>
                  </a:lnTo>
                  <a:lnTo>
                    <a:pt x="1914" y="900"/>
                  </a:lnTo>
                  <a:lnTo>
                    <a:pt x="1941" y="930"/>
                  </a:lnTo>
                  <a:lnTo>
                    <a:pt x="1967" y="953"/>
                  </a:lnTo>
                  <a:lnTo>
                    <a:pt x="1993" y="976"/>
                  </a:lnTo>
                  <a:lnTo>
                    <a:pt x="2022" y="1000"/>
                  </a:lnTo>
                  <a:lnTo>
                    <a:pt x="2052" y="1024"/>
                  </a:lnTo>
                  <a:lnTo>
                    <a:pt x="2079" y="1043"/>
                  </a:lnTo>
                  <a:lnTo>
                    <a:pt x="2105" y="1060"/>
                  </a:lnTo>
                  <a:lnTo>
                    <a:pt x="2129" y="1074"/>
                  </a:lnTo>
                  <a:lnTo>
                    <a:pt x="2139" y="1080"/>
                  </a:lnTo>
                  <a:lnTo>
                    <a:pt x="2139" y="1038"/>
                  </a:lnTo>
                  <a:lnTo>
                    <a:pt x="2125" y="1026"/>
                  </a:lnTo>
                  <a:lnTo>
                    <a:pt x="2092" y="995"/>
                  </a:lnTo>
                  <a:lnTo>
                    <a:pt x="2056" y="962"/>
                  </a:lnTo>
                  <a:lnTo>
                    <a:pt x="2019" y="926"/>
                  </a:lnTo>
                  <a:lnTo>
                    <a:pt x="1981" y="889"/>
                  </a:lnTo>
                  <a:lnTo>
                    <a:pt x="1947" y="851"/>
                  </a:lnTo>
                  <a:lnTo>
                    <a:pt x="1914" y="817"/>
                  </a:lnTo>
                  <a:lnTo>
                    <a:pt x="1886" y="785"/>
                  </a:lnTo>
                  <a:lnTo>
                    <a:pt x="1861" y="752"/>
                  </a:lnTo>
                  <a:lnTo>
                    <a:pt x="1836" y="722"/>
                  </a:lnTo>
                  <a:lnTo>
                    <a:pt x="1816" y="695"/>
                  </a:lnTo>
                  <a:lnTo>
                    <a:pt x="1799" y="673"/>
                  </a:lnTo>
                  <a:lnTo>
                    <a:pt x="1786" y="654"/>
                  </a:lnTo>
                  <a:lnTo>
                    <a:pt x="1772" y="632"/>
                  </a:lnTo>
                  <a:lnTo>
                    <a:pt x="1755" y="603"/>
                  </a:lnTo>
                  <a:lnTo>
                    <a:pt x="1738" y="574"/>
                  </a:lnTo>
                  <a:lnTo>
                    <a:pt x="1723" y="544"/>
                  </a:lnTo>
                  <a:lnTo>
                    <a:pt x="1708" y="515"/>
                  </a:lnTo>
                  <a:lnTo>
                    <a:pt x="1694" y="481"/>
                  </a:lnTo>
                  <a:lnTo>
                    <a:pt x="1677" y="444"/>
                  </a:lnTo>
                  <a:lnTo>
                    <a:pt x="1661" y="403"/>
                  </a:lnTo>
                  <a:lnTo>
                    <a:pt x="1649" y="361"/>
                  </a:lnTo>
                  <a:lnTo>
                    <a:pt x="1636" y="319"/>
                  </a:lnTo>
                  <a:lnTo>
                    <a:pt x="1623" y="282"/>
                  </a:lnTo>
                  <a:lnTo>
                    <a:pt x="1607" y="249"/>
                  </a:lnTo>
                  <a:lnTo>
                    <a:pt x="1591" y="219"/>
                  </a:lnTo>
                  <a:lnTo>
                    <a:pt x="1573" y="196"/>
                  </a:lnTo>
                  <a:lnTo>
                    <a:pt x="1556" y="176"/>
                  </a:lnTo>
                  <a:lnTo>
                    <a:pt x="1541" y="160"/>
                  </a:lnTo>
                  <a:lnTo>
                    <a:pt x="1528" y="147"/>
                  </a:lnTo>
                  <a:lnTo>
                    <a:pt x="1518" y="138"/>
                  </a:lnTo>
                  <a:lnTo>
                    <a:pt x="1510" y="133"/>
                  </a:lnTo>
                  <a:lnTo>
                    <a:pt x="1503" y="128"/>
                  </a:lnTo>
                  <a:lnTo>
                    <a:pt x="1494" y="123"/>
                  </a:lnTo>
                  <a:lnTo>
                    <a:pt x="1483" y="116"/>
                  </a:lnTo>
                  <a:lnTo>
                    <a:pt x="1466" y="106"/>
                  </a:lnTo>
                  <a:lnTo>
                    <a:pt x="1446" y="93"/>
                  </a:lnTo>
                  <a:lnTo>
                    <a:pt x="1421" y="78"/>
                  </a:lnTo>
                  <a:lnTo>
                    <a:pt x="1393" y="64"/>
                  </a:lnTo>
                  <a:lnTo>
                    <a:pt x="1362" y="48"/>
                  </a:lnTo>
                  <a:lnTo>
                    <a:pt x="1327" y="36"/>
                  </a:lnTo>
                  <a:lnTo>
                    <a:pt x="1293" y="24"/>
                  </a:lnTo>
                  <a:lnTo>
                    <a:pt x="1258" y="14"/>
                  </a:lnTo>
                  <a:lnTo>
                    <a:pt x="1221" y="6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48" name="Line 388"/>
            <p:cNvSpPr>
              <a:spLocks noChangeShapeType="1"/>
            </p:cNvSpPr>
            <p:nvPr/>
          </p:nvSpPr>
          <p:spPr bwMode="auto">
            <a:xfrm flipV="1">
              <a:off x="4788" y="3812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49" name="Line 389"/>
            <p:cNvSpPr>
              <a:spLocks noChangeShapeType="1"/>
            </p:cNvSpPr>
            <p:nvPr/>
          </p:nvSpPr>
          <p:spPr bwMode="auto">
            <a:xfrm flipV="1">
              <a:off x="4845" y="3792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0" name="Line 390"/>
            <p:cNvSpPr>
              <a:spLocks noChangeShapeType="1"/>
            </p:cNvSpPr>
            <p:nvPr/>
          </p:nvSpPr>
          <p:spPr bwMode="auto">
            <a:xfrm flipV="1">
              <a:off x="4902" y="3818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1" name="Line 391"/>
            <p:cNvSpPr>
              <a:spLocks noChangeShapeType="1"/>
            </p:cNvSpPr>
            <p:nvPr/>
          </p:nvSpPr>
          <p:spPr bwMode="auto">
            <a:xfrm flipV="1">
              <a:off x="4959" y="3791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2" name="Line 392"/>
            <p:cNvSpPr>
              <a:spLocks noChangeShapeType="1"/>
            </p:cNvSpPr>
            <p:nvPr/>
          </p:nvSpPr>
          <p:spPr bwMode="auto">
            <a:xfrm>
              <a:off x="4931" y="3804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3" name="Line 393"/>
            <p:cNvSpPr>
              <a:spLocks noChangeShapeType="1"/>
            </p:cNvSpPr>
            <p:nvPr/>
          </p:nvSpPr>
          <p:spPr bwMode="auto">
            <a:xfrm>
              <a:off x="5045" y="3797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4" name="Line 394"/>
            <p:cNvSpPr>
              <a:spLocks noChangeShapeType="1"/>
            </p:cNvSpPr>
            <p:nvPr/>
          </p:nvSpPr>
          <p:spPr bwMode="auto">
            <a:xfrm>
              <a:off x="5102" y="3797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5" name="Line 395"/>
            <p:cNvSpPr>
              <a:spLocks noChangeShapeType="1"/>
            </p:cNvSpPr>
            <p:nvPr/>
          </p:nvSpPr>
          <p:spPr bwMode="auto">
            <a:xfrm>
              <a:off x="5159" y="3801"/>
              <a:ext cx="1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6" name="Line 396"/>
            <p:cNvSpPr>
              <a:spLocks noChangeShapeType="1"/>
            </p:cNvSpPr>
            <p:nvPr/>
          </p:nvSpPr>
          <p:spPr bwMode="auto">
            <a:xfrm flipV="1">
              <a:off x="5017" y="3782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7" name="Line 397"/>
            <p:cNvSpPr>
              <a:spLocks noChangeShapeType="1"/>
            </p:cNvSpPr>
            <p:nvPr/>
          </p:nvSpPr>
          <p:spPr bwMode="auto">
            <a:xfrm flipV="1">
              <a:off x="5017" y="3813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8" name="Line 398"/>
            <p:cNvSpPr>
              <a:spLocks noChangeShapeType="1"/>
            </p:cNvSpPr>
            <p:nvPr/>
          </p:nvSpPr>
          <p:spPr bwMode="auto">
            <a:xfrm flipV="1">
              <a:off x="5074" y="3772"/>
              <a:ext cx="0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59" name="Line 399"/>
            <p:cNvSpPr>
              <a:spLocks noChangeShapeType="1"/>
            </p:cNvSpPr>
            <p:nvPr/>
          </p:nvSpPr>
          <p:spPr bwMode="auto">
            <a:xfrm flipV="1">
              <a:off x="5074" y="3813"/>
              <a:ext cx="0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0" name="Line 400"/>
            <p:cNvSpPr>
              <a:spLocks noChangeShapeType="1"/>
            </p:cNvSpPr>
            <p:nvPr/>
          </p:nvSpPr>
          <p:spPr bwMode="auto">
            <a:xfrm flipV="1">
              <a:off x="4896" y="3793"/>
              <a:ext cx="1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1" name="Line 401"/>
            <p:cNvSpPr>
              <a:spLocks noChangeShapeType="1"/>
            </p:cNvSpPr>
            <p:nvPr/>
          </p:nvSpPr>
          <p:spPr bwMode="auto">
            <a:xfrm flipV="1">
              <a:off x="5182" y="3795"/>
              <a:ext cx="9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2" name="Line 402"/>
            <p:cNvSpPr>
              <a:spLocks noChangeShapeType="1"/>
            </p:cNvSpPr>
            <p:nvPr/>
          </p:nvSpPr>
          <p:spPr bwMode="auto">
            <a:xfrm flipV="1">
              <a:off x="5222" y="3837"/>
              <a:ext cx="16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3" name="Line 403"/>
            <p:cNvSpPr>
              <a:spLocks noChangeShapeType="1"/>
            </p:cNvSpPr>
            <p:nvPr/>
          </p:nvSpPr>
          <p:spPr bwMode="auto">
            <a:xfrm flipV="1">
              <a:off x="5255" y="3894"/>
              <a:ext cx="5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4" name="Line 404"/>
            <p:cNvSpPr>
              <a:spLocks noChangeShapeType="1"/>
            </p:cNvSpPr>
            <p:nvPr/>
          </p:nvSpPr>
          <p:spPr bwMode="auto">
            <a:xfrm flipV="1">
              <a:off x="5310" y="3996"/>
              <a:ext cx="3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5" name="Line 405"/>
            <p:cNvSpPr>
              <a:spLocks noChangeShapeType="1"/>
            </p:cNvSpPr>
            <p:nvPr/>
          </p:nvSpPr>
          <p:spPr bwMode="auto">
            <a:xfrm flipV="1">
              <a:off x="5349" y="4044"/>
              <a:ext cx="5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6" name="Line 406"/>
            <p:cNvSpPr>
              <a:spLocks noChangeShapeType="1"/>
            </p:cNvSpPr>
            <p:nvPr/>
          </p:nvSpPr>
          <p:spPr bwMode="auto">
            <a:xfrm flipV="1">
              <a:off x="5397" y="4091"/>
              <a:ext cx="3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7" name="Line 407"/>
            <p:cNvSpPr>
              <a:spLocks noChangeShapeType="1"/>
            </p:cNvSpPr>
            <p:nvPr/>
          </p:nvSpPr>
          <p:spPr bwMode="auto">
            <a:xfrm flipV="1">
              <a:off x="5366" y="4070"/>
              <a:ext cx="4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8" name="Line 408"/>
            <p:cNvSpPr>
              <a:spLocks noChangeShapeType="1"/>
            </p:cNvSpPr>
            <p:nvPr/>
          </p:nvSpPr>
          <p:spPr bwMode="auto">
            <a:xfrm flipV="1">
              <a:off x="5392" y="4099"/>
              <a:ext cx="4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69" name="Line 409"/>
            <p:cNvSpPr>
              <a:spLocks noChangeShapeType="1"/>
            </p:cNvSpPr>
            <p:nvPr/>
          </p:nvSpPr>
          <p:spPr bwMode="auto">
            <a:xfrm flipV="1">
              <a:off x="5339" y="4051"/>
              <a:ext cx="4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0" name="Line 410"/>
            <p:cNvSpPr>
              <a:spLocks noChangeShapeType="1"/>
            </p:cNvSpPr>
            <p:nvPr/>
          </p:nvSpPr>
          <p:spPr bwMode="auto">
            <a:xfrm flipV="1">
              <a:off x="5304" y="4001"/>
              <a:ext cx="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1" name="Line 411"/>
            <p:cNvSpPr>
              <a:spLocks noChangeShapeType="1"/>
            </p:cNvSpPr>
            <p:nvPr/>
          </p:nvSpPr>
          <p:spPr bwMode="auto">
            <a:xfrm flipV="1">
              <a:off x="5326" y="4027"/>
              <a:ext cx="5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2" name="Line 412"/>
            <p:cNvSpPr>
              <a:spLocks noChangeShapeType="1"/>
            </p:cNvSpPr>
            <p:nvPr/>
          </p:nvSpPr>
          <p:spPr bwMode="auto">
            <a:xfrm flipV="1">
              <a:off x="5291" y="3972"/>
              <a:ext cx="3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3" name="Line 413"/>
            <p:cNvSpPr>
              <a:spLocks noChangeShapeType="1"/>
            </p:cNvSpPr>
            <p:nvPr/>
          </p:nvSpPr>
          <p:spPr bwMode="auto">
            <a:xfrm flipH="1">
              <a:off x="5180" y="3839"/>
              <a:ext cx="5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4" name="Line 414"/>
            <p:cNvSpPr>
              <a:spLocks noChangeShapeType="1"/>
            </p:cNvSpPr>
            <p:nvPr/>
          </p:nvSpPr>
          <p:spPr bwMode="auto">
            <a:xfrm flipH="1">
              <a:off x="5233" y="3888"/>
              <a:ext cx="6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5" name="Line 415"/>
            <p:cNvSpPr>
              <a:spLocks noChangeShapeType="1"/>
            </p:cNvSpPr>
            <p:nvPr/>
          </p:nvSpPr>
          <p:spPr bwMode="auto">
            <a:xfrm flipH="1">
              <a:off x="5203" y="3838"/>
              <a:ext cx="1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6" name="Line 416"/>
            <p:cNvSpPr>
              <a:spLocks noChangeShapeType="1"/>
            </p:cNvSpPr>
            <p:nvPr/>
          </p:nvSpPr>
          <p:spPr bwMode="auto">
            <a:xfrm flipH="1">
              <a:off x="5233" y="3874"/>
              <a:ext cx="8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7" name="Line 417"/>
            <p:cNvSpPr>
              <a:spLocks noChangeShapeType="1"/>
            </p:cNvSpPr>
            <p:nvPr/>
          </p:nvSpPr>
          <p:spPr bwMode="auto">
            <a:xfrm flipV="1">
              <a:off x="5261" y="3930"/>
              <a:ext cx="7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8" name="Line 418"/>
            <p:cNvSpPr>
              <a:spLocks noChangeShapeType="1"/>
            </p:cNvSpPr>
            <p:nvPr/>
          </p:nvSpPr>
          <p:spPr bwMode="auto">
            <a:xfrm flipV="1">
              <a:off x="5258" y="3909"/>
              <a:ext cx="4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79" name="Line 419"/>
            <p:cNvSpPr>
              <a:spLocks noChangeShapeType="1"/>
            </p:cNvSpPr>
            <p:nvPr/>
          </p:nvSpPr>
          <p:spPr bwMode="auto">
            <a:xfrm flipV="1">
              <a:off x="5285" y="3968"/>
              <a:ext cx="3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0" name="Line 420"/>
            <p:cNvSpPr>
              <a:spLocks noChangeShapeType="1"/>
            </p:cNvSpPr>
            <p:nvPr/>
          </p:nvSpPr>
          <p:spPr bwMode="auto">
            <a:xfrm flipV="1">
              <a:off x="4896" y="3832"/>
              <a:ext cx="13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1" name="Line 421"/>
            <p:cNvSpPr>
              <a:spLocks noChangeShapeType="1"/>
            </p:cNvSpPr>
            <p:nvPr/>
          </p:nvSpPr>
          <p:spPr bwMode="auto">
            <a:xfrm>
              <a:off x="4760" y="387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2" name="Line 422"/>
            <p:cNvSpPr>
              <a:spLocks noChangeShapeType="1"/>
            </p:cNvSpPr>
            <p:nvPr/>
          </p:nvSpPr>
          <p:spPr bwMode="auto">
            <a:xfrm>
              <a:off x="4788" y="3904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3" name="Line 423"/>
            <p:cNvSpPr>
              <a:spLocks noChangeShapeType="1"/>
            </p:cNvSpPr>
            <p:nvPr/>
          </p:nvSpPr>
          <p:spPr bwMode="auto">
            <a:xfrm flipV="1">
              <a:off x="4845" y="3840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4" name="Line 424"/>
            <p:cNvSpPr>
              <a:spLocks noChangeShapeType="1"/>
            </p:cNvSpPr>
            <p:nvPr/>
          </p:nvSpPr>
          <p:spPr bwMode="auto">
            <a:xfrm flipV="1">
              <a:off x="4902" y="3879"/>
              <a:ext cx="1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5" name="Line 425"/>
            <p:cNvSpPr>
              <a:spLocks noChangeShapeType="1"/>
            </p:cNvSpPr>
            <p:nvPr/>
          </p:nvSpPr>
          <p:spPr bwMode="auto">
            <a:xfrm>
              <a:off x="4874" y="3858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6" name="Line 426"/>
            <p:cNvSpPr>
              <a:spLocks noChangeShapeType="1"/>
            </p:cNvSpPr>
            <p:nvPr/>
          </p:nvSpPr>
          <p:spPr bwMode="auto">
            <a:xfrm>
              <a:off x="4931" y="3854"/>
              <a:ext cx="0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7" name="Line 427"/>
            <p:cNvSpPr>
              <a:spLocks noChangeShapeType="1"/>
            </p:cNvSpPr>
            <p:nvPr/>
          </p:nvSpPr>
          <p:spPr bwMode="auto">
            <a:xfrm>
              <a:off x="5045" y="3854"/>
              <a:ext cx="0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8" name="Line 428"/>
            <p:cNvSpPr>
              <a:spLocks noChangeShapeType="1"/>
            </p:cNvSpPr>
            <p:nvPr/>
          </p:nvSpPr>
          <p:spPr bwMode="auto">
            <a:xfrm>
              <a:off x="5102" y="3861"/>
              <a:ext cx="0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89" name="Line 429"/>
            <p:cNvSpPr>
              <a:spLocks noChangeShapeType="1"/>
            </p:cNvSpPr>
            <p:nvPr/>
          </p:nvSpPr>
          <p:spPr bwMode="auto">
            <a:xfrm flipV="1">
              <a:off x="5010" y="3830"/>
              <a:ext cx="11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0" name="Line 430"/>
            <p:cNvSpPr>
              <a:spLocks noChangeShapeType="1"/>
            </p:cNvSpPr>
            <p:nvPr/>
          </p:nvSpPr>
          <p:spPr bwMode="auto">
            <a:xfrm flipV="1">
              <a:off x="5017" y="3878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1" name="Line 431"/>
            <p:cNvSpPr>
              <a:spLocks noChangeShapeType="1"/>
            </p:cNvSpPr>
            <p:nvPr/>
          </p:nvSpPr>
          <p:spPr bwMode="auto">
            <a:xfrm flipV="1">
              <a:off x="5067" y="3834"/>
              <a:ext cx="13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2" name="Line 432"/>
            <p:cNvSpPr>
              <a:spLocks noChangeShapeType="1"/>
            </p:cNvSpPr>
            <p:nvPr/>
          </p:nvSpPr>
          <p:spPr bwMode="auto">
            <a:xfrm flipV="1">
              <a:off x="5074" y="3881"/>
              <a:ext cx="0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3" name="Line 433"/>
            <p:cNvSpPr>
              <a:spLocks noChangeShapeType="1"/>
            </p:cNvSpPr>
            <p:nvPr/>
          </p:nvSpPr>
          <p:spPr bwMode="auto">
            <a:xfrm flipV="1">
              <a:off x="5123" y="3843"/>
              <a:ext cx="18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4" name="Line 434"/>
            <p:cNvSpPr>
              <a:spLocks noChangeShapeType="1"/>
            </p:cNvSpPr>
            <p:nvPr/>
          </p:nvSpPr>
          <p:spPr bwMode="auto">
            <a:xfrm flipH="1">
              <a:off x="5122" y="3890"/>
              <a:ext cx="3" cy="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5" name="Line 435"/>
            <p:cNvSpPr>
              <a:spLocks noChangeShapeType="1"/>
            </p:cNvSpPr>
            <p:nvPr/>
          </p:nvSpPr>
          <p:spPr bwMode="auto">
            <a:xfrm flipV="1">
              <a:off x="5188" y="3870"/>
              <a:ext cx="23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6" name="Line 436"/>
            <p:cNvSpPr>
              <a:spLocks noChangeShapeType="1"/>
            </p:cNvSpPr>
            <p:nvPr/>
          </p:nvSpPr>
          <p:spPr bwMode="auto">
            <a:xfrm flipV="1">
              <a:off x="5334" y="4067"/>
              <a:ext cx="6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7" name="Line 437"/>
            <p:cNvSpPr>
              <a:spLocks noChangeShapeType="1"/>
            </p:cNvSpPr>
            <p:nvPr/>
          </p:nvSpPr>
          <p:spPr bwMode="auto">
            <a:xfrm flipV="1">
              <a:off x="5384" y="4109"/>
              <a:ext cx="4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8" name="Line 438"/>
            <p:cNvSpPr>
              <a:spLocks noChangeShapeType="1"/>
            </p:cNvSpPr>
            <p:nvPr/>
          </p:nvSpPr>
          <p:spPr bwMode="auto">
            <a:xfrm flipV="1">
              <a:off x="5266" y="3998"/>
              <a:ext cx="18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199" name="Line 439"/>
            <p:cNvSpPr>
              <a:spLocks noChangeShapeType="1"/>
            </p:cNvSpPr>
            <p:nvPr/>
          </p:nvSpPr>
          <p:spPr bwMode="auto">
            <a:xfrm flipH="1">
              <a:off x="5146" y="3875"/>
              <a:ext cx="9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0" name="Line 440"/>
            <p:cNvSpPr>
              <a:spLocks noChangeShapeType="1"/>
            </p:cNvSpPr>
            <p:nvPr/>
          </p:nvSpPr>
          <p:spPr bwMode="auto">
            <a:xfrm flipH="1">
              <a:off x="5196" y="3909"/>
              <a:ext cx="18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1" name="Line 441"/>
            <p:cNvSpPr>
              <a:spLocks noChangeShapeType="1"/>
            </p:cNvSpPr>
            <p:nvPr/>
          </p:nvSpPr>
          <p:spPr bwMode="auto">
            <a:xfrm flipV="1">
              <a:off x="5236" y="3957"/>
              <a:ext cx="24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2" name="Line 442"/>
            <p:cNvSpPr>
              <a:spLocks noChangeShapeType="1"/>
            </p:cNvSpPr>
            <p:nvPr/>
          </p:nvSpPr>
          <p:spPr bwMode="auto">
            <a:xfrm flipV="1">
              <a:off x="5238" y="3921"/>
              <a:ext cx="15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3" name="Line 443"/>
            <p:cNvSpPr>
              <a:spLocks noChangeShapeType="1"/>
            </p:cNvSpPr>
            <p:nvPr/>
          </p:nvSpPr>
          <p:spPr bwMode="auto">
            <a:xfrm flipV="1">
              <a:off x="5273" y="3969"/>
              <a:ext cx="1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4" name="Line 444"/>
            <p:cNvSpPr>
              <a:spLocks noChangeShapeType="1"/>
            </p:cNvSpPr>
            <p:nvPr/>
          </p:nvSpPr>
          <p:spPr bwMode="auto">
            <a:xfrm flipV="1">
              <a:off x="5303" y="4020"/>
              <a:ext cx="1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5" name="Line 445"/>
            <p:cNvSpPr>
              <a:spLocks noChangeShapeType="1"/>
            </p:cNvSpPr>
            <p:nvPr/>
          </p:nvSpPr>
          <p:spPr bwMode="auto">
            <a:xfrm flipH="1">
              <a:off x="5283" y="4036"/>
              <a:ext cx="9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6" name="Line 446"/>
            <p:cNvSpPr>
              <a:spLocks noChangeShapeType="1"/>
            </p:cNvSpPr>
            <p:nvPr/>
          </p:nvSpPr>
          <p:spPr bwMode="auto">
            <a:xfrm flipH="1">
              <a:off x="5235" y="3990"/>
              <a:ext cx="16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7" name="Line 447"/>
            <p:cNvSpPr>
              <a:spLocks noChangeShapeType="1"/>
            </p:cNvSpPr>
            <p:nvPr/>
          </p:nvSpPr>
          <p:spPr bwMode="auto">
            <a:xfrm flipH="1">
              <a:off x="5164" y="3911"/>
              <a:ext cx="12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8" name="Line 448"/>
            <p:cNvSpPr>
              <a:spLocks noChangeShapeType="1"/>
            </p:cNvSpPr>
            <p:nvPr/>
          </p:nvSpPr>
          <p:spPr bwMode="auto">
            <a:xfrm flipH="1">
              <a:off x="5355" y="4095"/>
              <a:ext cx="5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09" name="Line 449"/>
            <p:cNvSpPr>
              <a:spLocks noChangeShapeType="1"/>
            </p:cNvSpPr>
            <p:nvPr/>
          </p:nvSpPr>
          <p:spPr bwMode="auto">
            <a:xfrm flipV="1">
              <a:off x="5364" y="4085"/>
              <a:ext cx="4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0" name="Line 450"/>
            <p:cNvSpPr>
              <a:spLocks noChangeShapeType="1"/>
            </p:cNvSpPr>
            <p:nvPr/>
          </p:nvSpPr>
          <p:spPr bwMode="auto">
            <a:xfrm flipV="1">
              <a:off x="5404" y="4131"/>
              <a:ext cx="3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1" name="Line 451"/>
            <p:cNvSpPr>
              <a:spLocks noChangeShapeType="1"/>
            </p:cNvSpPr>
            <p:nvPr/>
          </p:nvSpPr>
          <p:spPr bwMode="auto">
            <a:xfrm flipV="1">
              <a:off x="5410" y="4119"/>
              <a:ext cx="4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2" name="Line 452"/>
            <p:cNvSpPr>
              <a:spLocks noChangeShapeType="1"/>
            </p:cNvSpPr>
            <p:nvPr/>
          </p:nvSpPr>
          <p:spPr bwMode="auto">
            <a:xfrm flipV="1">
              <a:off x="5333" y="4055"/>
              <a:ext cx="6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3" name="Line 453"/>
            <p:cNvSpPr>
              <a:spLocks noChangeShapeType="1"/>
            </p:cNvSpPr>
            <p:nvPr/>
          </p:nvSpPr>
          <p:spPr bwMode="auto">
            <a:xfrm flipH="1">
              <a:off x="5320" y="4066"/>
              <a:ext cx="5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4" name="Freeform 454"/>
            <p:cNvSpPr>
              <a:spLocks/>
            </p:cNvSpPr>
            <p:nvPr/>
          </p:nvSpPr>
          <p:spPr bwMode="auto">
            <a:xfrm>
              <a:off x="4933" y="3829"/>
              <a:ext cx="487" cy="294"/>
            </a:xfrm>
            <a:custGeom>
              <a:avLst/>
              <a:gdLst>
                <a:gd name="T0" fmla="*/ 0 w 1462"/>
                <a:gd name="T1" fmla="*/ 4 h 883"/>
                <a:gd name="T2" fmla="*/ 40 w 1462"/>
                <a:gd name="T3" fmla="*/ 3 h 883"/>
                <a:gd name="T4" fmla="*/ 88 w 1462"/>
                <a:gd name="T5" fmla="*/ 2 h 883"/>
                <a:gd name="T6" fmla="*/ 140 w 1462"/>
                <a:gd name="T7" fmla="*/ 0 h 883"/>
                <a:gd name="T8" fmla="*/ 197 w 1462"/>
                <a:gd name="T9" fmla="*/ 0 h 883"/>
                <a:gd name="T10" fmla="*/ 253 w 1462"/>
                <a:gd name="T11" fmla="*/ 2 h 883"/>
                <a:gd name="T12" fmla="*/ 305 w 1462"/>
                <a:gd name="T13" fmla="*/ 4 h 883"/>
                <a:gd name="T14" fmla="*/ 347 w 1462"/>
                <a:gd name="T15" fmla="*/ 6 h 883"/>
                <a:gd name="T16" fmla="*/ 390 w 1462"/>
                <a:gd name="T17" fmla="*/ 9 h 883"/>
                <a:gd name="T18" fmla="*/ 433 w 1462"/>
                <a:gd name="T19" fmla="*/ 13 h 883"/>
                <a:gd name="T20" fmla="*/ 486 w 1462"/>
                <a:gd name="T21" fmla="*/ 21 h 883"/>
                <a:gd name="T22" fmla="*/ 536 w 1462"/>
                <a:gd name="T23" fmla="*/ 27 h 883"/>
                <a:gd name="T24" fmla="*/ 587 w 1462"/>
                <a:gd name="T25" fmla="*/ 36 h 883"/>
                <a:gd name="T26" fmla="*/ 638 w 1462"/>
                <a:gd name="T27" fmla="*/ 45 h 883"/>
                <a:gd name="T28" fmla="*/ 685 w 1462"/>
                <a:gd name="T29" fmla="*/ 54 h 883"/>
                <a:gd name="T30" fmla="*/ 727 w 1462"/>
                <a:gd name="T31" fmla="*/ 67 h 883"/>
                <a:gd name="T32" fmla="*/ 763 w 1462"/>
                <a:gd name="T33" fmla="*/ 81 h 883"/>
                <a:gd name="T34" fmla="*/ 797 w 1462"/>
                <a:gd name="T35" fmla="*/ 97 h 883"/>
                <a:gd name="T36" fmla="*/ 820 w 1462"/>
                <a:gd name="T37" fmla="*/ 112 h 883"/>
                <a:gd name="T38" fmla="*/ 838 w 1462"/>
                <a:gd name="T39" fmla="*/ 128 h 883"/>
                <a:gd name="T40" fmla="*/ 858 w 1462"/>
                <a:gd name="T41" fmla="*/ 147 h 883"/>
                <a:gd name="T42" fmla="*/ 884 w 1462"/>
                <a:gd name="T43" fmla="*/ 175 h 883"/>
                <a:gd name="T44" fmla="*/ 909 w 1462"/>
                <a:gd name="T45" fmla="*/ 203 h 883"/>
                <a:gd name="T46" fmla="*/ 933 w 1462"/>
                <a:gd name="T47" fmla="*/ 237 h 883"/>
                <a:gd name="T48" fmla="*/ 957 w 1462"/>
                <a:gd name="T49" fmla="*/ 273 h 883"/>
                <a:gd name="T50" fmla="*/ 983 w 1462"/>
                <a:gd name="T51" fmla="*/ 314 h 883"/>
                <a:gd name="T52" fmla="*/ 1011 w 1462"/>
                <a:gd name="T53" fmla="*/ 358 h 883"/>
                <a:gd name="T54" fmla="*/ 1041 w 1462"/>
                <a:gd name="T55" fmla="*/ 404 h 883"/>
                <a:gd name="T56" fmla="*/ 1072 w 1462"/>
                <a:gd name="T57" fmla="*/ 451 h 883"/>
                <a:gd name="T58" fmla="*/ 1100 w 1462"/>
                <a:gd name="T59" fmla="*/ 499 h 883"/>
                <a:gd name="T60" fmla="*/ 1127 w 1462"/>
                <a:gd name="T61" fmla="*/ 544 h 883"/>
                <a:gd name="T62" fmla="*/ 1153 w 1462"/>
                <a:gd name="T63" fmla="*/ 588 h 883"/>
                <a:gd name="T64" fmla="*/ 1180 w 1462"/>
                <a:gd name="T65" fmla="*/ 629 h 883"/>
                <a:gd name="T66" fmla="*/ 1207 w 1462"/>
                <a:gd name="T67" fmla="*/ 666 h 883"/>
                <a:gd name="T68" fmla="*/ 1237 w 1462"/>
                <a:gd name="T69" fmla="*/ 703 h 883"/>
                <a:gd name="T70" fmla="*/ 1264 w 1462"/>
                <a:gd name="T71" fmla="*/ 733 h 883"/>
                <a:gd name="T72" fmla="*/ 1290 w 1462"/>
                <a:gd name="T73" fmla="*/ 756 h 883"/>
                <a:gd name="T74" fmla="*/ 1316 w 1462"/>
                <a:gd name="T75" fmla="*/ 779 h 883"/>
                <a:gd name="T76" fmla="*/ 1345 w 1462"/>
                <a:gd name="T77" fmla="*/ 803 h 883"/>
                <a:gd name="T78" fmla="*/ 1375 w 1462"/>
                <a:gd name="T79" fmla="*/ 827 h 883"/>
                <a:gd name="T80" fmla="*/ 1402 w 1462"/>
                <a:gd name="T81" fmla="*/ 846 h 883"/>
                <a:gd name="T82" fmla="*/ 1428 w 1462"/>
                <a:gd name="T83" fmla="*/ 863 h 883"/>
                <a:gd name="T84" fmla="*/ 1452 w 1462"/>
                <a:gd name="T85" fmla="*/ 877 h 883"/>
                <a:gd name="T86" fmla="*/ 1462 w 1462"/>
                <a:gd name="T87" fmla="*/ 883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62" h="883">
                  <a:moveTo>
                    <a:pt x="0" y="4"/>
                  </a:moveTo>
                  <a:lnTo>
                    <a:pt x="40" y="3"/>
                  </a:lnTo>
                  <a:lnTo>
                    <a:pt x="88" y="2"/>
                  </a:lnTo>
                  <a:lnTo>
                    <a:pt x="140" y="0"/>
                  </a:lnTo>
                  <a:lnTo>
                    <a:pt x="197" y="0"/>
                  </a:lnTo>
                  <a:lnTo>
                    <a:pt x="253" y="2"/>
                  </a:lnTo>
                  <a:lnTo>
                    <a:pt x="305" y="4"/>
                  </a:lnTo>
                  <a:lnTo>
                    <a:pt x="347" y="6"/>
                  </a:lnTo>
                  <a:lnTo>
                    <a:pt x="390" y="9"/>
                  </a:lnTo>
                  <a:lnTo>
                    <a:pt x="433" y="13"/>
                  </a:lnTo>
                  <a:lnTo>
                    <a:pt x="486" y="21"/>
                  </a:lnTo>
                  <a:lnTo>
                    <a:pt x="536" y="27"/>
                  </a:lnTo>
                  <a:lnTo>
                    <a:pt x="587" y="36"/>
                  </a:lnTo>
                  <a:lnTo>
                    <a:pt x="638" y="45"/>
                  </a:lnTo>
                  <a:lnTo>
                    <a:pt x="685" y="54"/>
                  </a:lnTo>
                  <a:lnTo>
                    <a:pt x="727" y="67"/>
                  </a:lnTo>
                  <a:lnTo>
                    <a:pt x="763" y="81"/>
                  </a:lnTo>
                  <a:lnTo>
                    <a:pt x="797" y="97"/>
                  </a:lnTo>
                  <a:lnTo>
                    <a:pt x="820" y="112"/>
                  </a:lnTo>
                  <a:lnTo>
                    <a:pt x="838" y="128"/>
                  </a:lnTo>
                  <a:lnTo>
                    <a:pt x="858" y="147"/>
                  </a:lnTo>
                  <a:lnTo>
                    <a:pt x="884" y="175"/>
                  </a:lnTo>
                  <a:lnTo>
                    <a:pt x="909" y="203"/>
                  </a:lnTo>
                  <a:lnTo>
                    <a:pt x="933" y="237"/>
                  </a:lnTo>
                  <a:lnTo>
                    <a:pt x="957" y="273"/>
                  </a:lnTo>
                  <a:lnTo>
                    <a:pt x="983" y="314"/>
                  </a:lnTo>
                  <a:lnTo>
                    <a:pt x="1011" y="358"/>
                  </a:lnTo>
                  <a:lnTo>
                    <a:pt x="1041" y="404"/>
                  </a:lnTo>
                  <a:lnTo>
                    <a:pt x="1072" y="451"/>
                  </a:lnTo>
                  <a:lnTo>
                    <a:pt x="1100" y="499"/>
                  </a:lnTo>
                  <a:lnTo>
                    <a:pt x="1127" y="544"/>
                  </a:lnTo>
                  <a:lnTo>
                    <a:pt x="1153" y="588"/>
                  </a:lnTo>
                  <a:lnTo>
                    <a:pt x="1180" y="629"/>
                  </a:lnTo>
                  <a:lnTo>
                    <a:pt x="1207" y="666"/>
                  </a:lnTo>
                  <a:lnTo>
                    <a:pt x="1237" y="703"/>
                  </a:lnTo>
                  <a:lnTo>
                    <a:pt x="1264" y="733"/>
                  </a:lnTo>
                  <a:lnTo>
                    <a:pt x="1290" y="756"/>
                  </a:lnTo>
                  <a:lnTo>
                    <a:pt x="1316" y="779"/>
                  </a:lnTo>
                  <a:lnTo>
                    <a:pt x="1345" y="803"/>
                  </a:lnTo>
                  <a:lnTo>
                    <a:pt x="1375" y="827"/>
                  </a:lnTo>
                  <a:lnTo>
                    <a:pt x="1402" y="846"/>
                  </a:lnTo>
                  <a:lnTo>
                    <a:pt x="1428" y="863"/>
                  </a:lnTo>
                  <a:lnTo>
                    <a:pt x="1452" y="877"/>
                  </a:lnTo>
                  <a:lnTo>
                    <a:pt x="1462" y="88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5" name="Freeform 455"/>
            <p:cNvSpPr>
              <a:spLocks/>
            </p:cNvSpPr>
            <p:nvPr/>
          </p:nvSpPr>
          <p:spPr bwMode="auto">
            <a:xfrm>
              <a:off x="5101" y="3763"/>
              <a:ext cx="319" cy="345"/>
            </a:xfrm>
            <a:custGeom>
              <a:avLst/>
              <a:gdLst>
                <a:gd name="T0" fmla="*/ 957 w 957"/>
                <a:gd name="T1" fmla="*/ 1036 h 1036"/>
                <a:gd name="T2" fmla="*/ 943 w 957"/>
                <a:gd name="T3" fmla="*/ 1025 h 1036"/>
                <a:gd name="T4" fmla="*/ 910 w 957"/>
                <a:gd name="T5" fmla="*/ 995 h 1036"/>
                <a:gd name="T6" fmla="*/ 874 w 957"/>
                <a:gd name="T7" fmla="*/ 962 h 1036"/>
                <a:gd name="T8" fmla="*/ 837 w 957"/>
                <a:gd name="T9" fmla="*/ 926 h 1036"/>
                <a:gd name="T10" fmla="*/ 799 w 957"/>
                <a:gd name="T11" fmla="*/ 887 h 1036"/>
                <a:gd name="T12" fmla="*/ 765 w 957"/>
                <a:gd name="T13" fmla="*/ 850 h 1036"/>
                <a:gd name="T14" fmla="*/ 732 w 957"/>
                <a:gd name="T15" fmla="*/ 815 h 1036"/>
                <a:gd name="T16" fmla="*/ 704 w 957"/>
                <a:gd name="T17" fmla="*/ 783 h 1036"/>
                <a:gd name="T18" fmla="*/ 679 w 957"/>
                <a:gd name="T19" fmla="*/ 752 h 1036"/>
                <a:gd name="T20" fmla="*/ 654 w 957"/>
                <a:gd name="T21" fmla="*/ 720 h 1036"/>
                <a:gd name="T22" fmla="*/ 632 w 957"/>
                <a:gd name="T23" fmla="*/ 693 h 1036"/>
                <a:gd name="T24" fmla="*/ 617 w 957"/>
                <a:gd name="T25" fmla="*/ 671 h 1036"/>
                <a:gd name="T26" fmla="*/ 603 w 957"/>
                <a:gd name="T27" fmla="*/ 652 h 1036"/>
                <a:gd name="T28" fmla="*/ 590 w 957"/>
                <a:gd name="T29" fmla="*/ 630 h 1036"/>
                <a:gd name="T30" fmla="*/ 573 w 957"/>
                <a:gd name="T31" fmla="*/ 603 h 1036"/>
                <a:gd name="T32" fmla="*/ 555 w 957"/>
                <a:gd name="T33" fmla="*/ 573 h 1036"/>
                <a:gd name="T34" fmla="*/ 540 w 957"/>
                <a:gd name="T35" fmla="*/ 544 h 1036"/>
                <a:gd name="T36" fmla="*/ 526 w 957"/>
                <a:gd name="T37" fmla="*/ 515 h 1036"/>
                <a:gd name="T38" fmla="*/ 510 w 957"/>
                <a:gd name="T39" fmla="*/ 481 h 1036"/>
                <a:gd name="T40" fmla="*/ 495 w 957"/>
                <a:gd name="T41" fmla="*/ 444 h 1036"/>
                <a:gd name="T42" fmla="*/ 479 w 957"/>
                <a:gd name="T43" fmla="*/ 402 h 1036"/>
                <a:gd name="T44" fmla="*/ 467 w 957"/>
                <a:gd name="T45" fmla="*/ 361 h 1036"/>
                <a:gd name="T46" fmla="*/ 454 w 957"/>
                <a:gd name="T47" fmla="*/ 319 h 1036"/>
                <a:gd name="T48" fmla="*/ 441 w 957"/>
                <a:gd name="T49" fmla="*/ 281 h 1036"/>
                <a:gd name="T50" fmla="*/ 425 w 957"/>
                <a:gd name="T51" fmla="*/ 249 h 1036"/>
                <a:gd name="T52" fmla="*/ 409 w 957"/>
                <a:gd name="T53" fmla="*/ 219 h 1036"/>
                <a:gd name="T54" fmla="*/ 391 w 957"/>
                <a:gd name="T55" fmla="*/ 196 h 1036"/>
                <a:gd name="T56" fmla="*/ 374 w 957"/>
                <a:gd name="T57" fmla="*/ 176 h 1036"/>
                <a:gd name="T58" fmla="*/ 359 w 957"/>
                <a:gd name="T59" fmla="*/ 160 h 1036"/>
                <a:gd name="T60" fmla="*/ 346 w 957"/>
                <a:gd name="T61" fmla="*/ 147 h 1036"/>
                <a:gd name="T62" fmla="*/ 336 w 957"/>
                <a:gd name="T63" fmla="*/ 138 h 1036"/>
                <a:gd name="T64" fmla="*/ 328 w 957"/>
                <a:gd name="T65" fmla="*/ 133 h 1036"/>
                <a:gd name="T66" fmla="*/ 321 w 957"/>
                <a:gd name="T67" fmla="*/ 128 h 1036"/>
                <a:gd name="T68" fmla="*/ 312 w 957"/>
                <a:gd name="T69" fmla="*/ 123 h 1036"/>
                <a:gd name="T70" fmla="*/ 301 w 957"/>
                <a:gd name="T71" fmla="*/ 116 h 1036"/>
                <a:gd name="T72" fmla="*/ 284 w 957"/>
                <a:gd name="T73" fmla="*/ 106 h 1036"/>
                <a:gd name="T74" fmla="*/ 264 w 957"/>
                <a:gd name="T75" fmla="*/ 93 h 1036"/>
                <a:gd name="T76" fmla="*/ 239 w 957"/>
                <a:gd name="T77" fmla="*/ 78 h 1036"/>
                <a:gd name="T78" fmla="*/ 211 w 957"/>
                <a:gd name="T79" fmla="*/ 64 h 1036"/>
                <a:gd name="T80" fmla="*/ 179 w 957"/>
                <a:gd name="T81" fmla="*/ 48 h 1036"/>
                <a:gd name="T82" fmla="*/ 145 w 957"/>
                <a:gd name="T83" fmla="*/ 36 h 1036"/>
                <a:gd name="T84" fmla="*/ 111 w 957"/>
                <a:gd name="T85" fmla="*/ 24 h 1036"/>
                <a:gd name="T86" fmla="*/ 76 w 957"/>
                <a:gd name="T87" fmla="*/ 14 h 1036"/>
                <a:gd name="T88" fmla="*/ 39 w 957"/>
                <a:gd name="T89" fmla="*/ 6 h 1036"/>
                <a:gd name="T90" fmla="*/ 0 w 957"/>
                <a:gd name="T91" fmla="*/ 0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57" h="1036">
                  <a:moveTo>
                    <a:pt x="957" y="1036"/>
                  </a:moveTo>
                  <a:lnTo>
                    <a:pt x="943" y="1025"/>
                  </a:lnTo>
                  <a:lnTo>
                    <a:pt x="910" y="995"/>
                  </a:lnTo>
                  <a:lnTo>
                    <a:pt x="874" y="962"/>
                  </a:lnTo>
                  <a:lnTo>
                    <a:pt x="837" y="926"/>
                  </a:lnTo>
                  <a:lnTo>
                    <a:pt x="799" y="887"/>
                  </a:lnTo>
                  <a:lnTo>
                    <a:pt x="765" y="850"/>
                  </a:lnTo>
                  <a:lnTo>
                    <a:pt x="732" y="815"/>
                  </a:lnTo>
                  <a:lnTo>
                    <a:pt x="704" y="783"/>
                  </a:lnTo>
                  <a:lnTo>
                    <a:pt x="679" y="752"/>
                  </a:lnTo>
                  <a:lnTo>
                    <a:pt x="654" y="720"/>
                  </a:lnTo>
                  <a:lnTo>
                    <a:pt x="632" y="693"/>
                  </a:lnTo>
                  <a:lnTo>
                    <a:pt x="617" y="671"/>
                  </a:lnTo>
                  <a:lnTo>
                    <a:pt x="603" y="652"/>
                  </a:lnTo>
                  <a:lnTo>
                    <a:pt x="590" y="630"/>
                  </a:lnTo>
                  <a:lnTo>
                    <a:pt x="573" y="603"/>
                  </a:lnTo>
                  <a:lnTo>
                    <a:pt x="555" y="573"/>
                  </a:lnTo>
                  <a:lnTo>
                    <a:pt x="540" y="544"/>
                  </a:lnTo>
                  <a:lnTo>
                    <a:pt x="526" y="515"/>
                  </a:lnTo>
                  <a:lnTo>
                    <a:pt x="510" y="481"/>
                  </a:lnTo>
                  <a:lnTo>
                    <a:pt x="495" y="444"/>
                  </a:lnTo>
                  <a:lnTo>
                    <a:pt x="479" y="402"/>
                  </a:lnTo>
                  <a:lnTo>
                    <a:pt x="467" y="361"/>
                  </a:lnTo>
                  <a:lnTo>
                    <a:pt x="454" y="319"/>
                  </a:lnTo>
                  <a:lnTo>
                    <a:pt x="441" y="281"/>
                  </a:lnTo>
                  <a:lnTo>
                    <a:pt x="425" y="249"/>
                  </a:lnTo>
                  <a:lnTo>
                    <a:pt x="409" y="219"/>
                  </a:lnTo>
                  <a:lnTo>
                    <a:pt x="391" y="196"/>
                  </a:lnTo>
                  <a:lnTo>
                    <a:pt x="374" y="176"/>
                  </a:lnTo>
                  <a:lnTo>
                    <a:pt x="359" y="160"/>
                  </a:lnTo>
                  <a:lnTo>
                    <a:pt x="346" y="147"/>
                  </a:lnTo>
                  <a:lnTo>
                    <a:pt x="336" y="138"/>
                  </a:lnTo>
                  <a:lnTo>
                    <a:pt x="328" y="133"/>
                  </a:lnTo>
                  <a:lnTo>
                    <a:pt x="321" y="128"/>
                  </a:lnTo>
                  <a:lnTo>
                    <a:pt x="312" y="123"/>
                  </a:lnTo>
                  <a:lnTo>
                    <a:pt x="301" y="116"/>
                  </a:lnTo>
                  <a:lnTo>
                    <a:pt x="284" y="106"/>
                  </a:lnTo>
                  <a:lnTo>
                    <a:pt x="264" y="93"/>
                  </a:lnTo>
                  <a:lnTo>
                    <a:pt x="239" y="78"/>
                  </a:lnTo>
                  <a:lnTo>
                    <a:pt x="211" y="64"/>
                  </a:lnTo>
                  <a:lnTo>
                    <a:pt x="179" y="48"/>
                  </a:lnTo>
                  <a:lnTo>
                    <a:pt x="145" y="36"/>
                  </a:lnTo>
                  <a:lnTo>
                    <a:pt x="111" y="24"/>
                  </a:lnTo>
                  <a:lnTo>
                    <a:pt x="76" y="14"/>
                  </a:lnTo>
                  <a:lnTo>
                    <a:pt x="39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6" name="Line 456"/>
            <p:cNvSpPr>
              <a:spLocks noChangeShapeType="1"/>
            </p:cNvSpPr>
            <p:nvPr/>
          </p:nvSpPr>
          <p:spPr bwMode="auto">
            <a:xfrm flipV="1">
              <a:off x="4845" y="3816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7" name="Line 457"/>
            <p:cNvSpPr>
              <a:spLocks noChangeShapeType="1"/>
            </p:cNvSpPr>
            <p:nvPr/>
          </p:nvSpPr>
          <p:spPr bwMode="auto">
            <a:xfrm flipV="1">
              <a:off x="4959" y="3815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8" name="Line 458"/>
            <p:cNvSpPr>
              <a:spLocks noChangeShapeType="1"/>
            </p:cNvSpPr>
            <p:nvPr/>
          </p:nvSpPr>
          <p:spPr bwMode="auto">
            <a:xfrm>
              <a:off x="4874" y="3804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19" name="Line 459"/>
            <p:cNvSpPr>
              <a:spLocks noChangeShapeType="1"/>
            </p:cNvSpPr>
            <p:nvPr/>
          </p:nvSpPr>
          <p:spPr bwMode="auto">
            <a:xfrm>
              <a:off x="4988" y="3799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0" name="Line 460"/>
            <p:cNvSpPr>
              <a:spLocks noChangeShapeType="1"/>
            </p:cNvSpPr>
            <p:nvPr/>
          </p:nvSpPr>
          <p:spPr bwMode="auto">
            <a:xfrm flipV="1">
              <a:off x="5119" y="3771"/>
              <a:ext cx="21" cy="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1" name="Line 461"/>
            <p:cNvSpPr>
              <a:spLocks noChangeShapeType="1"/>
            </p:cNvSpPr>
            <p:nvPr/>
          </p:nvSpPr>
          <p:spPr bwMode="auto">
            <a:xfrm flipH="1">
              <a:off x="5122" y="3816"/>
              <a:ext cx="4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2" name="Line 462"/>
            <p:cNvSpPr>
              <a:spLocks noChangeShapeType="1"/>
            </p:cNvSpPr>
            <p:nvPr/>
          </p:nvSpPr>
          <p:spPr bwMode="auto">
            <a:xfrm flipV="1">
              <a:off x="4788" y="3852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3" name="Line 463"/>
            <p:cNvSpPr>
              <a:spLocks noChangeShapeType="1"/>
            </p:cNvSpPr>
            <p:nvPr/>
          </p:nvSpPr>
          <p:spPr bwMode="auto">
            <a:xfrm flipV="1">
              <a:off x="4845" y="3882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4" name="Line 464"/>
            <p:cNvSpPr>
              <a:spLocks noChangeShapeType="1"/>
            </p:cNvSpPr>
            <p:nvPr/>
          </p:nvSpPr>
          <p:spPr bwMode="auto">
            <a:xfrm>
              <a:off x="4817" y="3865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5" name="Line 465"/>
            <p:cNvSpPr>
              <a:spLocks noChangeShapeType="1"/>
            </p:cNvSpPr>
            <p:nvPr/>
          </p:nvSpPr>
          <p:spPr bwMode="auto">
            <a:xfrm flipV="1">
              <a:off x="4959" y="3878"/>
              <a:ext cx="1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6" name="Line 466"/>
            <p:cNvSpPr>
              <a:spLocks noChangeShapeType="1"/>
            </p:cNvSpPr>
            <p:nvPr/>
          </p:nvSpPr>
          <p:spPr bwMode="auto">
            <a:xfrm>
              <a:off x="4988" y="3853"/>
              <a:ext cx="0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7" name="Line 467"/>
            <p:cNvSpPr>
              <a:spLocks noChangeShapeType="1"/>
            </p:cNvSpPr>
            <p:nvPr/>
          </p:nvSpPr>
          <p:spPr bwMode="auto">
            <a:xfrm flipH="1">
              <a:off x="5202" y="3947"/>
              <a:ext cx="16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8" name="Line 468"/>
            <p:cNvSpPr>
              <a:spLocks noChangeShapeType="1"/>
            </p:cNvSpPr>
            <p:nvPr/>
          </p:nvSpPr>
          <p:spPr bwMode="auto">
            <a:xfrm flipV="1">
              <a:off x="4953" y="3829"/>
              <a:ext cx="13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29" name="Freeform 469"/>
            <p:cNvSpPr>
              <a:spLocks/>
            </p:cNvSpPr>
            <p:nvPr/>
          </p:nvSpPr>
          <p:spPr bwMode="auto">
            <a:xfrm>
              <a:off x="4044" y="3843"/>
              <a:ext cx="663" cy="60"/>
            </a:xfrm>
            <a:custGeom>
              <a:avLst/>
              <a:gdLst>
                <a:gd name="T0" fmla="*/ 1990 w 1990"/>
                <a:gd name="T1" fmla="*/ 181 h 181"/>
                <a:gd name="T2" fmla="*/ 1952 w 1990"/>
                <a:gd name="T3" fmla="*/ 72 h 181"/>
                <a:gd name="T4" fmla="*/ 1864 w 1990"/>
                <a:gd name="T5" fmla="*/ 72 h 181"/>
                <a:gd name="T6" fmla="*/ 1773 w 1990"/>
                <a:gd name="T7" fmla="*/ 70 h 181"/>
                <a:gd name="T8" fmla="*/ 1691 w 1990"/>
                <a:gd name="T9" fmla="*/ 73 h 181"/>
                <a:gd name="T10" fmla="*/ 1623 w 1990"/>
                <a:gd name="T11" fmla="*/ 77 h 181"/>
                <a:gd name="T12" fmla="*/ 1556 w 1990"/>
                <a:gd name="T13" fmla="*/ 83 h 181"/>
                <a:gd name="T14" fmla="*/ 1509 w 1990"/>
                <a:gd name="T15" fmla="*/ 94 h 181"/>
                <a:gd name="T16" fmla="*/ 1451 w 1990"/>
                <a:gd name="T17" fmla="*/ 104 h 181"/>
                <a:gd name="T18" fmla="*/ 1381 w 1990"/>
                <a:gd name="T19" fmla="*/ 117 h 181"/>
                <a:gd name="T20" fmla="*/ 1300 w 1990"/>
                <a:gd name="T21" fmla="*/ 130 h 181"/>
                <a:gd name="T22" fmla="*/ 1196 w 1990"/>
                <a:gd name="T23" fmla="*/ 139 h 181"/>
                <a:gd name="T24" fmla="*/ 1083 w 1990"/>
                <a:gd name="T25" fmla="*/ 142 h 181"/>
                <a:gd name="T26" fmla="*/ 952 w 1990"/>
                <a:gd name="T27" fmla="*/ 144 h 181"/>
                <a:gd name="T28" fmla="*/ 797 w 1990"/>
                <a:gd name="T29" fmla="*/ 144 h 181"/>
                <a:gd name="T30" fmla="*/ 622 w 1990"/>
                <a:gd name="T31" fmla="*/ 141 h 181"/>
                <a:gd name="T32" fmla="*/ 487 w 1990"/>
                <a:gd name="T33" fmla="*/ 137 h 181"/>
                <a:gd name="T34" fmla="*/ 436 w 1990"/>
                <a:gd name="T35" fmla="*/ 136 h 181"/>
                <a:gd name="T36" fmla="*/ 414 w 1990"/>
                <a:gd name="T37" fmla="*/ 135 h 181"/>
                <a:gd name="T38" fmla="*/ 386 w 1990"/>
                <a:gd name="T39" fmla="*/ 130 h 181"/>
                <a:gd name="T40" fmla="*/ 325 w 1990"/>
                <a:gd name="T41" fmla="*/ 112 h 181"/>
                <a:gd name="T42" fmla="*/ 239 w 1990"/>
                <a:gd name="T43" fmla="*/ 82 h 181"/>
                <a:gd name="T44" fmla="*/ 144 w 1990"/>
                <a:gd name="T45" fmla="*/ 50 h 181"/>
                <a:gd name="T46" fmla="*/ 57 w 1990"/>
                <a:gd name="T47" fmla="*/ 16 h 181"/>
                <a:gd name="T48" fmla="*/ 0 w 1990"/>
                <a:gd name="T49" fmla="*/ 0 h 181"/>
                <a:gd name="T50" fmla="*/ 513 w 1990"/>
                <a:gd name="T51" fmla="*/ 173 h 181"/>
                <a:gd name="T52" fmla="*/ 433 w 1990"/>
                <a:gd name="T53" fmla="*/ 169 h 181"/>
                <a:gd name="T54" fmla="*/ 355 w 1990"/>
                <a:gd name="T55" fmla="*/ 164 h 181"/>
                <a:gd name="T56" fmla="*/ 310 w 1990"/>
                <a:gd name="T57" fmla="*/ 160 h 181"/>
                <a:gd name="T58" fmla="*/ 287 w 1990"/>
                <a:gd name="T59" fmla="*/ 158 h 181"/>
                <a:gd name="T60" fmla="*/ 260 w 1990"/>
                <a:gd name="T61" fmla="*/ 153 h 181"/>
                <a:gd name="T62" fmla="*/ 216 w 1990"/>
                <a:gd name="T63" fmla="*/ 145 h 181"/>
                <a:gd name="T64" fmla="*/ 170 w 1990"/>
                <a:gd name="T65" fmla="*/ 136 h 181"/>
                <a:gd name="T66" fmla="*/ 130 w 1990"/>
                <a:gd name="T67" fmla="*/ 124 h 181"/>
                <a:gd name="T68" fmla="*/ 99 w 1990"/>
                <a:gd name="T69" fmla="*/ 112 h 181"/>
                <a:gd name="T70" fmla="*/ 79 w 1990"/>
                <a:gd name="T71" fmla="*/ 97 h 181"/>
                <a:gd name="T72" fmla="*/ 70 w 1990"/>
                <a:gd name="T73" fmla="*/ 82 h 181"/>
                <a:gd name="T74" fmla="*/ 67 w 1990"/>
                <a:gd name="T75" fmla="*/ 68 h 181"/>
                <a:gd name="T76" fmla="*/ 79 w 1990"/>
                <a:gd name="T77" fmla="*/ 65 h 181"/>
                <a:gd name="T78" fmla="*/ 107 w 1990"/>
                <a:gd name="T79" fmla="*/ 81 h 181"/>
                <a:gd name="T80" fmla="*/ 143 w 1990"/>
                <a:gd name="T81" fmla="*/ 99 h 181"/>
                <a:gd name="T82" fmla="*/ 196 w 1990"/>
                <a:gd name="T83" fmla="*/ 115 h 181"/>
                <a:gd name="T84" fmla="*/ 253 w 1990"/>
                <a:gd name="T85" fmla="*/ 132 h 181"/>
                <a:gd name="T86" fmla="*/ 301 w 1990"/>
                <a:gd name="T87" fmla="*/ 142 h 181"/>
                <a:gd name="T88" fmla="*/ 330 w 1990"/>
                <a:gd name="T89" fmla="*/ 149 h 181"/>
                <a:gd name="T90" fmla="*/ 370 w 1990"/>
                <a:gd name="T91" fmla="*/ 154 h 181"/>
                <a:gd name="T92" fmla="*/ 431 w 1990"/>
                <a:gd name="T93" fmla="*/ 163 h 181"/>
                <a:gd name="T94" fmla="*/ 501 w 1990"/>
                <a:gd name="T95" fmla="*/ 17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0" h="181">
                  <a:moveTo>
                    <a:pt x="536" y="173"/>
                  </a:moveTo>
                  <a:lnTo>
                    <a:pt x="1990" y="181"/>
                  </a:lnTo>
                  <a:lnTo>
                    <a:pt x="1990" y="69"/>
                  </a:lnTo>
                  <a:lnTo>
                    <a:pt x="1952" y="72"/>
                  </a:lnTo>
                  <a:lnTo>
                    <a:pt x="1908" y="72"/>
                  </a:lnTo>
                  <a:lnTo>
                    <a:pt x="1864" y="72"/>
                  </a:lnTo>
                  <a:lnTo>
                    <a:pt x="1819" y="70"/>
                  </a:lnTo>
                  <a:lnTo>
                    <a:pt x="1773" y="70"/>
                  </a:lnTo>
                  <a:lnTo>
                    <a:pt x="1730" y="72"/>
                  </a:lnTo>
                  <a:lnTo>
                    <a:pt x="1691" y="73"/>
                  </a:lnTo>
                  <a:lnTo>
                    <a:pt x="1656" y="74"/>
                  </a:lnTo>
                  <a:lnTo>
                    <a:pt x="1623" y="77"/>
                  </a:lnTo>
                  <a:lnTo>
                    <a:pt x="1587" y="79"/>
                  </a:lnTo>
                  <a:lnTo>
                    <a:pt x="1556" y="83"/>
                  </a:lnTo>
                  <a:lnTo>
                    <a:pt x="1532" y="88"/>
                  </a:lnTo>
                  <a:lnTo>
                    <a:pt x="1509" y="94"/>
                  </a:lnTo>
                  <a:lnTo>
                    <a:pt x="1483" y="99"/>
                  </a:lnTo>
                  <a:lnTo>
                    <a:pt x="1451" y="104"/>
                  </a:lnTo>
                  <a:lnTo>
                    <a:pt x="1416" y="110"/>
                  </a:lnTo>
                  <a:lnTo>
                    <a:pt x="1381" y="117"/>
                  </a:lnTo>
                  <a:lnTo>
                    <a:pt x="1344" y="123"/>
                  </a:lnTo>
                  <a:lnTo>
                    <a:pt x="1300" y="130"/>
                  </a:lnTo>
                  <a:lnTo>
                    <a:pt x="1248" y="135"/>
                  </a:lnTo>
                  <a:lnTo>
                    <a:pt x="1196" y="139"/>
                  </a:lnTo>
                  <a:lnTo>
                    <a:pt x="1142" y="141"/>
                  </a:lnTo>
                  <a:lnTo>
                    <a:pt x="1083" y="142"/>
                  </a:lnTo>
                  <a:lnTo>
                    <a:pt x="1020" y="144"/>
                  </a:lnTo>
                  <a:lnTo>
                    <a:pt x="952" y="144"/>
                  </a:lnTo>
                  <a:lnTo>
                    <a:pt x="878" y="144"/>
                  </a:lnTo>
                  <a:lnTo>
                    <a:pt x="797" y="144"/>
                  </a:lnTo>
                  <a:lnTo>
                    <a:pt x="708" y="142"/>
                  </a:lnTo>
                  <a:lnTo>
                    <a:pt x="622" y="141"/>
                  </a:lnTo>
                  <a:lnTo>
                    <a:pt x="546" y="140"/>
                  </a:lnTo>
                  <a:lnTo>
                    <a:pt x="487" y="137"/>
                  </a:lnTo>
                  <a:lnTo>
                    <a:pt x="454" y="136"/>
                  </a:lnTo>
                  <a:lnTo>
                    <a:pt x="436" y="136"/>
                  </a:lnTo>
                  <a:lnTo>
                    <a:pt x="424" y="135"/>
                  </a:lnTo>
                  <a:lnTo>
                    <a:pt x="414" y="135"/>
                  </a:lnTo>
                  <a:lnTo>
                    <a:pt x="402" y="132"/>
                  </a:lnTo>
                  <a:lnTo>
                    <a:pt x="386" y="130"/>
                  </a:lnTo>
                  <a:lnTo>
                    <a:pt x="360" y="123"/>
                  </a:lnTo>
                  <a:lnTo>
                    <a:pt x="325" y="112"/>
                  </a:lnTo>
                  <a:lnTo>
                    <a:pt x="284" y="97"/>
                  </a:lnTo>
                  <a:lnTo>
                    <a:pt x="239" y="82"/>
                  </a:lnTo>
                  <a:lnTo>
                    <a:pt x="192" y="67"/>
                  </a:lnTo>
                  <a:lnTo>
                    <a:pt x="144" y="50"/>
                  </a:lnTo>
                  <a:lnTo>
                    <a:pt x="99" y="33"/>
                  </a:lnTo>
                  <a:lnTo>
                    <a:pt x="57" y="16"/>
                  </a:lnTo>
                  <a:lnTo>
                    <a:pt x="16" y="4"/>
                  </a:lnTo>
                  <a:lnTo>
                    <a:pt x="0" y="0"/>
                  </a:lnTo>
                  <a:lnTo>
                    <a:pt x="0" y="171"/>
                  </a:lnTo>
                  <a:lnTo>
                    <a:pt x="513" y="173"/>
                  </a:lnTo>
                  <a:lnTo>
                    <a:pt x="476" y="172"/>
                  </a:lnTo>
                  <a:lnTo>
                    <a:pt x="433" y="169"/>
                  </a:lnTo>
                  <a:lnTo>
                    <a:pt x="392" y="167"/>
                  </a:lnTo>
                  <a:lnTo>
                    <a:pt x="355" y="164"/>
                  </a:lnTo>
                  <a:lnTo>
                    <a:pt x="327" y="163"/>
                  </a:lnTo>
                  <a:lnTo>
                    <a:pt x="310" y="160"/>
                  </a:lnTo>
                  <a:lnTo>
                    <a:pt x="297" y="159"/>
                  </a:lnTo>
                  <a:lnTo>
                    <a:pt x="287" y="158"/>
                  </a:lnTo>
                  <a:lnTo>
                    <a:pt x="275" y="155"/>
                  </a:lnTo>
                  <a:lnTo>
                    <a:pt x="260" y="153"/>
                  </a:lnTo>
                  <a:lnTo>
                    <a:pt x="239" y="150"/>
                  </a:lnTo>
                  <a:lnTo>
                    <a:pt x="216" y="145"/>
                  </a:lnTo>
                  <a:lnTo>
                    <a:pt x="193" y="141"/>
                  </a:lnTo>
                  <a:lnTo>
                    <a:pt x="170" y="136"/>
                  </a:lnTo>
                  <a:lnTo>
                    <a:pt x="148" y="131"/>
                  </a:lnTo>
                  <a:lnTo>
                    <a:pt x="130" y="124"/>
                  </a:lnTo>
                  <a:lnTo>
                    <a:pt x="113" y="118"/>
                  </a:lnTo>
                  <a:lnTo>
                    <a:pt x="99" y="112"/>
                  </a:lnTo>
                  <a:lnTo>
                    <a:pt x="88" y="105"/>
                  </a:lnTo>
                  <a:lnTo>
                    <a:pt x="79" y="97"/>
                  </a:lnTo>
                  <a:lnTo>
                    <a:pt x="72" y="90"/>
                  </a:lnTo>
                  <a:lnTo>
                    <a:pt x="70" y="82"/>
                  </a:lnTo>
                  <a:lnTo>
                    <a:pt x="68" y="76"/>
                  </a:lnTo>
                  <a:lnTo>
                    <a:pt x="67" y="68"/>
                  </a:lnTo>
                  <a:lnTo>
                    <a:pt x="61" y="59"/>
                  </a:lnTo>
                  <a:lnTo>
                    <a:pt x="79" y="65"/>
                  </a:lnTo>
                  <a:lnTo>
                    <a:pt x="93" y="73"/>
                  </a:lnTo>
                  <a:lnTo>
                    <a:pt x="107" y="81"/>
                  </a:lnTo>
                  <a:lnTo>
                    <a:pt x="122" y="90"/>
                  </a:lnTo>
                  <a:lnTo>
                    <a:pt x="143" y="99"/>
                  </a:lnTo>
                  <a:lnTo>
                    <a:pt x="169" y="108"/>
                  </a:lnTo>
                  <a:lnTo>
                    <a:pt x="196" y="115"/>
                  </a:lnTo>
                  <a:lnTo>
                    <a:pt x="225" y="124"/>
                  </a:lnTo>
                  <a:lnTo>
                    <a:pt x="253" y="132"/>
                  </a:lnTo>
                  <a:lnTo>
                    <a:pt x="279" y="137"/>
                  </a:lnTo>
                  <a:lnTo>
                    <a:pt x="301" y="142"/>
                  </a:lnTo>
                  <a:lnTo>
                    <a:pt x="316" y="145"/>
                  </a:lnTo>
                  <a:lnTo>
                    <a:pt x="330" y="149"/>
                  </a:lnTo>
                  <a:lnTo>
                    <a:pt x="347" y="151"/>
                  </a:lnTo>
                  <a:lnTo>
                    <a:pt x="370" y="154"/>
                  </a:lnTo>
                  <a:lnTo>
                    <a:pt x="399" y="158"/>
                  </a:lnTo>
                  <a:lnTo>
                    <a:pt x="431" y="163"/>
                  </a:lnTo>
                  <a:lnTo>
                    <a:pt x="465" y="167"/>
                  </a:lnTo>
                  <a:lnTo>
                    <a:pt x="501" y="171"/>
                  </a:lnTo>
                  <a:lnTo>
                    <a:pt x="536" y="173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0" name="Freeform 470"/>
            <p:cNvSpPr>
              <a:spLocks/>
            </p:cNvSpPr>
            <p:nvPr/>
          </p:nvSpPr>
          <p:spPr bwMode="auto">
            <a:xfrm>
              <a:off x="4044" y="3763"/>
              <a:ext cx="663" cy="67"/>
            </a:xfrm>
            <a:custGeom>
              <a:avLst/>
              <a:gdLst>
                <a:gd name="T0" fmla="*/ 0 w 1990"/>
                <a:gd name="T1" fmla="*/ 201 h 201"/>
                <a:gd name="T2" fmla="*/ 1990 w 1990"/>
                <a:gd name="T3" fmla="*/ 201 h 201"/>
                <a:gd name="T4" fmla="*/ 1990 w 1990"/>
                <a:gd name="T5" fmla="*/ 0 h 201"/>
                <a:gd name="T6" fmla="*/ 1977 w 1990"/>
                <a:gd name="T7" fmla="*/ 0 h 201"/>
                <a:gd name="T8" fmla="*/ 1941 w 1990"/>
                <a:gd name="T9" fmla="*/ 6 h 201"/>
                <a:gd name="T10" fmla="*/ 1893 w 1990"/>
                <a:gd name="T11" fmla="*/ 11 h 201"/>
                <a:gd name="T12" fmla="*/ 1837 w 1990"/>
                <a:gd name="T13" fmla="*/ 16 h 201"/>
                <a:gd name="T14" fmla="*/ 1777 w 1990"/>
                <a:gd name="T15" fmla="*/ 23 h 201"/>
                <a:gd name="T16" fmla="*/ 1717 w 1990"/>
                <a:gd name="T17" fmla="*/ 30 h 201"/>
                <a:gd name="T18" fmla="*/ 1661 w 1990"/>
                <a:gd name="T19" fmla="*/ 38 h 201"/>
                <a:gd name="T20" fmla="*/ 1614 w 1990"/>
                <a:gd name="T21" fmla="*/ 46 h 201"/>
                <a:gd name="T22" fmla="*/ 1568 w 1990"/>
                <a:gd name="T23" fmla="*/ 53 h 201"/>
                <a:gd name="T24" fmla="*/ 1521 w 1990"/>
                <a:gd name="T25" fmla="*/ 62 h 201"/>
                <a:gd name="T26" fmla="*/ 1474 w 1990"/>
                <a:gd name="T27" fmla="*/ 70 h 201"/>
                <a:gd name="T28" fmla="*/ 1429 w 1990"/>
                <a:gd name="T29" fmla="*/ 79 h 201"/>
                <a:gd name="T30" fmla="*/ 1393 w 1990"/>
                <a:gd name="T31" fmla="*/ 87 h 201"/>
                <a:gd name="T32" fmla="*/ 1361 w 1990"/>
                <a:gd name="T33" fmla="*/ 95 h 201"/>
                <a:gd name="T34" fmla="*/ 1324 w 1990"/>
                <a:gd name="T35" fmla="*/ 101 h 201"/>
                <a:gd name="T36" fmla="*/ 1276 w 1990"/>
                <a:gd name="T37" fmla="*/ 110 h 201"/>
                <a:gd name="T38" fmla="*/ 1234 w 1990"/>
                <a:gd name="T39" fmla="*/ 116 h 201"/>
                <a:gd name="T40" fmla="*/ 1191 w 1990"/>
                <a:gd name="T41" fmla="*/ 123 h 201"/>
                <a:gd name="T42" fmla="*/ 1149 w 1990"/>
                <a:gd name="T43" fmla="*/ 129 h 201"/>
                <a:gd name="T44" fmla="*/ 1101 w 1990"/>
                <a:gd name="T45" fmla="*/ 136 h 201"/>
                <a:gd name="T46" fmla="*/ 1051 w 1990"/>
                <a:gd name="T47" fmla="*/ 142 h 201"/>
                <a:gd name="T48" fmla="*/ 992 w 1990"/>
                <a:gd name="T49" fmla="*/ 147 h 201"/>
                <a:gd name="T50" fmla="*/ 927 w 1990"/>
                <a:gd name="T51" fmla="*/ 151 h 201"/>
                <a:gd name="T52" fmla="*/ 856 w 1990"/>
                <a:gd name="T53" fmla="*/ 155 h 201"/>
                <a:gd name="T54" fmla="*/ 784 w 1990"/>
                <a:gd name="T55" fmla="*/ 158 h 201"/>
                <a:gd name="T56" fmla="*/ 716 w 1990"/>
                <a:gd name="T57" fmla="*/ 160 h 201"/>
                <a:gd name="T58" fmla="*/ 656 w 1990"/>
                <a:gd name="T59" fmla="*/ 161 h 201"/>
                <a:gd name="T60" fmla="*/ 607 w 1990"/>
                <a:gd name="T61" fmla="*/ 164 h 201"/>
                <a:gd name="T62" fmla="*/ 560 w 1990"/>
                <a:gd name="T63" fmla="*/ 165 h 201"/>
                <a:gd name="T64" fmla="*/ 524 w 1990"/>
                <a:gd name="T65" fmla="*/ 168 h 201"/>
                <a:gd name="T66" fmla="*/ 495 w 1990"/>
                <a:gd name="T67" fmla="*/ 170 h 201"/>
                <a:gd name="T68" fmla="*/ 468 w 1990"/>
                <a:gd name="T69" fmla="*/ 172 h 201"/>
                <a:gd name="T70" fmla="*/ 455 w 1990"/>
                <a:gd name="T71" fmla="*/ 176 h 201"/>
                <a:gd name="T72" fmla="*/ 445 w 1990"/>
                <a:gd name="T73" fmla="*/ 178 h 201"/>
                <a:gd name="T74" fmla="*/ 436 w 1990"/>
                <a:gd name="T75" fmla="*/ 178 h 201"/>
                <a:gd name="T76" fmla="*/ 426 w 1990"/>
                <a:gd name="T77" fmla="*/ 179 h 201"/>
                <a:gd name="T78" fmla="*/ 413 w 1990"/>
                <a:gd name="T79" fmla="*/ 179 h 201"/>
                <a:gd name="T80" fmla="*/ 397 w 1990"/>
                <a:gd name="T81" fmla="*/ 181 h 201"/>
                <a:gd name="T82" fmla="*/ 381 w 1990"/>
                <a:gd name="T83" fmla="*/ 182 h 201"/>
                <a:gd name="T84" fmla="*/ 363 w 1990"/>
                <a:gd name="T85" fmla="*/ 183 h 201"/>
                <a:gd name="T86" fmla="*/ 342 w 1990"/>
                <a:gd name="T87" fmla="*/ 185 h 201"/>
                <a:gd name="T88" fmla="*/ 318 w 1990"/>
                <a:gd name="T89" fmla="*/ 185 h 201"/>
                <a:gd name="T90" fmla="*/ 289 w 1990"/>
                <a:gd name="T91" fmla="*/ 185 h 201"/>
                <a:gd name="T92" fmla="*/ 259 w 1990"/>
                <a:gd name="T93" fmla="*/ 185 h 201"/>
                <a:gd name="T94" fmla="*/ 228 w 1990"/>
                <a:gd name="T95" fmla="*/ 183 h 201"/>
                <a:gd name="T96" fmla="*/ 196 w 1990"/>
                <a:gd name="T97" fmla="*/ 181 h 201"/>
                <a:gd name="T98" fmla="*/ 166 w 1990"/>
                <a:gd name="T99" fmla="*/ 177 h 201"/>
                <a:gd name="T100" fmla="*/ 138 w 1990"/>
                <a:gd name="T101" fmla="*/ 173 h 201"/>
                <a:gd name="T102" fmla="*/ 115 w 1990"/>
                <a:gd name="T103" fmla="*/ 168 h 201"/>
                <a:gd name="T104" fmla="*/ 94 w 1990"/>
                <a:gd name="T105" fmla="*/ 163 h 201"/>
                <a:gd name="T106" fmla="*/ 76 w 1990"/>
                <a:gd name="T107" fmla="*/ 155 h 201"/>
                <a:gd name="T108" fmla="*/ 58 w 1990"/>
                <a:gd name="T109" fmla="*/ 145 h 201"/>
                <a:gd name="T110" fmla="*/ 45 w 1990"/>
                <a:gd name="T111" fmla="*/ 133 h 201"/>
                <a:gd name="T112" fmla="*/ 36 w 1990"/>
                <a:gd name="T113" fmla="*/ 123 h 201"/>
                <a:gd name="T114" fmla="*/ 29 w 1990"/>
                <a:gd name="T115" fmla="*/ 111 h 201"/>
                <a:gd name="T116" fmla="*/ 22 w 1990"/>
                <a:gd name="T117" fmla="*/ 97 h 201"/>
                <a:gd name="T118" fmla="*/ 11 w 1990"/>
                <a:gd name="T119" fmla="*/ 83 h 201"/>
                <a:gd name="T120" fmla="*/ 0 w 1990"/>
                <a:gd name="T121" fmla="*/ 82 h 201"/>
                <a:gd name="T122" fmla="*/ 0 w 1990"/>
                <a:gd name="T12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0" h="201">
                  <a:moveTo>
                    <a:pt x="0" y="201"/>
                  </a:moveTo>
                  <a:lnTo>
                    <a:pt x="1990" y="201"/>
                  </a:lnTo>
                  <a:lnTo>
                    <a:pt x="1990" y="0"/>
                  </a:lnTo>
                  <a:lnTo>
                    <a:pt x="1977" y="0"/>
                  </a:lnTo>
                  <a:lnTo>
                    <a:pt x="1941" y="6"/>
                  </a:lnTo>
                  <a:lnTo>
                    <a:pt x="1893" y="11"/>
                  </a:lnTo>
                  <a:lnTo>
                    <a:pt x="1837" y="16"/>
                  </a:lnTo>
                  <a:lnTo>
                    <a:pt x="1777" y="23"/>
                  </a:lnTo>
                  <a:lnTo>
                    <a:pt x="1717" y="30"/>
                  </a:lnTo>
                  <a:lnTo>
                    <a:pt x="1661" y="38"/>
                  </a:lnTo>
                  <a:lnTo>
                    <a:pt x="1614" y="46"/>
                  </a:lnTo>
                  <a:lnTo>
                    <a:pt x="1568" y="53"/>
                  </a:lnTo>
                  <a:lnTo>
                    <a:pt x="1521" y="62"/>
                  </a:lnTo>
                  <a:lnTo>
                    <a:pt x="1474" y="70"/>
                  </a:lnTo>
                  <a:lnTo>
                    <a:pt x="1429" y="79"/>
                  </a:lnTo>
                  <a:lnTo>
                    <a:pt x="1393" y="87"/>
                  </a:lnTo>
                  <a:lnTo>
                    <a:pt x="1361" y="95"/>
                  </a:lnTo>
                  <a:lnTo>
                    <a:pt x="1324" y="101"/>
                  </a:lnTo>
                  <a:lnTo>
                    <a:pt x="1276" y="110"/>
                  </a:lnTo>
                  <a:lnTo>
                    <a:pt x="1234" y="116"/>
                  </a:lnTo>
                  <a:lnTo>
                    <a:pt x="1191" y="123"/>
                  </a:lnTo>
                  <a:lnTo>
                    <a:pt x="1149" y="129"/>
                  </a:lnTo>
                  <a:lnTo>
                    <a:pt x="1101" y="136"/>
                  </a:lnTo>
                  <a:lnTo>
                    <a:pt x="1051" y="142"/>
                  </a:lnTo>
                  <a:lnTo>
                    <a:pt x="992" y="147"/>
                  </a:lnTo>
                  <a:lnTo>
                    <a:pt x="927" y="151"/>
                  </a:lnTo>
                  <a:lnTo>
                    <a:pt x="856" y="155"/>
                  </a:lnTo>
                  <a:lnTo>
                    <a:pt x="784" y="158"/>
                  </a:lnTo>
                  <a:lnTo>
                    <a:pt x="716" y="160"/>
                  </a:lnTo>
                  <a:lnTo>
                    <a:pt x="656" y="161"/>
                  </a:lnTo>
                  <a:lnTo>
                    <a:pt x="607" y="164"/>
                  </a:lnTo>
                  <a:lnTo>
                    <a:pt x="560" y="165"/>
                  </a:lnTo>
                  <a:lnTo>
                    <a:pt x="524" y="168"/>
                  </a:lnTo>
                  <a:lnTo>
                    <a:pt x="495" y="170"/>
                  </a:lnTo>
                  <a:lnTo>
                    <a:pt x="468" y="172"/>
                  </a:lnTo>
                  <a:lnTo>
                    <a:pt x="455" y="176"/>
                  </a:lnTo>
                  <a:lnTo>
                    <a:pt x="445" y="178"/>
                  </a:lnTo>
                  <a:lnTo>
                    <a:pt x="436" y="178"/>
                  </a:lnTo>
                  <a:lnTo>
                    <a:pt x="426" y="179"/>
                  </a:lnTo>
                  <a:lnTo>
                    <a:pt x="413" y="179"/>
                  </a:lnTo>
                  <a:lnTo>
                    <a:pt x="397" y="181"/>
                  </a:lnTo>
                  <a:lnTo>
                    <a:pt x="381" y="182"/>
                  </a:lnTo>
                  <a:lnTo>
                    <a:pt x="363" y="183"/>
                  </a:lnTo>
                  <a:lnTo>
                    <a:pt x="342" y="185"/>
                  </a:lnTo>
                  <a:lnTo>
                    <a:pt x="318" y="185"/>
                  </a:lnTo>
                  <a:lnTo>
                    <a:pt x="289" y="185"/>
                  </a:lnTo>
                  <a:lnTo>
                    <a:pt x="259" y="185"/>
                  </a:lnTo>
                  <a:lnTo>
                    <a:pt x="228" y="183"/>
                  </a:lnTo>
                  <a:lnTo>
                    <a:pt x="196" y="181"/>
                  </a:lnTo>
                  <a:lnTo>
                    <a:pt x="166" y="177"/>
                  </a:lnTo>
                  <a:lnTo>
                    <a:pt x="138" y="173"/>
                  </a:lnTo>
                  <a:lnTo>
                    <a:pt x="115" y="168"/>
                  </a:lnTo>
                  <a:lnTo>
                    <a:pt x="94" y="163"/>
                  </a:lnTo>
                  <a:lnTo>
                    <a:pt x="76" y="155"/>
                  </a:lnTo>
                  <a:lnTo>
                    <a:pt x="58" y="145"/>
                  </a:lnTo>
                  <a:lnTo>
                    <a:pt x="45" y="133"/>
                  </a:lnTo>
                  <a:lnTo>
                    <a:pt x="36" y="123"/>
                  </a:lnTo>
                  <a:lnTo>
                    <a:pt x="29" y="111"/>
                  </a:lnTo>
                  <a:lnTo>
                    <a:pt x="22" y="97"/>
                  </a:lnTo>
                  <a:lnTo>
                    <a:pt x="11" y="83"/>
                  </a:lnTo>
                  <a:lnTo>
                    <a:pt x="0" y="82"/>
                  </a:lnTo>
                  <a:lnTo>
                    <a:pt x="0" y="201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1" name="Line 471"/>
            <p:cNvSpPr>
              <a:spLocks noChangeShapeType="1"/>
            </p:cNvSpPr>
            <p:nvPr/>
          </p:nvSpPr>
          <p:spPr bwMode="auto">
            <a:xfrm>
              <a:off x="4246" y="3822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2" name="Line 472"/>
            <p:cNvSpPr>
              <a:spLocks noChangeShapeType="1"/>
            </p:cNvSpPr>
            <p:nvPr/>
          </p:nvSpPr>
          <p:spPr bwMode="auto">
            <a:xfrm>
              <a:off x="4360" y="3819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3" name="Line 473"/>
            <p:cNvSpPr>
              <a:spLocks noChangeShapeType="1"/>
            </p:cNvSpPr>
            <p:nvPr/>
          </p:nvSpPr>
          <p:spPr bwMode="auto">
            <a:xfrm flipV="1">
              <a:off x="4274" y="3816"/>
              <a:ext cx="1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4" name="Line 474"/>
            <p:cNvSpPr>
              <a:spLocks noChangeShapeType="1"/>
            </p:cNvSpPr>
            <p:nvPr/>
          </p:nvSpPr>
          <p:spPr bwMode="auto">
            <a:xfrm flipV="1">
              <a:off x="4332" y="3815"/>
              <a:ext cx="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5" name="Line 475"/>
            <p:cNvSpPr>
              <a:spLocks noChangeShapeType="1"/>
            </p:cNvSpPr>
            <p:nvPr/>
          </p:nvSpPr>
          <p:spPr bwMode="auto">
            <a:xfrm flipV="1">
              <a:off x="4332" y="3825"/>
              <a:ext cx="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6" name="Line 476"/>
            <p:cNvSpPr>
              <a:spLocks noChangeShapeType="1"/>
            </p:cNvSpPr>
            <p:nvPr/>
          </p:nvSpPr>
          <p:spPr bwMode="auto">
            <a:xfrm>
              <a:off x="4303" y="3821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7" name="Line 477"/>
            <p:cNvSpPr>
              <a:spLocks noChangeShapeType="1"/>
            </p:cNvSpPr>
            <p:nvPr/>
          </p:nvSpPr>
          <p:spPr bwMode="auto">
            <a:xfrm flipV="1">
              <a:off x="4389" y="3810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8" name="Line 478"/>
            <p:cNvSpPr>
              <a:spLocks noChangeShapeType="1"/>
            </p:cNvSpPr>
            <p:nvPr/>
          </p:nvSpPr>
          <p:spPr bwMode="auto">
            <a:xfrm flipV="1">
              <a:off x="4389" y="3823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39" name="Line 479"/>
            <p:cNvSpPr>
              <a:spLocks noChangeShapeType="1"/>
            </p:cNvSpPr>
            <p:nvPr/>
          </p:nvSpPr>
          <p:spPr bwMode="auto">
            <a:xfrm flipV="1">
              <a:off x="4446" y="3803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0" name="Line 480"/>
            <p:cNvSpPr>
              <a:spLocks noChangeShapeType="1"/>
            </p:cNvSpPr>
            <p:nvPr/>
          </p:nvSpPr>
          <p:spPr bwMode="auto">
            <a:xfrm flipV="1">
              <a:off x="4446" y="3821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1" name="Line 481"/>
            <p:cNvSpPr>
              <a:spLocks noChangeShapeType="1"/>
            </p:cNvSpPr>
            <p:nvPr/>
          </p:nvSpPr>
          <p:spPr bwMode="auto">
            <a:xfrm>
              <a:off x="4417" y="3815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2" name="Line 482"/>
            <p:cNvSpPr>
              <a:spLocks noChangeShapeType="1"/>
            </p:cNvSpPr>
            <p:nvPr/>
          </p:nvSpPr>
          <p:spPr bwMode="auto">
            <a:xfrm flipV="1">
              <a:off x="4118" y="3824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3" name="Line 483"/>
            <p:cNvSpPr>
              <a:spLocks noChangeShapeType="1"/>
            </p:cNvSpPr>
            <p:nvPr/>
          </p:nvSpPr>
          <p:spPr bwMode="auto">
            <a:xfrm flipV="1">
              <a:off x="4503" y="3793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4" name="Line 484"/>
            <p:cNvSpPr>
              <a:spLocks noChangeShapeType="1"/>
            </p:cNvSpPr>
            <p:nvPr/>
          </p:nvSpPr>
          <p:spPr bwMode="auto">
            <a:xfrm flipV="1">
              <a:off x="4503" y="3818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5" name="Line 485"/>
            <p:cNvSpPr>
              <a:spLocks noChangeShapeType="1"/>
            </p:cNvSpPr>
            <p:nvPr/>
          </p:nvSpPr>
          <p:spPr bwMode="auto">
            <a:xfrm flipV="1">
              <a:off x="4560" y="3782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6" name="Line 486"/>
            <p:cNvSpPr>
              <a:spLocks noChangeShapeType="1"/>
            </p:cNvSpPr>
            <p:nvPr/>
          </p:nvSpPr>
          <p:spPr bwMode="auto">
            <a:xfrm flipV="1">
              <a:off x="4560" y="3814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7" name="Line 487"/>
            <p:cNvSpPr>
              <a:spLocks noChangeShapeType="1"/>
            </p:cNvSpPr>
            <p:nvPr/>
          </p:nvSpPr>
          <p:spPr bwMode="auto">
            <a:xfrm flipV="1">
              <a:off x="4617" y="3773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8" name="Line 488"/>
            <p:cNvSpPr>
              <a:spLocks noChangeShapeType="1"/>
            </p:cNvSpPr>
            <p:nvPr/>
          </p:nvSpPr>
          <p:spPr bwMode="auto">
            <a:xfrm flipV="1">
              <a:off x="4617" y="3811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49" name="Line 489"/>
            <p:cNvSpPr>
              <a:spLocks noChangeShapeType="1"/>
            </p:cNvSpPr>
            <p:nvPr/>
          </p:nvSpPr>
          <p:spPr bwMode="auto">
            <a:xfrm flipV="1">
              <a:off x="4674" y="3767"/>
              <a:ext cx="0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0" name="Line 490"/>
            <p:cNvSpPr>
              <a:spLocks noChangeShapeType="1"/>
            </p:cNvSpPr>
            <p:nvPr/>
          </p:nvSpPr>
          <p:spPr bwMode="auto">
            <a:xfrm flipV="1">
              <a:off x="4674" y="3808"/>
              <a:ext cx="0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1" name="Line 491"/>
            <p:cNvSpPr>
              <a:spLocks noChangeShapeType="1"/>
            </p:cNvSpPr>
            <p:nvPr/>
          </p:nvSpPr>
          <p:spPr bwMode="auto">
            <a:xfrm>
              <a:off x="4474" y="3809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2" name="Line 492"/>
            <p:cNvSpPr>
              <a:spLocks noChangeShapeType="1"/>
            </p:cNvSpPr>
            <p:nvPr/>
          </p:nvSpPr>
          <p:spPr bwMode="auto">
            <a:xfrm>
              <a:off x="4531" y="3802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3" name="Line 493"/>
            <p:cNvSpPr>
              <a:spLocks noChangeShapeType="1"/>
            </p:cNvSpPr>
            <p:nvPr/>
          </p:nvSpPr>
          <p:spPr bwMode="auto">
            <a:xfrm>
              <a:off x="4588" y="3795"/>
              <a:ext cx="1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4" name="Line 494"/>
            <p:cNvSpPr>
              <a:spLocks noChangeShapeType="1"/>
            </p:cNvSpPr>
            <p:nvPr/>
          </p:nvSpPr>
          <p:spPr bwMode="auto">
            <a:xfrm>
              <a:off x="4646" y="3789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5" name="Freeform 495"/>
            <p:cNvSpPr>
              <a:spLocks/>
            </p:cNvSpPr>
            <p:nvPr/>
          </p:nvSpPr>
          <p:spPr bwMode="auto">
            <a:xfrm>
              <a:off x="4064" y="3863"/>
              <a:ext cx="499" cy="32"/>
            </a:xfrm>
            <a:custGeom>
              <a:avLst/>
              <a:gdLst>
                <a:gd name="T0" fmla="*/ 1495 w 1495"/>
                <a:gd name="T1" fmla="*/ 56 h 96"/>
                <a:gd name="T2" fmla="*/ 1472 w 1495"/>
                <a:gd name="T3" fmla="*/ 59 h 96"/>
                <a:gd name="T4" fmla="*/ 1444 w 1495"/>
                <a:gd name="T5" fmla="*/ 63 h 96"/>
                <a:gd name="T6" fmla="*/ 1412 w 1495"/>
                <a:gd name="T7" fmla="*/ 67 h 96"/>
                <a:gd name="T8" fmla="*/ 1377 w 1495"/>
                <a:gd name="T9" fmla="*/ 72 h 96"/>
                <a:gd name="T10" fmla="*/ 1341 w 1495"/>
                <a:gd name="T11" fmla="*/ 76 h 96"/>
                <a:gd name="T12" fmla="*/ 1309 w 1495"/>
                <a:gd name="T13" fmla="*/ 78 h 96"/>
                <a:gd name="T14" fmla="*/ 1283 w 1495"/>
                <a:gd name="T15" fmla="*/ 82 h 96"/>
                <a:gd name="T16" fmla="*/ 1257 w 1495"/>
                <a:gd name="T17" fmla="*/ 85 h 96"/>
                <a:gd name="T18" fmla="*/ 1227 w 1495"/>
                <a:gd name="T19" fmla="*/ 87 h 96"/>
                <a:gd name="T20" fmla="*/ 1187 w 1495"/>
                <a:gd name="T21" fmla="*/ 90 h 96"/>
                <a:gd name="T22" fmla="*/ 1135 w 1495"/>
                <a:gd name="T23" fmla="*/ 92 h 96"/>
                <a:gd name="T24" fmla="*/ 1067 w 1495"/>
                <a:gd name="T25" fmla="*/ 94 h 96"/>
                <a:gd name="T26" fmla="*/ 991 w 1495"/>
                <a:gd name="T27" fmla="*/ 95 h 96"/>
                <a:gd name="T28" fmla="*/ 917 w 1495"/>
                <a:gd name="T29" fmla="*/ 96 h 96"/>
                <a:gd name="T30" fmla="*/ 851 w 1495"/>
                <a:gd name="T31" fmla="*/ 96 h 96"/>
                <a:gd name="T32" fmla="*/ 805 w 1495"/>
                <a:gd name="T33" fmla="*/ 96 h 96"/>
                <a:gd name="T34" fmla="*/ 771 w 1495"/>
                <a:gd name="T35" fmla="*/ 96 h 96"/>
                <a:gd name="T36" fmla="*/ 747 w 1495"/>
                <a:gd name="T37" fmla="*/ 96 h 96"/>
                <a:gd name="T38" fmla="*/ 728 w 1495"/>
                <a:gd name="T39" fmla="*/ 95 h 96"/>
                <a:gd name="T40" fmla="*/ 706 w 1495"/>
                <a:gd name="T41" fmla="*/ 95 h 96"/>
                <a:gd name="T42" fmla="*/ 674 w 1495"/>
                <a:gd name="T43" fmla="*/ 94 h 96"/>
                <a:gd name="T44" fmla="*/ 628 w 1495"/>
                <a:gd name="T45" fmla="*/ 94 h 96"/>
                <a:gd name="T46" fmla="*/ 574 w 1495"/>
                <a:gd name="T47" fmla="*/ 94 h 96"/>
                <a:gd name="T48" fmla="*/ 516 w 1495"/>
                <a:gd name="T49" fmla="*/ 92 h 96"/>
                <a:gd name="T50" fmla="*/ 465 w 1495"/>
                <a:gd name="T51" fmla="*/ 92 h 96"/>
                <a:gd name="T52" fmla="*/ 426 w 1495"/>
                <a:gd name="T53" fmla="*/ 91 h 96"/>
                <a:gd name="T54" fmla="*/ 401 w 1495"/>
                <a:gd name="T55" fmla="*/ 90 h 96"/>
                <a:gd name="T56" fmla="*/ 381 w 1495"/>
                <a:gd name="T57" fmla="*/ 90 h 96"/>
                <a:gd name="T58" fmla="*/ 366 w 1495"/>
                <a:gd name="T59" fmla="*/ 89 h 96"/>
                <a:gd name="T60" fmla="*/ 348 w 1495"/>
                <a:gd name="T61" fmla="*/ 87 h 96"/>
                <a:gd name="T62" fmla="*/ 327 w 1495"/>
                <a:gd name="T63" fmla="*/ 83 h 96"/>
                <a:gd name="T64" fmla="*/ 304 w 1495"/>
                <a:gd name="T65" fmla="*/ 80 h 96"/>
                <a:gd name="T66" fmla="*/ 281 w 1495"/>
                <a:gd name="T67" fmla="*/ 76 h 96"/>
                <a:gd name="T68" fmla="*/ 259 w 1495"/>
                <a:gd name="T69" fmla="*/ 72 h 96"/>
                <a:gd name="T70" fmla="*/ 236 w 1495"/>
                <a:gd name="T71" fmla="*/ 65 h 96"/>
                <a:gd name="T72" fmla="*/ 209 w 1495"/>
                <a:gd name="T73" fmla="*/ 59 h 96"/>
                <a:gd name="T74" fmla="*/ 182 w 1495"/>
                <a:gd name="T75" fmla="*/ 50 h 96"/>
                <a:gd name="T76" fmla="*/ 156 w 1495"/>
                <a:gd name="T77" fmla="*/ 41 h 96"/>
                <a:gd name="T78" fmla="*/ 132 w 1495"/>
                <a:gd name="T79" fmla="*/ 33 h 96"/>
                <a:gd name="T80" fmla="*/ 108 w 1495"/>
                <a:gd name="T81" fmla="*/ 24 h 96"/>
                <a:gd name="T82" fmla="*/ 85 w 1495"/>
                <a:gd name="T83" fmla="*/ 18 h 96"/>
                <a:gd name="T84" fmla="*/ 63 w 1495"/>
                <a:gd name="T85" fmla="*/ 13 h 96"/>
                <a:gd name="T86" fmla="*/ 43 w 1495"/>
                <a:gd name="T87" fmla="*/ 8 h 96"/>
                <a:gd name="T88" fmla="*/ 25 w 1495"/>
                <a:gd name="T89" fmla="*/ 5 h 96"/>
                <a:gd name="T90" fmla="*/ 11 w 1495"/>
                <a:gd name="T91" fmla="*/ 2 h 96"/>
                <a:gd name="T92" fmla="*/ 0 w 1495"/>
                <a:gd name="T9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95" h="96">
                  <a:moveTo>
                    <a:pt x="1495" y="56"/>
                  </a:moveTo>
                  <a:lnTo>
                    <a:pt x="1472" y="59"/>
                  </a:lnTo>
                  <a:lnTo>
                    <a:pt x="1444" y="63"/>
                  </a:lnTo>
                  <a:lnTo>
                    <a:pt x="1412" y="67"/>
                  </a:lnTo>
                  <a:lnTo>
                    <a:pt x="1377" y="72"/>
                  </a:lnTo>
                  <a:lnTo>
                    <a:pt x="1341" y="76"/>
                  </a:lnTo>
                  <a:lnTo>
                    <a:pt x="1309" y="78"/>
                  </a:lnTo>
                  <a:lnTo>
                    <a:pt x="1283" y="82"/>
                  </a:lnTo>
                  <a:lnTo>
                    <a:pt x="1257" y="85"/>
                  </a:lnTo>
                  <a:lnTo>
                    <a:pt x="1227" y="87"/>
                  </a:lnTo>
                  <a:lnTo>
                    <a:pt x="1187" y="90"/>
                  </a:lnTo>
                  <a:lnTo>
                    <a:pt x="1135" y="92"/>
                  </a:lnTo>
                  <a:lnTo>
                    <a:pt x="1067" y="94"/>
                  </a:lnTo>
                  <a:lnTo>
                    <a:pt x="991" y="95"/>
                  </a:lnTo>
                  <a:lnTo>
                    <a:pt x="917" y="96"/>
                  </a:lnTo>
                  <a:lnTo>
                    <a:pt x="851" y="96"/>
                  </a:lnTo>
                  <a:lnTo>
                    <a:pt x="805" y="96"/>
                  </a:lnTo>
                  <a:lnTo>
                    <a:pt x="771" y="96"/>
                  </a:lnTo>
                  <a:lnTo>
                    <a:pt x="747" y="96"/>
                  </a:lnTo>
                  <a:lnTo>
                    <a:pt x="728" y="95"/>
                  </a:lnTo>
                  <a:lnTo>
                    <a:pt x="706" y="95"/>
                  </a:lnTo>
                  <a:lnTo>
                    <a:pt x="674" y="94"/>
                  </a:lnTo>
                  <a:lnTo>
                    <a:pt x="628" y="94"/>
                  </a:lnTo>
                  <a:lnTo>
                    <a:pt x="574" y="94"/>
                  </a:lnTo>
                  <a:lnTo>
                    <a:pt x="516" y="92"/>
                  </a:lnTo>
                  <a:lnTo>
                    <a:pt x="465" y="92"/>
                  </a:lnTo>
                  <a:lnTo>
                    <a:pt x="426" y="91"/>
                  </a:lnTo>
                  <a:lnTo>
                    <a:pt x="401" y="90"/>
                  </a:lnTo>
                  <a:lnTo>
                    <a:pt x="381" y="90"/>
                  </a:lnTo>
                  <a:lnTo>
                    <a:pt x="366" y="89"/>
                  </a:lnTo>
                  <a:lnTo>
                    <a:pt x="348" y="87"/>
                  </a:lnTo>
                  <a:lnTo>
                    <a:pt x="327" y="83"/>
                  </a:lnTo>
                  <a:lnTo>
                    <a:pt x="304" y="80"/>
                  </a:lnTo>
                  <a:lnTo>
                    <a:pt x="281" y="76"/>
                  </a:lnTo>
                  <a:lnTo>
                    <a:pt x="259" y="72"/>
                  </a:lnTo>
                  <a:lnTo>
                    <a:pt x="236" y="65"/>
                  </a:lnTo>
                  <a:lnTo>
                    <a:pt x="209" y="59"/>
                  </a:lnTo>
                  <a:lnTo>
                    <a:pt x="182" y="50"/>
                  </a:lnTo>
                  <a:lnTo>
                    <a:pt x="156" y="41"/>
                  </a:lnTo>
                  <a:lnTo>
                    <a:pt x="132" y="33"/>
                  </a:lnTo>
                  <a:lnTo>
                    <a:pt x="108" y="24"/>
                  </a:lnTo>
                  <a:lnTo>
                    <a:pt x="85" y="18"/>
                  </a:lnTo>
                  <a:lnTo>
                    <a:pt x="63" y="13"/>
                  </a:lnTo>
                  <a:lnTo>
                    <a:pt x="43" y="8"/>
                  </a:lnTo>
                  <a:lnTo>
                    <a:pt x="25" y="5"/>
                  </a:lnTo>
                  <a:lnTo>
                    <a:pt x="11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6" name="Line 496"/>
            <p:cNvSpPr>
              <a:spLocks noChangeShapeType="1"/>
            </p:cNvSpPr>
            <p:nvPr/>
          </p:nvSpPr>
          <p:spPr bwMode="auto">
            <a:xfrm flipV="1">
              <a:off x="4088" y="3826"/>
              <a:ext cx="1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7" name="Line 497"/>
            <p:cNvSpPr>
              <a:spLocks noChangeShapeType="1"/>
            </p:cNvSpPr>
            <p:nvPr/>
          </p:nvSpPr>
          <p:spPr bwMode="auto">
            <a:xfrm>
              <a:off x="4088" y="3887"/>
              <a:ext cx="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8" name="Line 498"/>
            <p:cNvSpPr>
              <a:spLocks noChangeShapeType="1"/>
            </p:cNvSpPr>
            <p:nvPr/>
          </p:nvSpPr>
          <p:spPr bwMode="auto">
            <a:xfrm>
              <a:off x="4088" y="3859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59" name="Line 499"/>
            <p:cNvSpPr>
              <a:spLocks noChangeShapeType="1"/>
            </p:cNvSpPr>
            <p:nvPr/>
          </p:nvSpPr>
          <p:spPr bwMode="auto">
            <a:xfrm>
              <a:off x="4145" y="3878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0" name="Line 500"/>
            <p:cNvSpPr>
              <a:spLocks noChangeShapeType="1"/>
            </p:cNvSpPr>
            <p:nvPr/>
          </p:nvSpPr>
          <p:spPr bwMode="auto">
            <a:xfrm>
              <a:off x="4246" y="3894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1" name="Line 501"/>
            <p:cNvSpPr>
              <a:spLocks noChangeShapeType="1"/>
            </p:cNvSpPr>
            <p:nvPr/>
          </p:nvSpPr>
          <p:spPr bwMode="auto">
            <a:xfrm>
              <a:off x="4360" y="3895"/>
              <a:ext cx="1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2" name="Line 502"/>
            <p:cNvSpPr>
              <a:spLocks noChangeShapeType="1"/>
            </p:cNvSpPr>
            <p:nvPr/>
          </p:nvSpPr>
          <p:spPr bwMode="auto">
            <a:xfrm>
              <a:off x="4303" y="3894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3" name="Line 503"/>
            <p:cNvSpPr>
              <a:spLocks noChangeShapeType="1"/>
            </p:cNvSpPr>
            <p:nvPr/>
          </p:nvSpPr>
          <p:spPr bwMode="auto">
            <a:xfrm>
              <a:off x="4417" y="3894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4" name="Line 504"/>
            <p:cNvSpPr>
              <a:spLocks noChangeShapeType="1"/>
            </p:cNvSpPr>
            <p:nvPr/>
          </p:nvSpPr>
          <p:spPr bwMode="auto">
            <a:xfrm flipH="1">
              <a:off x="4212" y="3897"/>
              <a:ext cx="1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5" name="Line 505"/>
            <p:cNvSpPr>
              <a:spLocks noChangeShapeType="1"/>
            </p:cNvSpPr>
            <p:nvPr/>
          </p:nvSpPr>
          <p:spPr bwMode="auto">
            <a:xfrm flipH="1">
              <a:off x="4213" y="3889"/>
              <a:ext cx="0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6" name="Line 506"/>
            <p:cNvSpPr>
              <a:spLocks noChangeShapeType="1"/>
            </p:cNvSpPr>
            <p:nvPr/>
          </p:nvSpPr>
          <p:spPr bwMode="auto">
            <a:xfrm>
              <a:off x="4273" y="3898"/>
              <a:ext cx="1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7" name="Line 507"/>
            <p:cNvSpPr>
              <a:spLocks noChangeShapeType="1"/>
            </p:cNvSpPr>
            <p:nvPr/>
          </p:nvSpPr>
          <p:spPr bwMode="auto">
            <a:xfrm>
              <a:off x="4273" y="3890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8" name="Line 508"/>
            <p:cNvSpPr>
              <a:spLocks noChangeShapeType="1"/>
            </p:cNvSpPr>
            <p:nvPr/>
          </p:nvSpPr>
          <p:spPr bwMode="auto">
            <a:xfrm>
              <a:off x="4332" y="3898"/>
              <a:ext cx="0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69" name="Line 509"/>
            <p:cNvSpPr>
              <a:spLocks noChangeShapeType="1"/>
            </p:cNvSpPr>
            <p:nvPr/>
          </p:nvSpPr>
          <p:spPr bwMode="auto">
            <a:xfrm>
              <a:off x="4332" y="3891"/>
              <a:ext cx="0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0" name="Line 510"/>
            <p:cNvSpPr>
              <a:spLocks noChangeShapeType="1"/>
            </p:cNvSpPr>
            <p:nvPr/>
          </p:nvSpPr>
          <p:spPr bwMode="auto">
            <a:xfrm>
              <a:off x="4388" y="3898"/>
              <a:ext cx="0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1" name="Line 511"/>
            <p:cNvSpPr>
              <a:spLocks noChangeShapeType="1"/>
            </p:cNvSpPr>
            <p:nvPr/>
          </p:nvSpPr>
          <p:spPr bwMode="auto">
            <a:xfrm>
              <a:off x="4388" y="3891"/>
              <a:ext cx="0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2" name="Line 512"/>
            <p:cNvSpPr>
              <a:spLocks noChangeShapeType="1"/>
            </p:cNvSpPr>
            <p:nvPr/>
          </p:nvSpPr>
          <p:spPr bwMode="auto">
            <a:xfrm flipH="1">
              <a:off x="4113" y="3876"/>
              <a:ext cx="3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3" name="Line 513"/>
            <p:cNvSpPr>
              <a:spLocks noChangeShapeType="1"/>
            </p:cNvSpPr>
            <p:nvPr/>
          </p:nvSpPr>
          <p:spPr bwMode="auto">
            <a:xfrm flipH="1">
              <a:off x="4180" y="3892"/>
              <a:ext cx="0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4" name="Line 514"/>
            <p:cNvSpPr>
              <a:spLocks noChangeShapeType="1"/>
            </p:cNvSpPr>
            <p:nvPr/>
          </p:nvSpPr>
          <p:spPr bwMode="auto">
            <a:xfrm flipV="1">
              <a:off x="4503" y="3882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5" name="Line 515"/>
            <p:cNvSpPr>
              <a:spLocks noChangeShapeType="1"/>
            </p:cNvSpPr>
            <p:nvPr/>
          </p:nvSpPr>
          <p:spPr bwMode="auto">
            <a:xfrm flipV="1">
              <a:off x="4503" y="3895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6" name="Line 516"/>
            <p:cNvSpPr>
              <a:spLocks noChangeShapeType="1"/>
            </p:cNvSpPr>
            <p:nvPr/>
          </p:nvSpPr>
          <p:spPr bwMode="auto">
            <a:xfrm flipV="1">
              <a:off x="4560" y="3872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7" name="Line 517"/>
            <p:cNvSpPr>
              <a:spLocks noChangeShapeType="1"/>
            </p:cNvSpPr>
            <p:nvPr/>
          </p:nvSpPr>
          <p:spPr bwMode="auto">
            <a:xfrm flipV="1">
              <a:off x="4560" y="3893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8" name="Line 518"/>
            <p:cNvSpPr>
              <a:spLocks noChangeShapeType="1"/>
            </p:cNvSpPr>
            <p:nvPr/>
          </p:nvSpPr>
          <p:spPr bwMode="auto">
            <a:xfrm flipV="1">
              <a:off x="4617" y="3867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79" name="Line 519"/>
            <p:cNvSpPr>
              <a:spLocks noChangeShapeType="1"/>
            </p:cNvSpPr>
            <p:nvPr/>
          </p:nvSpPr>
          <p:spPr bwMode="auto">
            <a:xfrm flipV="1">
              <a:off x="4617" y="3891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0" name="Line 520"/>
            <p:cNvSpPr>
              <a:spLocks noChangeShapeType="1"/>
            </p:cNvSpPr>
            <p:nvPr/>
          </p:nvSpPr>
          <p:spPr bwMode="auto">
            <a:xfrm>
              <a:off x="4674" y="3866"/>
              <a:ext cx="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1" name="Line 521"/>
            <p:cNvSpPr>
              <a:spLocks noChangeShapeType="1"/>
            </p:cNvSpPr>
            <p:nvPr/>
          </p:nvSpPr>
          <p:spPr bwMode="auto">
            <a:xfrm flipV="1">
              <a:off x="4674" y="3867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2" name="Line 522"/>
            <p:cNvSpPr>
              <a:spLocks noChangeShapeType="1"/>
            </p:cNvSpPr>
            <p:nvPr/>
          </p:nvSpPr>
          <p:spPr bwMode="auto">
            <a:xfrm flipV="1">
              <a:off x="4674" y="3891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3" name="Line 523"/>
            <p:cNvSpPr>
              <a:spLocks noChangeShapeType="1"/>
            </p:cNvSpPr>
            <p:nvPr/>
          </p:nvSpPr>
          <p:spPr bwMode="auto">
            <a:xfrm>
              <a:off x="4474" y="3892"/>
              <a:ext cx="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4" name="Line 524"/>
            <p:cNvSpPr>
              <a:spLocks noChangeShapeType="1"/>
            </p:cNvSpPr>
            <p:nvPr/>
          </p:nvSpPr>
          <p:spPr bwMode="auto">
            <a:xfrm>
              <a:off x="4531" y="3885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5" name="Line 525"/>
            <p:cNvSpPr>
              <a:spLocks noChangeShapeType="1"/>
            </p:cNvSpPr>
            <p:nvPr/>
          </p:nvSpPr>
          <p:spPr bwMode="auto">
            <a:xfrm>
              <a:off x="4588" y="3880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6" name="Line 526"/>
            <p:cNvSpPr>
              <a:spLocks noChangeShapeType="1"/>
            </p:cNvSpPr>
            <p:nvPr/>
          </p:nvSpPr>
          <p:spPr bwMode="auto">
            <a:xfrm>
              <a:off x="4646" y="3879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7" name="Line 527"/>
            <p:cNvSpPr>
              <a:spLocks noChangeShapeType="1"/>
            </p:cNvSpPr>
            <p:nvPr/>
          </p:nvSpPr>
          <p:spPr bwMode="auto">
            <a:xfrm flipV="1">
              <a:off x="4722" y="3764"/>
              <a:ext cx="17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8" name="Line 528"/>
            <p:cNvSpPr>
              <a:spLocks noChangeShapeType="1"/>
            </p:cNvSpPr>
            <p:nvPr/>
          </p:nvSpPr>
          <p:spPr bwMode="auto">
            <a:xfrm flipV="1">
              <a:off x="4731" y="3807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89" name="Line 529"/>
            <p:cNvSpPr>
              <a:spLocks noChangeShapeType="1"/>
            </p:cNvSpPr>
            <p:nvPr/>
          </p:nvSpPr>
          <p:spPr bwMode="auto">
            <a:xfrm flipV="1">
              <a:off x="4788" y="3780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0" name="Line 530"/>
            <p:cNvSpPr>
              <a:spLocks noChangeShapeType="1"/>
            </p:cNvSpPr>
            <p:nvPr/>
          </p:nvSpPr>
          <p:spPr bwMode="auto">
            <a:xfrm>
              <a:off x="4703" y="378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1" name="Line 531"/>
            <p:cNvSpPr>
              <a:spLocks noChangeShapeType="1"/>
            </p:cNvSpPr>
            <p:nvPr/>
          </p:nvSpPr>
          <p:spPr bwMode="auto">
            <a:xfrm>
              <a:off x="4760" y="3789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2" name="Line 532"/>
            <p:cNvSpPr>
              <a:spLocks noChangeShapeType="1"/>
            </p:cNvSpPr>
            <p:nvPr/>
          </p:nvSpPr>
          <p:spPr bwMode="auto">
            <a:xfrm>
              <a:off x="4817" y="3798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3" name="Line 533"/>
            <p:cNvSpPr>
              <a:spLocks noChangeShapeType="1"/>
            </p:cNvSpPr>
            <p:nvPr/>
          </p:nvSpPr>
          <p:spPr bwMode="auto">
            <a:xfrm>
              <a:off x="4703" y="3878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4" name="Line 534"/>
            <p:cNvSpPr>
              <a:spLocks noChangeShapeType="1"/>
            </p:cNvSpPr>
            <p:nvPr/>
          </p:nvSpPr>
          <p:spPr bwMode="auto">
            <a:xfrm flipH="1" flipV="1">
              <a:off x="4730" y="3891"/>
              <a:ext cx="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5" name="Line 535"/>
            <p:cNvSpPr>
              <a:spLocks noChangeShapeType="1"/>
            </p:cNvSpPr>
            <p:nvPr/>
          </p:nvSpPr>
          <p:spPr bwMode="auto">
            <a:xfrm flipH="1" flipV="1">
              <a:off x="4727" y="3864"/>
              <a:ext cx="2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6" name="Freeform 536"/>
            <p:cNvSpPr>
              <a:spLocks/>
            </p:cNvSpPr>
            <p:nvPr/>
          </p:nvSpPr>
          <p:spPr bwMode="auto">
            <a:xfrm>
              <a:off x="4176" y="3784"/>
              <a:ext cx="1244" cy="330"/>
            </a:xfrm>
            <a:custGeom>
              <a:avLst/>
              <a:gdLst>
                <a:gd name="T0" fmla="*/ 39 w 3732"/>
                <a:gd name="T1" fmla="*/ 115 h 988"/>
                <a:gd name="T2" fmla="*/ 115 w 3732"/>
                <a:gd name="T3" fmla="*/ 114 h 988"/>
                <a:gd name="T4" fmla="*/ 210 w 3732"/>
                <a:gd name="T5" fmla="*/ 112 h 988"/>
                <a:gd name="T6" fmla="*/ 306 w 3732"/>
                <a:gd name="T7" fmla="*/ 110 h 988"/>
                <a:gd name="T8" fmla="*/ 410 w 3732"/>
                <a:gd name="T9" fmla="*/ 108 h 988"/>
                <a:gd name="T10" fmla="*/ 530 w 3732"/>
                <a:gd name="T11" fmla="*/ 104 h 988"/>
                <a:gd name="T12" fmla="*/ 646 w 3732"/>
                <a:gd name="T13" fmla="*/ 96 h 988"/>
                <a:gd name="T14" fmla="*/ 754 w 3732"/>
                <a:gd name="T15" fmla="*/ 87 h 988"/>
                <a:gd name="T16" fmla="*/ 880 w 3732"/>
                <a:gd name="T17" fmla="*/ 76 h 988"/>
                <a:gd name="T18" fmla="*/ 1014 w 3732"/>
                <a:gd name="T19" fmla="*/ 59 h 988"/>
                <a:gd name="T20" fmla="*/ 1139 w 3732"/>
                <a:gd name="T21" fmla="*/ 43 h 988"/>
                <a:gd name="T22" fmla="*/ 1266 w 3732"/>
                <a:gd name="T23" fmla="*/ 28 h 988"/>
                <a:gd name="T24" fmla="*/ 1395 w 3732"/>
                <a:gd name="T25" fmla="*/ 15 h 988"/>
                <a:gd name="T26" fmla="*/ 1506 w 3732"/>
                <a:gd name="T27" fmla="*/ 6 h 988"/>
                <a:gd name="T28" fmla="*/ 1580 w 3732"/>
                <a:gd name="T29" fmla="*/ 1 h 988"/>
                <a:gd name="T30" fmla="*/ 1622 w 3732"/>
                <a:gd name="T31" fmla="*/ 0 h 988"/>
                <a:gd name="T32" fmla="*/ 1652 w 3732"/>
                <a:gd name="T33" fmla="*/ 0 h 988"/>
                <a:gd name="T34" fmla="*/ 1717 w 3732"/>
                <a:gd name="T35" fmla="*/ 7 h 988"/>
                <a:gd name="T36" fmla="*/ 1861 w 3732"/>
                <a:gd name="T37" fmla="*/ 31 h 988"/>
                <a:gd name="T38" fmla="*/ 2042 w 3732"/>
                <a:gd name="T39" fmla="*/ 56 h 988"/>
                <a:gd name="T40" fmla="*/ 2205 w 3732"/>
                <a:gd name="T41" fmla="*/ 63 h 988"/>
                <a:gd name="T42" fmla="*/ 2332 w 3732"/>
                <a:gd name="T43" fmla="*/ 54 h 988"/>
                <a:gd name="T44" fmla="*/ 2457 w 3732"/>
                <a:gd name="T45" fmla="*/ 42 h 988"/>
                <a:gd name="T46" fmla="*/ 2611 w 3732"/>
                <a:gd name="T47" fmla="*/ 37 h 988"/>
                <a:gd name="T48" fmla="*/ 2771 w 3732"/>
                <a:gd name="T49" fmla="*/ 37 h 988"/>
                <a:gd name="T50" fmla="*/ 2900 w 3732"/>
                <a:gd name="T51" fmla="*/ 43 h 988"/>
                <a:gd name="T52" fmla="*/ 2972 w 3732"/>
                <a:gd name="T53" fmla="*/ 56 h 988"/>
                <a:gd name="T54" fmla="*/ 3012 w 3732"/>
                <a:gd name="T55" fmla="*/ 69 h 988"/>
                <a:gd name="T56" fmla="*/ 3055 w 3732"/>
                <a:gd name="T57" fmla="*/ 99 h 988"/>
                <a:gd name="T58" fmla="*/ 3105 w 3732"/>
                <a:gd name="T59" fmla="*/ 149 h 988"/>
                <a:gd name="T60" fmla="*/ 3162 w 3732"/>
                <a:gd name="T61" fmla="*/ 222 h 988"/>
                <a:gd name="T62" fmla="*/ 3221 w 3732"/>
                <a:gd name="T63" fmla="*/ 311 h 988"/>
                <a:gd name="T64" fmla="*/ 3275 w 3732"/>
                <a:gd name="T65" fmla="*/ 406 h 988"/>
                <a:gd name="T66" fmla="*/ 3319 w 3732"/>
                <a:gd name="T67" fmla="*/ 500 h 988"/>
                <a:gd name="T68" fmla="*/ 3370 w 3732"/>
                <a:gd name="T69" fmla="*/ 593 h 988"/>
                <a:gd name="T70" fmla="*/ 3430 w 3732"/>
                <a:gd name="T71" fmla="*/ 683 h 988"/>
                <a:gd name="T72" fmla="*/ 3487 w 3732"/>
                <a:gd name="T73" fmla="*/ 758 h 988"/>
                <a:gd name="T74" fmla="*/ 3563 w 3732"/>
                <a:gd name="T75" fmla="*/ 839 h 988"/>
                <a:gd name="T76" fmla="*/ 3644 w 3732"/>
                <a:gd name="T77" fmla="*/ 916 h 988"/>
                <a:gd name="T78" fmla="*/ 3712 w 3732"/>
                <a:gd name="T79" fmla="*/ 972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32" h="988">
                  <a:moveTo>
                    <a:pt x="0" y="117"/>
                  </a:moveTo>
                  <a:lnTo>
                    <a:pt x="39" y="115"/>
                  </a:lnTo>
                  <a:lnTo>
                    <a:pt x="76" y="115"/>
                  </a:lnTo>
                  <a:lnTo>
                    <a:pt x="115" y="114"/>
                  </a:lnTo>
                  <a:lnTo>
                    <a:pt x="157" y="113"/>
                  </a:lnTo>
                  <a:lnTo>
                    <a:pt x="210" y="112"/>
                  </a:lnTo>
                  <a:lnTo>
                    <a:pt x="257" y="112"/>
                  </a:lnTo>
                  <a:lnTo>
                    <a:pt x="306" y="110"/>
                  </a:lnTo>
                  <a:lnTo>
                    <a:pt x="356" y="109"/>
                  </a:lnTo>
                  <a:lnTo>
                    <a:pt x="410" y="108"/>
                  </a:lnTo>
                  <a:lnTo>
                    <a:pt x="468" y="106"/>
                  </a:lnTo>
                  <a:lnTo>
                    <a:pt x="530" y="104"/>
                  </a:lnTo>
                  <a:lnTo>
                    <a:pt x="591" y="100"/>
                  </a:lnTo>
                  <a:lnTo>
                    <a:pt x="646" y="96"/>
                  </a:lnTo>
                  <a:lnTo>
                    <a:pt x="700" y="92"/>
                  </a:lnTo>
                  <a:lnTo>
                    <a:pt x="754" y="87"/>
                  </a:lnTo>
                  <a:lnTo>
                    <a:pt x="814" y="82"/>
                  </a:lnTo>
                  <a:lnTo>
                    <a:pt x="880" y="76"/>
                  </a:lnTo>
                  <a:lnTo>
                    <a:pt x="950" y="68"/>
                  </a:lnTo>
                  <a:lnTo>
                    <a:pt x="1014" y="59"/>
                  </a:lnTo>
                  <a:lnTo>
                    <a:pt x="1077" y="51"/>
                  </a:lnTo>
                  <a:lnTo>
                    <a:pt x="1139" y="43"/>
                  </a:lnTo>
                  <a:lnTo>
                    <a:pt x="1200" y="34"/>
                  </a:lnTo>
                  <a:lnTo>
                    <a:pt x="1266" y="28"/>
                  </a:lnTo>
                  <a:lnTo>
                    <a:pt x="1333" y="20"/>
                  </a:lnTo>
                  <a:lnTo>
                    <a:pt x="1395" y="15"/>
                  </a:lnTo>
                  <a:lnTo>
                    <a:pt x="1455" y="10"/>
                  </a:lnTo>
                  <a:lnTo>
                    <a:pt x="1506" y="6"/>
                  </a:lnTo>
                  <a:lnTo>
                    <a:pt x="1550" y="4"/>
                  </a:lnTo>
                  <a:lnTo>
                    <a:pt x="1580" y="1"/>
                  </a:lnTo>
                  <a:lnTo>
                    <a:pt x="1605" y="1"/>
                  </a:lnTo>
                  <a:lnTo>
                    <a:pt x="1622" y="0"/>
                  </a:lnTo>
                  <a:lnTo>
                    <a:pt x="1636" y="0"/>
                  </a:lnTo>
                  <a:lnTo>
                    <a:pt x="1652" y="0"/>
                  </a:lnTo>
                  <a:lnTo>
                    <a:pt x="1677" y="1"/>
                  </a:lnTo>
                  <a:lnTo>
                    <a:pt x="1717" y="7"/>
                  </a:lnTo>
                  <a:lnTo>
                    <a:pt x="1781" y="18"/>
                  </a:lnTo>
                  <a:lnTo>
                    <a:pt x="1861" y="31"/>
                  </a:lnTo>
                  <a:lnTo>
                    <a:pt x="1949" y="45"/>
                  </a:lnTo>
                  <a:lnTo>
                    <a:pt x="2042" y="56"/>
                  </a:lnTo>
                  <a:lnTo>
                    <a:pt x="2128" y="63"/>
                  </a:lnTo>
                  <a:lnTo>
                    <a:pt x="2205" y="63"/>
                  </a:lnTo>
                  <a:lnTo>
                    <a:pt x="2270" y="60"/>
                  </a:lnTo>
                  <a:lnTo>
                    <a:pt x="2332" y="54"/>
                  </a:lnTo>
                  <a:lnTo>
                    <a:pt x="2392" y="47"/>
                  </a:lnTo>
                  <a:lnTo>
                    <a:pt x="2457" y="42"/>
                  </a:lnTo>
                  <a:lnTo>
                    <a:pt x="2530" y="38"/>
                  </a:lnTo>
                  <a:lnTo>
                    <a:pt x="2611" y="37"/>
                  </a:lnTo>
                  <a:lnTo>
                    <a:pt x="2693" y="37"/>
                  </a:lnTo>
                  <a:lnTo>
                    <a:pt x="2771" y="37"/>
                  </a:lnTo>
                  <a:lnTo>
                    <a:pt x="2842" y="40"/>
                  </a:lnTo>
                  <a:lnTo>
                    <a:pt x="2900" y="43"/>
                  </a:lnTo>
                  <a:lnTo>
                    <a:pt x="2941" y="49"/>
                  </a:lnTo>
                  <a:lnTo>
                    <a:pt x="2972" y="56"/>
                  </a:lnTo>
                  <a:lnTo>
                    <a:pt x="2995" y="61"/>
                  </a:lnTo>
                  <a:lnTo>
                    <a:pt x="3012" y="69"/>
                  </a:lnTo>
                  <a:lnTo>
                    <a:pt x="3031" y="81"/>
                  </a:lnTo>
                  <a:lnTo>
                    <a:pt x="3055" y="99"/>
                  </a:lnTo>
                  <a:lnTo>
                    <a:pt x="3080" y="121"/>
                  </a:lnTo>
                  <a:lnTo>
                    <a:pt x="3105" y="149"/>
                  </a:lnTo>
                  <a:lnTo>
                    <a:pt x="3132" y="184"/>
                  </a:lnTo>
                  <a:lnTo>
                    <a:pt x="3162" y="222"/>
                  </a:lnTo>
                  <a:lnTo>
                    <a:pt x="3191" y="266"/>
                  </a:lnTo>
                  <a:lnTo>
                    <a:pt x="3221" y="311"/>
                  </a:lnTo>
                  <a:lnTo>
                    <a:pt x="3249" y="358"/>
                  </a:lnTo>
                  <a:lnTo>
                    <a:pt x="3275" y="406"/>
                  </a:lnTo>
                  <a:lnTo>
                    <a:pt x="3297" y="453"/>
                  </a:lnTo>
                  <a:lnTo>
                    <a:pt x="3319" y="500"/>
                  </a:lnTo>
                  <a:lnTo>
                    <a:pt x="3343" y="547"/>
                  </a:lnTo>
                  <a:lnTo>
                    <a:pt x="3370" y="593"/>
                  </a:lnTo>
                  <a:lnTo>
                    <a:pt x="3402" y="643"/>
                  </a:lnTo>
                  <a:lnTo>
                    <a:pt x="3430" y="683"/>
                  </a:lnTo>
                  <a:lnTo>
                    <a:pt x="3457" y="721"/>
                  </a:lnTo>
                  <a:lnTo>
                    <a:pt x="3487" y="758"/>
                  </a:lnTo>
                  <a:lnTo>
                    <a:pt x="3525" y="799"/>
                  </a:lnTo>
                  <a:lnTo>
                    <a:pt x="3563" y="839"/>
                  </a:lnTo>
                  <a:lnTo>
                    <a:pt x="3604" y="879"/>
                  </a:lnTo>
                  <a:lnTo>
                    <a:pt x="3644" y="916"/>
                  </a:lnTo>
                  <a:lnTo>
                    <a:pt x="3682" y="948"/>
                  </a:lnTo>
                  <a:lnTo>
                    <a:pt x="3712" y="972"/>
                  </a:lnTo>
                  <a:lnTo>
                    <a:pt x="3732" y="98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7" name="Freeform 537"/>
            <p:cNvSpPr>
              <a:spLocks/>
            </p:cNvSpPr>
            <p:nvPr/>
          </p:nvSpPr>
          <p:spPr bwMode="auto">
            <a:xfrm>
              <a:off x="4130" y="3807"/>
              <a:ext cx="1290" cy="311"/>
            </a:xfrm>
            <a:custGeom>
              <a:avLst/>
              <a:gdLst>
                <a:gd name="T0" fmla="*/ 3846 w 3870"/>
                <a:gd name="T1" fmla="*/ 916 h 934"/>
                <a:gd name="T2" fmla="*/ 3773 w 3870"/>
                <a:gd name="T3" fmla="*/ 858 h 934"/>
                <a:gd name="T4" fmla="*/ 3688 w 3870"/>
                <a:gd name="T5" fmla="*/ 782 h 934"/>
                <a:gd name="T6" fmla="*/ 3612 w 3870"/>
                <a:gd name="T7" fmla="*/ 700 h 934"/>
                <a:gd name="T8" fmla="*/ 3557 w 3870"/>
                <a:gd name="T9" fmla="*/ 623 h 934"/>
                <a:gd name="T10" fmla="*/ 3499 w 3870"/>
                <a:gd name="T11" fmla="*/ 530 h 934"/>
                <a:gd name="T12" fmla="*/ 3450 w 3870"/>
                <a:gd name="T13" fmla="*/ 439 h 934"/>
                <a:gd name="T14" fmla="*/ 3405 w 3870"/>
                <a:gd name="T15" fmla="*/ 349 h 934"/>
                <a:gd name="T16" fmla="*/ 3340 w 3870"/>
                <a:gd name="T17" fmla="*/ 258 h 934"/>
                <a:gd name="T18" fmla="*/ 3260 w 3870"/>
                <a:gd name="T19" fmla="*/ 171 h 934"/>
                <a:gd name="T20" fmla="*/ 3175 w 3870"/>
                <a:gd name="T21" fmla="*/ 101 h 934"/>
                <a:gd name="T22" fmla="*/ 3065 w 3870"/>
                <a:gd name="T23" fmla="*/ 46 h 934"/>
                <a:gd name="T24" fmla="*/ 2939 w 3870"/>
                <a:gd name="T25" fmla="*/ 18 h 934"/>
                <a:gd name="T26" fmla="*/ 2810 w 3870"/>
                <a:gd name="T27" fmla="*/ 17 h 934"/>
                <a:gd name="T28" fmla="*/ 2667 w 3870"/>
                <a:gd name="T29" fmla="*/ 19 h 934"/>
                <a:gd name="T30" fmla="*/ 2530 w 3870"/>
                <a:gd name="T31" fmla="*/ 22 h 934"/>
                <a:gd name="T32" fmla="*/ 2408 w 3870"/>
                <a:gd name="T33" fmla="*/ 29 h 934"/>
                <a:gd name="T34" fmla="*/ 2266 w 3870"/>
                <a:gd name="T35" fmla="*/ 31 h 934"/>
                <a:gd name="T36" fmla="*/ 2087 w 3870"/>
                <a:gd name="T37" fmla="*/ 23 h 934"/>
                <a:gd name="T38" fmla="*/ 1918 w 3870"/>
                <a:gd name="T39" fmla="*/ 9 h 934"/>
                <a:gd name="T40" fmla="*/ 1815 w 3870"/>
                <a:gd name="T41" fmla="*/ 1 h 934"/>
                <a:gd name="T42" fmla="*/ 1774 w 3870"/>
                <a:gd name="T43" fmla="*/ 0 h 934"/>
                <a:gd name="T44" fmla="*/ 1743 w 3870"/>
                <a:gd name="T45" fmla="*/ 0 h 934"/>
                <a:gd name="T46" fmla="*/ 1686 w 3870"/>
                <a:gd name="T47" fmla="*/ 1 h 934"/>
                <a:gd name="T48" fmla="*/ 1593 w 3870"/>
                <a:gd name="T49" fmla="*/ 5 h 934"/>
                <a:gd name="T50" fmla="*/ 1469 w 3870"/>
                <a:gd name="T51" fmla="*/ 10 h 934"/>
                <a:gd name="T52" fmla="*/ 1338 w 3870"/>
                <a:gd name="T53" fmla="*/ 18 h 934"/>
                <a:gd name="T54" fmla="*/ 1214 w 3870"/>
                <a:gd name="T55" fmla="*/ 26 h 934"/>
                <a:gd name="T56" fmla="*/ 1086 w 3870"/>
                <a:gd name="T57" fmla="*/ 33 h 934"/>
                <a:gd name="T58" fmla="*/ 952 w 3870"/>
                <a:gd name="T59" fmla="*/ 41 h 934"/>
                <a:gd name="T60" fmla="*/ 837 w 3870"/>
                <a:gd name="T61" fmla="*/ 46 h 934"/>
                <a:gd name="T62" fmla="*/ 728 w 3870"/>
                <a:gd name="T63" fmla="*/ 50 h 934"/>
                <a:gd name="T64" fmla="*/ 606 w 3870"/>
                <a:gd name="T65" fmla="*/ 54 h 934"/>
                <a:gd name="T66" fmla="*/ 506 w 3870"/>
                <a:gd name="T67" fmla="*/ 56 h 934"/>
                <a:gd name="T68" fmla="*/ 404 w 3870"/>
                <a:gd name="T69" fmla="*/ 59 h 934"/>
                <a:gd name="T70" fmla="*/ 281 w 3870"/>
                <a:gd name="T71" fmla="*/ 59 h 934"/>
                <a:gd name="T72" fmla="*/ 163 w 3870"/>
                <a:gd name="T73" fmla="*/ 56 h 934"/>
                <a:gd name="T74" fmla="*/ 52 w 3870"/>
                <a:gd name="T75" fmla="*/ 5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70" h="934">
                  <a:moveTo>
                    <a:pt x="3870" y="934"/>
                  </a:moveTo>
                  <a:lnTo>
                    <a:pt x="3846" y="916"/>
                  </a:lnTo>
                  <a:lnTo>
                    <a:pt x="3812" y="890"/>
                  </a:lnTo>
                  <a:lnTo>
                    <a:pt x="3773" y="858"/>
                  </a:lnTo>
                  <a:lnTo>
                    <a:pt x="3730" y="822"/>
                  </a:lnTo>
                  <a:lnTo>
                    <a:pt x="3688" y="782"/>
                  </a:lnTo>
                  <a:lnTo>
                    <a:pt x="3649" y="744"/>
                  </a:lnTo>
                  <a:lnTo>
                    <a:pt x="3612" y="700"/>
                  </a:lnTo>
                  <a:lnTo>
                    <a:pt x="3583" y="660"/>
                  </a:lnTo>
                  <a:lnTo>
                    <a:pt x="3557" y="623"/>
                  </a:lnTo>
                  <a:lnTo>
                    <a:pt x="3531" y="581"/>
                  </a:lnTo>
                  <a:lnTo>
                    <a:pt x="3499" y="530"/>
                  </a:lnTo>
                  <a:lnTo>
                    <a:pt x="3473" y="484"/>
                  </a:lnTo>
                  <a:lnTo>
                    <a:pt x="3450" y="439"/>
                  </a:lnTo>
                  <a:lnTo>
                    <a:pt x="3428" y="394"/>
                  </a:lnTo>
                  <a:lnTo>
                    <a:pt x="3405" y="349"/>
                  </a:lnTo>
                  <a:lnTo>
                    <a:pt x="3377" y="304"/>
                  </a:lnTo>
                  <a:lnTo>
                    <a:pt x="3340" y="258"/>
                  </a:lnTo>
                  <a:lnTo>
                    <a:pt x="3300" y="212"/>
                  </a:lnTo>
                  <a:lnTo>
                    <a:pt x="3260" y="171"/>
                  </a:lnTo>
                  <a:lnTo>
                    <a:pt x="3220" y="135"/>
                  </a:lnTo>
                  <a:lnTo>
                    <a:pt x="3175" y="101"/>
                  </a:lnTo>
                  <a:lnTo>
                    <a:pt x="3125" y="72"/>
                  </a:lnTo>
                  <a:lnTo>
                    <a:pt x="3065" y="46"/>
                  </a:lnTo>
                  <a:lnTo>
                    <a:pt x="3002" y="27"/>
                  </a:lnTo>
                  <a:lnTo>
                    <a:pt x="2939" y="18"/>
                  </a:lnTo>
                  <a:lnTo>
                    <a:pt x="2876" y="15"/>
                  </a:lnTo>
                  <a:lnTo>
                    <a:pt x="2810" y="17"/>
                  </a:lnTo>
                  <a:lnTo>
                    <a:pt x="2740" y="18"/>
                  </a:lnTo>
                  <a:lnTo>
                    <a:pt x="2667" y="19"/>
                  </a:lnTo>
                  <a:lnTo>
                    <a:pt x="2593" y="19"/>
                  </a:lnTo>
                  <a:lnTo>
                    <a:pt x="2530" y="22"/>
                  </a:lnTo>
                  <a:lnTo>
                    <a:pt x="2470" y="26"/>
                  </a:lnTo>
                  <a:lnTo>
                    <a:pt x="2408" y="29"/>
                  </a:lnTo>
                  <a:lnTo>
                    <a:pt x="2342" y="31"/>
                  </a:lnTo>
                  <a:lnTo>
                    <a:pt x="2266" y="31"/>
                  </a:lnTo>
                  <a:lnTo>
                    <a:pt x="2178" y="28"/>
                  </a:lnTo>
                  <a:lnTo>
                    <a:pt x="2087" y="23"/>
                  </a:lnTo>
                  <a:lnTo>
                    <a:pt x="1999" y="15"/>
                  </a:lnTo>
                  <a:lnTo>
                    <a:pt x="1918" y="9"/>
                  </a:lnTo>
                  <a:lnTo>
                    <a:pt x="1855" y="4"/>
                  </a:lnTo>
                  <a:lnTo>
                    <a:pt x="1815" y="1"/>
                  </a:lnTo>
                  <a:lnTo>
                    <a:pt x="1789" y="0"/>
                  </a:lnTo>
                  <a:lnTo>
                    <a:pt x="1774" y="0"/>
                  </a:lnTo>
                  <a:lnTo>
                    <a:pt x="1760" y="0"/>
                  </a:lnTo>
                  <a:lnTo>
                    <a:pt x="1743" y="0"/>
                  </a:lnTo>
                  <a:lnTo>
                    <a:pt x="1718" y="1"/>
                  </a:lnTo>
                  <a:lnTo>
                    <a:pt x="1686" y="1"/>
                  </a:lnTo>
                  <a:lnTo>
                    <a:pt x="1644" y="2"/>
                  </a:lnTo>
                  <a:lnTo>
                    <a:pt x="1593" y="5"/>
                  </a:lnTo>
                  <a:lnTo>
                    <a:pt x="1533" y="8"/>
                  </a:lnTo>
                  <a:lnTo>
                    <a:pt x="1469" y="10"/>
                  </a:lnTo>
                  <a:lnTo>
                    <a:pt x="1404" y="14"/>
                  </a:lnTo>
                  <a:lnTo>
                    <a:pt x="1338" y="18"/>
                  </a:lnTo>
                  <a:lnTo>
                    <a:pt x="1275" y="22"/>
                  </a:lnTo>
                  <a:lnTo>
                    <a:pt x="1214" y="26"/>
                  </a:lnTo>
                  <a:lnTo>
                    <a:pt x="1152" y="29"/>
                  </a:lnTo>
                  <a:lnTo>
                    <a:pt x="1086" y="33"/>
                  </a:lnTo>
                  <a:lnTo>
                    <a:pt x="1018" y="38"/>
                  </a:lnTo>
                  <a:lnTo>
                    <a:pt x="952" y="41"/>
                  </a:lnTo>
                  <a:lnTo>
                    <a:pt x="892" y="44"/>
                  </a:lnTo>
                  <a:lnTo>
                    <a:pt x="837" y="46"/>
                  </a:lnTo>
                  <a:lnTo>
                    <a:pt x="784" y="47"/>
                  </a:lnTo>
                  <a:lnTo>
                    <a:pt x="728" y="50"/>
                  </a:lnTo>
                  <a:lnTo>
                    <a:pt x="666" y="51"/>
                  </a:lnTo>
                  <a:lnTo>
                    <a:pt x="606" y="54"/>
                  </a:lnTo>
                  <a:lnTo>
                    <a:pt x="553" y="55"/>
                  </a:lnTo>
                  <a:lnTo>
                    <a:pt x="506" y="56"/>
                  </a:lnTo>
                  <a:lnTo>
                    <a:pt x="457" y="58"/>
                  </a:lnTo>
                  <a:lnTo>
                    <a:pt x="404" y="59"/>
                  </a:lnTo>
                  <a:lnTo>
                    <a:pt x="345" y="59"/>
                  </a:lnTo>
                  <a:lnTo>
                    <a:pt x="281" y="59"/>
                  </a:lnTo>
                  <a:lnTo>
                    <a:pt x="221" y="58"/>
                  </a:lnTo>
                  <a:lnTo>
                    <a:pt x="163" y="56"/>
                  </a:lnTo>
                  <a:lnTo>
                    <a:pt x="106" y="55"/>
                  </a:lnTo>
                  <a:lnTo>
                    <a:pt x="52" y="53"/>
                  </a:lnTo>
                  <a:lnTo>
                    <a:pt x="0" y="5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8" name="Freeform 538"/>
            <p:cNvSpPr>
              <a:spLocks/>
            </p:cNvSpPr>
            <p:nvPr/>
          </p:nvSpPr>
          <p:spPr bwMode="auto">
            <a:xfrm>
              <a:off x="4563" y="3853"/>
              <a:ext cx="857" cy="278"/>
            </a:xfrm>
            <a:custGeom>
              <a:avLst/>
              <a:gdLst>
                <a:gd name="T0" fmla="*/ 63 w 2573"/>
                <a:gd name="T1" fmla="*/ 81 h 835"/>
                <a:gd name="T2" fmla="*/ 184 w 2573"/>
                <a:gd name="T3" fmla="*/ 80 h 835"/>
                <a:gd name="T4" fmla="*/ 298 w 2573"/>
                <a:gd name="T5" fmla="*/ 80 h 835"/>
                <a:gd name="T6" fmla="*/ 407 w 2573"/>
                <a:gd name="T7" fmla="*/ 77 h 835"/>
                <a:gd name="T8" fmla="*/ 492 w 2573"/>
                <a:gd name="T9" fmla="*/ 75 h 835"/>
                <a:gd name="T10" fmla="*/ 579 w 2573"/>
                <a:gd name="T11" fmla="*/ 67 h 835"/>
                <a:gd name="T12" fmla="*/ 662 w 2573"/>
                <a:gd name="T13" fmla="*/ 54 h 835"/>
                <a:gd name="T14" fmla="*/ 737 w 2573"/>
                <a:gd name="T15" fmla="*/ 39 h 835"/>
                <a:gd name="T16" fmla="*/ 847 w 2573"/>
                <a:gd name="T17" fmla="*/ 25 h 835"/>
                <a:gd name="T18" fmla="*/ 978 w 2573"/>
                <a:gd name="T19" fmla="*/ 13 h 835"/>
                <a:gd name="T20" fmla="*/ 1122 w 2573"/>
                <a:gd name="T21" fmla="*/ 4 h 835"/>
                <a:gd name="T22" fmla="*/ 1258 w 2573"/>
                <a:gd name="T23" fmla="*/ 0 h 835"/>
                <a:gd name="T24" fmla="*/ 1370 w 2573"/>
                <a:gd name="T25" fmla="*/ 0 h 835"/>
                <a:gd name="T26" fmla="*/ 1470 w 2573"/>
                <a:gd name="T27" fmla="*/ 7 h 835"/>
                <a:gd name="T28" fmla="*/ 1585 w 2573"/>
                <a:gd name="T29" fmla="*/ 20 h 835"/>
                <a:gd name="T30" fmla="*/ 1686 w 2573"/>
                <a:gd name="T31" fmla="*/ 38 h 835"/>
                <a:gd name="T32" fmla="*/ 1779 w 2573"/>
                <a:gd name="T33" fmla="*/ 67 h 835"/>
                <a:gd name="T34" fmla="*/ 1864 w 2573"/>
                <a:gd name="T35" fmla="*/ 106 h 835"/>
                <a:gd name="T36" fmla="*/ 1931 w 2573"/>
                <a:gd name="T37" fmla="*/ 149 h 835"/>
                <a:gd name="T38" fmla="*/ 1999 w 2573"/>
                <a:gd name="T39" fmla="*/ 206 h 835"/>
                <a:gd name="T40" fmla="*/ 2053 w 2573"/>
                <a:gd name="T41" fmla="*/ 262 h 835"/>
                <a:gd name="T42" fmla="*/ 2102 w 2573"/>
                <a:gd name="T43" fmla="*/ 325 h 835"/>
                <a:gd name="T44" fmla="*/ 2142 w 2573"/>
                <a:gd name="T45" fmla="*/ 392 h 835"/>
                <a:gd name="T46" fmla="*/ 2174 w 2573"/>
                <a:gd name="T47" fmla="*/ 454 h 835"/>
                <a:gd name="T48" fmla="*/ 2216 w 2573"/>
                <a:gd name="T49" fmla="*/ 518 h 835"/>
                <a:gd name="T50" fmla="*/ 2257 w 2573"/>
                <a:gd name="T51" fmla="*/ 566 h 835"/>
                <a:gd name="T52" fmla="*/ 2309 w 2573"/>
                <a:gd name="T53" fmla="*/ 620 h 835"/>
                <a:gd name="T54" fmla="*/ 2377 w 2573"/>
                <a:gd name="T55" fmla="*/ 685 h 835"/>
                <a:gd name="T56" fmla="*/ 2445 w 2573"/>
                <a:gd name="T57" fmla="*/ 746 h 835"/>
                <a:gd name="T58" fmla="*/ 2499 w 2573"/>
                <a:gd name="T59" fmla="*/ 787 h 835"/>
                <a:gd name="T60" fmla="*/ 2533 w 2573"/>
                <a:gd name="T61" fmla="*/ 811 h 835"/>
                <a:gd name="T62" fmla="*/ 2573 w 2573"/>
                <a:gd name="T63" fmla="*/ 83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73" h="835">
                  <a:moveTo>
                    <a:pt x="0" y="86"/>
                  </a:moveTo>
                  <a:lnTo>
                    <a:pt x="63" y="81"/>
                  </a:lnTo>
                  <a:lnTo>
                    <a:pt x="125" y="80"/>
                  </a:lnTo>
                  <a:lnTo>
                    <a:pt x="184" y="80"/>
                  </a:lnTo>
                  <a:lnTo>
                    <a:pt x="242" y="80"/>
                  </a:lnTo>
                  <a:lnTo>
                    <a:pt x="298" y="80"/>
                  </a:lnTo>
                  <a:lnTo>
                    <a:pt x="351" y="79"/>
                  </a:lnTo>
                  <a:lnTo>
                    <a:pt x="407" y="77"/>
                  </a:lnTo>
                  <a:lnTo>
                    <a:pt x="452" y="76"/>
                  </a:lnTo>
                  <a:lnTo>
                    <a:pt x="492" y="75"/>
                  </a:lnTo>
                  <a:lnTo>
                    <a:pt x="533" y="72"/>
                  </a:lnTo>
                  <a:lnTo>
                    <a:pt x="579" y="67"/>
                  </a:lnTo>
                  <a:lnTo>
                    <a:pt x="624" y="62"/>
                  </a:lnTo>
                  <a:lnTo>
                    <a:pt x="662" y="54"/>
                  </a:lnTo>
                  <a:lnTo>
                    <a:pt x="696" y="47"/>
                  </a:lnTo>
                  <a:lnTo>
                    <a:pt x="737" y="39"/>
                  </a:lnTo>
                  <a:lnTo>
                    <a:pt x="791" y="31"/>
                  </a:lnTo>
                  <a:lnTo>
                    <a:pt x="847" y="25"/>
                  </a:lnTo>
                  <a:lnTo>
                    <a:pt x="910" y="18"/>
                  </a:lnTo>
                  <a:lnTo>
                    <a:pt x="978" y="13"/>
                  </a:lnTo>
                  <a:lnTo>
                    <a:pt x="1048" y="8"/>
                  </a:lnTo>
                  <a:lnTo>
                    <a:pt x="1122" y="4"/>
                  </a:lnTo>
                  <a:lnTo>
                    <a:pt x="1192" y="2"/>
                  </a:lnTo>
                  <a:lnTo>
                    <a:pt x="1258" y="0"/>
                  </a:lnTo>
                  <a:lnTo>
                    <a:pt x="1316" y="0"/>
                  </a:lnTo>
                  <a:lnTo>
                    <a:pt x="1370" y="0"/>
                  </a:lnTo>
                  <a:lnTo>
                    <a:pt x="1420" y="3"/>
                  </a:lnTo>
                  <a:lnTo>
                    <a:pt x="1470" y="7"/>
                  </a:lnTo>
                  <a:lnTo>
                    <a:pt x="1524" y="12"/>
                  </a:lnTo>
                  <a:lnTo>
                    <a:pt x="1585" y="20"/>
                  </a:lnTo>
                  <a:lnTo>
                    <a:pt x="1638" y="29"/>
                  </a:lnTo>
                  <a:lnTo>
                    <a:pt x="1686" y="38"/>
                  </a:lnTo>
                  <a:lnTo>
                    <a:pt x="1732" y="50"/>
                  </a:lnTo>
                  <a:lnTo>
                    <a:pt x="1779" y="67"/>
                  </a:lnTo>
                  <a:lnTo>
                    <a:pt x="1826" y="86"/>
                  </a:lnTo>
                  <a:lnTo>
                    <a:pt x="1864" y="106"/>
                  </a:lnTo>
                  <a:lnTo>
                    <a:pt x="1898" y="126"/>
                  </a:lnTo>
                  <a:lnTo>
                    <a:pt x="1931" y="149"/>
                  </a:lnTo>
                  <a:lnTo>
                    <a:pt x="1966" y="178"/>
                  </a:lnTo>
                  <a:lnTo>
                    <a:pt x="1999" y="206"/>
                  </a:lnTo>
                  <a:lnTo>
                    <a:pt x="2027" y="234"/>
                  </a:lnTo>
                  <a:lnTo>
                    <a:pt x="2053" y="262"/>
                  </a:lnTo>
                  <a:lnTo>
                    <a:pt x="2077" y="292"/>
                  </a:lnTo>
                  <a:lnTo>
                    <a:pt x="2102" y="325"/>
                  </a:lnTo>
                  <a:lnTo>
                    <a:pt x="2125" y="360"/>
                  </a:lnTo>
                  <a:lnTo>
                    <a:pt x="2142" y="392"/>
                  </a:lnTo>
                  <a:lnTo>
                    <a:pt x="2157" y="423"/>
                  </a:lnTo>
                  <a:lnTo>
                    <a:pt x="2174" y="454"/>
                  </a:lnTo>
                  <a:lnTo>
                    <a:pt x="2194" y="487"/>
                  </a:lnTo>
                  <a:lnTo>
                    <a:pt x="2216" y="518"/>
                  </a:lnTo>
                  <a:lnTo>
                    <a:pt x="2237" y="543"/>
                  </a:lnTo>
                  <a:lnTo>
                    <a:pt x="2257" y="566"/>
                  </a:lnTo>
                  <a:lnTo>
                    <a:pt x="2280" y="590"/>
                  </a:lnTo>
                  <a:lnTo>
                    <a:pt x="2309" y="620"/>
                  </a:lnTo>
                  <a:lnTo>
                    <a:pt x="2342" y="653"/>
                  </a:lnTo>
                  <a:lnTo>
                    <a:pt x="2377" y="685"/>
                  </a:lnTo>
                  <a:lnTo>
                    <a:pt x="2413" y="716"/>
                  </a:lnTo>
                  <a:lnTo>
                    <a:pt x="2445" y="746"/>
                  </a:lnTo>
                  <a:lnTo>
                    <a:pt x="2476" y="769"/>
                  </a:lnTo>
                  <a:lnTo>
                    <a:pt x="2499" y="787"/>
                  </a:lnTo>
                  <a:lnTo>
                    <a:pt x="2517" y="801"/>
                  </a:lnTo>
                  <a:lnTo>
                    <a:pt x="2533" y="811"/>
                  </a:lnTo>
                  <a:lnTo>
                    <a:pt x="2550" y="823"/>
                  </a:lnTo>
                  <a:lnTo>
                    <a:pt x="2573" y="83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299" name="Freeform 539"/>
            <p:cNvSpPr>
              <a:spLocks/>
            </p:cNvSpPr>
            <p:nvPr/>
          </p:nvSpPr>
          <p:spPr bwMode="auto">
            <a:xfrm>
              <a:off x="4160" y="3877"/>
              <a:ext cx="1260" cy="262"/>
            </a:xfrm>
            <a:custGeom>
              <a:avLst/>
              <a:gdLst>
                <a:gd name="T0" fmla="*/ 3759 w 3782"/>
                <a:gd name="T1" fmla="*/ 772 h 786"/>
                <a:gd name="T2" fmla="*/ 3722 w 3782"/>
                <a:gd name="T3" fmla="*/ 747 h 786"/>
                <a:gd name="T4" fmla="*/ 3673 w 3782"/>
                <a:gd name="T5" fmla="*/ 709 h 786"/>
                <a:gd name="T6" fmla="*/ 3595 w 3782"/>
                <a:gd name="T7" fmla="*/ 647 h 786"/>
                <a:gd name="T8" fmla="*/ 3486 w 3782"/>
                <a:gd name="T9" fmla="*/ 556 h 786"/>
                <a:gd name="T10" fmla="*/ 3372 w 3782"/>
                <a:gd name="T11" fmla="*/ 452 h 786"/>
                <a:gd name="T12" fmla="*/ 3279 w 3782"/>
                <a:gd name="T13" fmla="*/ 343 h 786"/>
                <a:gd name="T14" fmla="*/ 3203 w 3782"/>
                <a:gd name="T15" fmla="*/ 240 h 786"/>
                <a:gd name="T16" fmla="*/ 3128 w 3782"/>
                <a:gd name="T17" fmla="*/ 160 h 786"/>
                <a:gd name="T18" fmla="*/ 3054 w 3782"/>
                <a:gd name="T19" fmla="*/ 104 h 786"/>
                <a:gd name="T20" fmla="*/ 2988 w 3782"/>
                <a:gd name="T21" fmla="*/ 72 h 786"/>
                <a:gd name="T22" fmla="*/ 2904 w 3782"/>
                <a:gd name="T23" fmla="*/ 41 h 786"/>
                <a:gd name="T24" fmla="*/ 2824 w 3782"/>
                <a:gd name="T25" fmla="*/ 23 h 786"/>
                <a:gd name="T26" fmla="*/ 2725 w 3782"/>
                <a:gd name="T27" fmla="*/ 10 h 786"/>
                <a:gd name="T28" fmla="*/ 2627 w 3782"/>
                <a:gd name="T29" fmla="*/ 2 h 786"/>
                <a:gd name="T30" fmla="*/ 2526 w 3782"/>
                <a:gd name="T31" fmla="*/ 0 h 786"/>
                <a:gd name="T32" fmla="*/ 2404 w 3782"/>
                <a:gd name="T33" fmla="*/ 0 h 786"/>
                <a:gd name="T34" fmla="*/ 2263 w 3782"/>
                <a:gd name="T35" fmla="*/ 3 h 786"/>
                <a:gd name="T36" fmla="*/ 2124 w 3782"/>
                <a:gd name="T37" fmla="*/ 10 h 786"/>
                <a:gd name="T38" fmla="*/ 2000 w 3782"/>
                <a:gd name="T39" fmla="*/ 19 h 786"/>
                <a:gd name="T40" fmla="*/ 1891 w 3782"/>
                <a:gd name="T41" fmla="*/ 28 h 786"/>
                <a:gd name="T42" fmla="*/ 1809 w 3782"/>
                <a:gd name="T43" fmla="*/ 36 h 786"/>
                <a:gd name="T44" fmla="*/ 1718 w 3782"/>
                <a:gd name="T45" fmla="*/ 41 h 786"/>
                <a:gd name="T46" fmla="*/ 1648 w 3782"/>
                <a:gd name="T47" fmla="*/ 41 h 786"/>
                <a:gd name="T48" fmla="*/ 1561 w 3782"/>
                <a:gd name="T49" fmla="*/ 41 h 786"/>
                <a:gd name="T50" fmla="*/ 1456 w 3782"/>
                <a:gd name="T51" fmla="*/ 41 h 786"/>
                <a:gd name="T52" fmla="*/ 1335 w 3782"/>
                <a:gd name="T53" fmla="*/ 42 h 786"/>
                <a:gd name="T54" fmla="*/ 1209 w 3782"/>
                <a:gd name="T55" fmla="*/ 43 h 786"/>
                <a:gd name="T56" fmla="*/ 1101 w 3782"/>
                <a:gd name="T57" fmla="*/ 48 h 786"/>
                <a:gd name="T58" fmla="*/ 1011 w 3782"/>
                <a:gd name="T59" fmla="*/ 55 h 786"/>
                <a:gd name="T60" fmla="*/ 901 w 3782"/>
                <a:gd name="T61" fmla="*/ 60 h 786"/>
                <a:gd name="T62" fmla="*/ 776 w 3782"/>
                <a:gd name="T63" fmla="*/ 63 h 786"/>
                <a:gd name="T64" fmla="*/ 657 w 3782"/>
                <a:gd name="T65" fmla="*/ 63 h 786"/>
                <a:gd name="T66" fmla="*/ 522 w 3782"/>
                <a:gd name="T67" fmla="*/ 61 h 786"/>
                <a:gd name="T68" fmla="*/ 373 w 3782"/>
                <a:gd name="T69" fmla="*/ 61 h 786"/>
                <a:gd name="T70" fmla="*/ 238 w 3782"/>
                <a:gd name="T71" fmla="*/ 60 h 786"/>
                <a:gd name="T72" fmla="*/ 139 w 3782"/>
                <a:gd name="T73" fmla="*/ 59 h 786"/>
                <a:gd name="T74" fmla="*/ 76 w 3782"/>
                <a:gd name="T75" fmla="*/ 55 h 786"/>
                <a:gd name="T76" fmla="*/ 30 w 3782"/>
                <a:gd name="T77" fmla="*/ 51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82" h="786">
                  <a:moveTo>
                    <a:pt x="3782" y="786"/>
                  </a:moveTo>
                  <a:lnTo>
                    <a:pt x="3759" y="772"/>
                  </a:lnTo>
                  <a:lnTo>
                    <a:pt x="3740" y="760"/>
                  </a:lnTo>
                  <a:lnTo>
                    <a:pt x="3722" y="747"/>
                  </a:lnTo>
                  <a:lnTo>
                    <a:pt x="3701" y="731"/>
                  </a:lnTo>
                  <a:lnTo>
                    <a:pt x="3673" y="709"/>
                  </a:lnTo>
                  <a:lnTo>
                    <a:pt x="3640" y="683"/>
                  </a:lnTo>
                  <a:lnTo>
                    <a:pt x="3595" y="647"/>
                  </a:lnTo>
                  <a:lnTo>
                    <a:pt x="3542" y="605"/>
                  </a:lnTo>
                  <a:lnTo>
                    <a:pt x="3486" y="556"/>
                  </a:lnTo>
                  <a:lnTo>
                    <a:pt x="3428" y="505"/>
                  </a:lnTo>
                  <a:lnTo>
                    <a:pt x="3372" y="452"/>
                  </a:lnTo>
                  <a:lnTo>
                    <a:pt x="3324" y="398"/>
                  </a:lnTo>
                  <a:lnTo>
                    <a:pt x="3279" y="343"/>
                  </a:lnTo>
                  <a:lnTo>
                    <a:pt x="3240" y="289"/>
                  </a:lnTo>
                  <a:lnTo>
                    <a:pt x="3203" y="240"/>
                  </a:lnTo>
                  <a:lnTo>
                    <a:pt x="3166" y="196"/>
                  </a:lnTo>
                  <a:lnTo>
                    <a:pt x="3128" y="160"/>
                  </a:lnTo>
                  <a:lnTo>
                    <a:pt x="3089" y="128"/>
                  </a:lnTo>
                  <a:lnTo>
                    <a:pt x="3054" y="104"/>
                  </a:lnTo>
                  <a:lnTo>
                    <a:pt x="3023" y="87"/>
                  </a:lnTo>
                  <a:lnTo>
                    <a:pt x="2988" y="72"/>
                  </a:lnTo>
                  <a:lnTo>
                    <a:pt x="2947" y="56"/>
                  </a:lnTo>
                  <a:lnTo>
                    <a:pt x="2904" y="41"/>
                  </a:lnTo>
                  <a:lnTo>
                    <a:pt x="2864" y="30"/>
                  </a:lnTo>
                  <a:lnTo>
                    <a:pt x="2824" y="23"/>
                  </a:lnTo>
                  <a:lnTo>
                    <a:pt x="2779" y="18"/>
                  </a:lnTo>
                  <a:lnTo>
                    <a:pt x="2725" y="10"/>
                  </a:lnTo>
                  <a:lnTo>
                    <a:pt x="2675" y="6"/>
                  </a:lnTo>
                  <a:lnTo>
                    <a:pt x="2627" y="2"/>
                  </a:lnTo>
                  <a:lnTo>
                    <a:pt x="2579" y="1"/>
                  </a:lnTo>
                  <a:lnTo>
                    <a:pt x="2526" y="0"/>
                  </a:lnTo>
                  <a:lnTo>
                    <a:pt x="2468" y="0"/>
                  </a:lnTo>
                  <a:lnTo>
                    <a:pt x="2404" y="0"/>
                  </a:lnTo>
                  <a:lnTo>
                    <a:pt x="2333" y="1"/>
                  </a:lnTo>
                  <a:lnTo>
                    <a:pt x="2263" y="3"/>
                  </a:lnTo>
                  <a:lnTo>
                    <a:pt x="2192" y="6"/>
                  </a:lnTo>
                  <a:lnTo>
                    <a:pt x="2124" y="10"/>
                  </a:lnTo>
                  <a:lnTo>
                    <a:pt x="2060" y="15"/>
                  </a:lnTo>
                  <a:lnTo>
                    <a:pt x="2000" y="19"/>
                  </a:lnTo>
                  <a:lnTo>
                    <a:pt x="1940" y="23"/>
                  </a:lnTo>
                  <a:lnTo>
                    <a:pt x="1891" y="28"/>
                  </a:lnTo>
                  <a:lnTo>
                    <a:pt x="1850" y="32"/>
                  </a:lnTo>
                  <a:lnTo>
                    <a:pt x="1809" y="36"/>
                  </a:lnTo>
                  <a:lnTo>
                    <a:pt x="1763" y="38"/>
                  </a:lnTo>
                  <a:lnTo>
                    <a:pt x="1718" y="41"/>
                  </a:lnTo>
                  <a:lnTo>
                    <a:pt x="1683" y="41"/>
                  </a:lnTo>
                  <a:lnTo>
                    <a:pt x="1648" y="41"/>
                  </a:lnTo>
                  <a:lnTo>
                    <a:pt x="1610" y="41"/>
                  </a:lnTo>
                  <a:lnTo>
                    <a:pt x="1561" y="41"/>
                  </a:lnTo>
                  <a:lnTo>
                    <a:pt x="1510" y="41"/>
                  </a:lnTo>
                  <a:lnTo>
                    <a:pt x="1456" y="41"/>
                  </a:lnTo>
                  <a:lnTo>
                    <a:pt x="1397" y="41"/>
                  </a:lnTo>
                  <a:lnTo>
                    <a:pt x="1335" y="42"/>
                  </a:lnTo>
                  <a:lnTo>
                    <a:pt x="1273" y="42"/>
                  </a:lnTo>
                  <a:lnTo>
                    <a:pt x="1209" y="43"/>
                  </a:lnTo>
                  <a:lnTo>
                    <a:pt x="1151" y="46"/>
                  </a:lnTo>
                  <a:lnTo>
                    <a:pt x="1101" y="48"/>
                  </a:lnTo>
                  <a:lnTo>
                    <a:pt x="1056" y="52"/>
                  </a:lnTo>
                  <a:lnTo>
                    <a:pt x="1011" y="55"/>
                  </a:lnTo>
                  <a:lnTo>
                    <a:pt x="961" y="57"/>
                  </a:lnTo>
                  <a:lnTo>
                    <a:pt x="901" y="60"/>
                  </a:lnTo>
                  <a:lnTo>
                    <a:pt x="837" y="61"/>
                  </a:lnTo>
                  <a:lnTo>
                    <a:pt x="776" y="63"/>
                  </a:lnTo>
                  <a:lnTo>
                    <a:pt x="717" y="63"/>
                  </a:lnTo>
                  <a:lnTo>
                    <a:pt x="657" y="63"/>
                  </a:lnTo>
                  <a:lnTo>
                    <a:pt x="591" y="61"/>
                  </a:lnTo>
                  <a:lnTo>
                    <a:pt x="522" y="61"/>
                  </a:lnTo>
                  <a:lnTo>
                    <a:pt x="447" y="61"/>
                  </a:lnTo>
                  <a:lnTo>
                    <a:pt x="373" y="61"/>
                  </a:lnTo>
                  <a:lnTo>
                    <a:pt x="302" y="61"/>
                  </a:lnTo>
                  <a:lnTo>
                    <a:pt x="238" y="60"/>
                  </a:lnTo>
                  <a:lnTo>
                    <a:pt x="183" y="60"/>
                  </a:lnTo>
                  <a:lnTo>
                    <a:pt x="139" y="59"/>
                  </a:lnTo>
                  <a:lnTo>
                    <a:pt x="103" y="56"/>
                  </a:lnTo>
                  <a:lnTo>
                    <a:pt x="76" y="55"/>
                  </a:lnTo>
                  <a:lnTo>
                    <a:pt x="53" y="52"/>
                  </a:lnTo>
                  <a:lnTo>
                    <a:pt x="30" y="51"/>
                  </a:lnTo>
                  <a:lnTo>
                    <a:pt x="0" y="4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0" name="Freeform 540"/>
            <p:cNvSpPr>
              <a:spLocks/>
            </p:cNvSpPr>
            <p:nvPr/>
          </p:nvSpPr>
          <p:spPr bwMode="auto">
            <a:xfrm>
              <a:off x="4735" y="3763"/>
              <a:ext cx="366" cy="31"/>
            </a:xfrm>
            <a:custGeom>
              <a:avLst/>
              <a:gdLst>
                <a:gd name="T0" fmla="*/ 1098 w 1098"/>
                <a:gd name="T1" fmla="*/ 0 h 93"/>
                <a:gd name="T2" fmla="*/ 1079 w 1098"/>
                <a:gd name="T3" fmla="*/ 3 h 93"/>
                <a:gd name="T4" fmla="*/ 1065 w 1098"/>
                <a:gd name="T5" fmla="*/ 9 h 93"/>
                <a:gd name="T6" fmla="*/ 1055 w 1098"/>
                <a:gd name="T7" fmla="*/ 14 h 93"/>
                <a:gd name="T8" fmla="*/ 1042 w 1098"/>
                <a:gd name="T9" fmla="*/ 19 h 93"/>
                <a:gd name="T10" fmla="*/ 1024 w 1098"/>
                <a:gd name="T11" fmla="*/ 24 h 93"/>
                <a:gd name="T12" fmla="*/ 997 w 1098"/>
                <a:gd name="T13" fmla="*/ 30 h 93"/>
                <a:gd name="T14" fmla="*/ 963 w 1098"/>
                <a:gd name="T15" fmla="*/ 37 h 93"/>
                <a:gd name="T16" fmla="*/ 926 w 1098"/>
                <a:gd name="T17" fmla="*/ 43 h 93"/>
                <a:gd name="T18" fmla="*/ 889 w 1098"/>
                <a:gd name="T19" fmla="*/ 50 h 93"/>
                <a:gd name="T20" fmla="*/ 854 w 1098"/>
                <a:gd name="T21" fmla="*/ 56 h 93"/>
                <a:gd name="T22" fmla="*/ 825 w 1098"/>
                <a:gd name="T23" fmla="*/ 62 h 93"/>
                <a:gd name="T24" fmla="*/ 801 w 1098"/>
                <a:gd name="T25" fmla="*/ 68 h 93"/>
                <a:gd name="T26" fmla="*/ 780 w 1098"/>
                <a:gd name="T27" fmla="*/ 73 h 93"/>
                <a:gd name="T28" fmla="*/ 758 w 1098"/>
                <a:gd name="T29" fmla="*/ 77 h 93"/>
                <a:gd name="T30" fmla="*/ 735 w 1098"/>
                <a:gd name="T31" fmla="*/ 80 h 93"/>
                <a:gd name="T32" fmla="*/ 713 w 1098"/>
                <a:gd name="T33" fmla="*/ 82 h 93"/>
                <a:gd name="T34" fmla="*/ 694 w 1098"/>
                <a:gd name="T35" fmla="*/ 83 h 93"/>
                <a:gd name="T36" fmla="*/ 677 w 1098"/>
                <a:gd name="T37" fmla="*/ 83 h 93"/>
                <a:gd name="T38" fmla="*/ 659 w 1098"/>
                <a:gd name="T39" fmla="*/ 83 h 93"/>
                <a:gd name="T40" fmla="*/ 641 w 1098"/>
                <a:gd name="T41" fmla="*/ 84 h 93"/>
                <a:gd name="T42" fmla="*/ 622 w 1098"/>
                <a:gd name="T43" fmla="*/ 86 h 93"/>
                <a:gd name="T44" fmla="*/ 606 w 1098"/>
                <a:gd name="T45" fmla="*/ 88 h 93"/>
                <a:gd name="T46" fmla="*/ 591 w 1098"/>
                <a:gd name="T47" fmla="*/ 89 h 93"/>
                <a:gd name="T48" fmla="*/ 575 w 1098"/>
                <a:gd name="T49" fmla="*/ 92 h 93"/>
                <a:gd name="T50" fmla="*/ 559 w 1098"/>
                <a:gd name="T51" fmla="*/ 93 h 93"/>
                <a:gd name="T52" fmla="*/ 542 w 1098"/>
                <a:gd name="T53" fmla="*/ 93 h 93"/>
                <a:gd name="T54" fmla="*/ 528 w 1098"/>
                <a:gd name="T55" fmla="*/ 92 h 93"/>
                <a:gd name="T56" fmla="*/ 512 w 1098"/>
                <a:gd name="T57" fmla="*/ 91 h 93"/>
                <a:gd name="T58" fmla="*/ 498 w 1098"/>
                <a:gd name="T59" fmla="*/ 89 h 93"/>
                <a:gd name="T60" fmla="*/ 482 w 1098"/>
                <a:gd name="T61" fmla="*/ 89 h 93"/>
                <a:gd name="T62" fmla="*/ 465 w 1098"/>
                <a:gd name="T63" fmla="*/ 89 h 93"/>
                <a:gd name="T64" fmla="*/ 451 w 1098"/>
                <a:gd name="T65" fmla="*/ 91 h 93"/>
                <a:gd name="T66" fmla="*/ 437 w 1098"/>
                <a:gd name="T67" fmla="*/ 92 h 93"/>
                <a:gd name="T68" fmla="*/ 420 w 1098"/>
                <a:gd name="T69" fmla="*/ 93 h 93"/>
                <a:gd name="T70" fmla="*/ 399 w 1098"/>
                <a:gd name="T71" fmla="*/ 93 h 93"/>
                <a:gd name="T72" fmla="*/ 369 w 1098"/>
                <a:gd name="T73" fmla="*/ 91 h 93"/>
                <a:gd name="T74" fmla="*/ 329 w 1098"/>
                <a:gd name="T75" fmla="*/ 87 h 93"/>
                <a:gd name="T76" fmla="*/ 285 w 1098"/>
                <a:gd name="T77" fmla="*/ 80 h 93"/>
                <a:gd name="T78" fmla="*/ 244 w 1098"/>
                <a:gd name="T79" fmla="*/ 74 h 93"/>
                <a:gd name="T80" fmla="*/ 210 w 1098"/>
                <a:gd name="T81" fmla="*/ 66 h 93"/>
                <a:gd name="T82" fmla="*/ 186 w 1098"/>
                <a:gd name="T83" fmla="*/ 60 h 93"/>
                <a:gd name="T84" fmla="*/ 168 w 1098"/>
                <a:gd name="T85" fmla="*/ 53 h 93"/>
                <a:gd name="T86" fmla="*/ 154 w 1098"/>
                <a:gd name="T87" fmla="*/ 48 h 93"/>
                <a:gd name="T88" fmla="*/ 137 w 1098"/>
                <a:gd name="T89" fmla="*/ 41 h 93"/>
                <a:gd name="T90" fmla="*/ 117 w 1098"/>
                <a:gd name="T91" fmla="*/ 33 h 93"/>
                <a:gd name="T92" fmla="*/ 95 w 1098"/>
                <a:gd name="T93" fmla="*/ 27 h 93"/>
                <a:gd name="T94" fmla="*/ 76 w 1098"/>
                <a:gd name="T95" fmla="*/ 20 h 93"/>
                <a:gd name="T96" fmla="*/ 55 w 1098"/>
                <a:gd name="T97" fmla="*/ 15 h 93"/>
                <a:gd name="T98" fmla="*/ 31 w 1098"/>
                <a:gd name="T99" fmla="*/ 7 h 93"/>
                <a:gd name="T100" fmla="*/ 0 w 1098"/>
                <a:gd name="T10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8" h="93">
                  <a:moveTo>
                    <a:pt x="1098" y="0"/>
                  </a:moveTo>
                  <a:lnTo>
                    <a:pt x="1079" y="3"/>
                  </a:lnTo>
                  <a:lnTo>
                    <a:pt x="1065" y="9"/>
                  </a:lnTo>
                  <a:lnTo>
                    <a:pt x="1055" y="14"/>
                  </a:lnTo>
                  <a:lnTo>
                    <a:pt x="1042" y="19"/>
                  </a:lnTo>
                  <a:lnTo>
                    <a:pt x="1024" y="24"/>
                  </a:lnTo>
                  <a:lnTo>
                    <a:pt x="997" y="30"/>
                  </a:lnTo>
                  <a:lnTo>
                    <a:pt x="963" y="37"/>
                  </a:lnTo>
                  <a:lnTo>
                    <a:pt x="926" y="43"/>
                  </a:lnTo>
                  <a:lnTo>
                    <a:pt x="889" y="50"/>
                  </a:lnTo>
                  <a:lnTo>
                    <a:pt x="854" y="56"/>
                  </a:lnTo>
                  <a:lnTo>
                    <a:pt x="825" y="62"/>
                  </a:lnTo>
                  <a:lnTo>
                    <a:pt x="801" y="68"/>
                  </a:lnTo>
                  <a:lnTo>
                    <a:pt x="780" y="73"/>
                  </a:lnTo>
                  <a:lnTo>
                    <a:pt x="758" y="77"/>
                  </a:lnTo>
                  <a:lnTo>
                    <a:pt x="735" y="80"/>
                  </a:lnTo>
                  <a:lnTo>
                    <a:pt x="713" y="82"/>
                  </a:lnTo>
                  <a:lnTo>
                    <a:pt x="694" y="83"/>
                  </a:lnTo>
                  <a:lnTo>
                    <a:pt x="677" y="83"/>
                  </a:lnTo>
                  <a:lnTo>
                    <a:pt x="659" y="83"/>
                  </a:lnTo>
                  <a:lnTo>
                    <a:pt x="641" y="84"/>
                  </a:lnTo>
                  <a:lnTo>
                    <a:pt x="622" y="86"/>
                  </a:lnTo>
                  <a:lnTo>
                    <a:pt x="606" y="88"/>
                  </a:lnTo>
                  <a:lnTo>
                    <a:pt x="591" y="89"/>
                  </a:lnTo>
                  <a:lnTo>
                    <a:pt x="575" y="92"/>
                  </a:lnTo>
                  <a:lnTo>
                    <a:pt x="559" y="93"/>
                  </a:lnTo>
                  <a:lnTo>
                    <a:pt x="542" y="93"/>
                  </a:lnTo>
                  <a:lnTo>
                    <a:pt x="528" y="92"/>
                  </a:lnTo>
                  <a:lnTo>
                    <a:pt x="512" y="91"/>
                  </a:lnTo>
                  <a:lnTo>
                    <a:pt x="498" y="89"/>
                  </a:lnTo>
                  <a:lnTo>
                    <a:pt x="482" y="89"/>
                  </a:lnTo>
                  <a:lnTo>
                    <a:pt x="465" y="89"/>
                  </a:lnTo>
                  <a:lnTo>
                    <a:pt x="451" y="91"/>
                  </a:lnTo>
                  <a:lnTo>
                    <a:pt x="437" y="92"/>
                  </a:lnTo>
                  <a:lnTo>
                    <a:pt x="420" y="93"/>
                  </a:lnTo>
                  <a:lnTo>
                    <a:pt x="399" y="93"/>
                  </a:lnTo>
                  <a:lnTo>
                    <a:pt x="369" y="91"/>
                  </a:lnTo>
                  <a:lnTo>
                    <a:pt x="329" y="87"/>
                  </a:lnTo>
                  <a:lnTo>
                    <a:pt x="285" y="80"/>
                  </a:lnTo>
                  <a:lnTo>
                    <a:pt x="244" y="74"/>
                  </a:lnTo>
                  <a:lnTo>
                    <a:pt x="210" y="66"/>
                  </a:lnTo>
                  <a:lnTo>
                    <a:pt x="186" y="60"/>
                  </a:lnTo>
                  <a:lnTo>
                    <a:pt x="168" y="53"/>
                  </a:lnTo>
                  <a:lnTo>
                    <a:pt x="154" y="48"/>
                  </a:lnTo>
                  <a:lnTo>
                    <a:pt x="137" y="41"/>
                  </a:lnTo>
                  <a:lnTo>
                    <a:pt x="117" y="33"/>
                  </a:lnTo>
                  <a:lnTo>
                    <a:pt x="95" y="27"/>
                  </a:lnTo>
                  <a:lnTo>
                    <a:pt x="76" y="20"/>
                  </a:lnTo>
                  <a:lnTo>
                    <a:pt x="55" y="15"/>
                  </a:lnTo>
                  <a:lnTo>
                    <a:pt x="31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1" name="Freeform 541"/>
            <p:cNvSpPr>
              <a:spLocks/>
            </p:cNvSpPr>
            <p:nvPr/>
          </p:nvSpPr>
          <p:spPr bwMode="auto">
            <a:xfrm>
              <a:off x="4048" y="3791"/>
              <a:ext cx="152" cy="34"/>
            </a:xfrm>
            <a:custGeom>
              <a:avLst/>
              <a:gdLst>
                <a:gd name="T0" fmla="*/ 0 w 457"/>
                <a:gd name="T1" fmla="*/ 0 h 102"/>
                <a:gd name="T2" fmla="*/ 10 w 457"/>
                <a:gd name="T3" fmla="*/ 14 h 102"/>
                <a:gd name="T4" fmla="*/ 18 w 457"/>
                <a:gd name="T5" fmla="*/ 27 h 102"/>
                <a:gd name="T6" fmla="*/ 25 w 457"/>
                <a:gd name="T7" fmla="*/ 39 h 102"/>
                <a:gd name="T8" fmla="*/ 34 w 457"/>
                <a:gd name="T9" fmla="*/ 50 h 102"/>
                <a:gd name="T10" fmla="*/ 47 w 457"/>
                <a:gd name="T11" fmla="*/ 62 h 102"/>
                <a:gd name="T12" fmla="*/ 64 w 457"/>
                <a:gd name="T13" fmla="*/ 72 h 102"/>
                <a:gd name="T14" fmla="*/ 83 w 457"/>
                <a:gd name="T15" fmla="*/ 80 h 102"/>
                <a:gd name="T16" fmla="*/ 104 w 457"/>
                <a:gd name="T17" fmla="*/ 85 h 102"/>
                <a:gd name="T18" fmla="*/ 127 w 457"/>
                <a:gd name="T19" fmla="*/ 90 h 102"/>
                <a:gd name="T20" fmla="*/ 154 w 457"/>
                <a:gd name="T21" fmla="*/ 94 h 102"/>
                <a:gd name="T22" fmla="*/ 185 w 457"/>
                <a:gd name="T23" fmla="*/ 98 h 102"/>
                <a:gd name="T24" fmla="*/ 215 w 457"/>
                <a:gd name="T25" fmla="*/ 100 h 102"/>
                <a:gd name="T26" fmla="*/ 248 w 457"/>
                <a:gd name="T27" fmla="*/ 102 h 102"/>
                <a:gd name="T28" fmla="*/ 278 w 457"/>
                <a:gd name="T29" fmla="*/ 102 h 102"/>
                <a:gd name="T30" fmla="*/ 307 w 457"/>
                <a:gd name="T31" fmla="*/ 102 h 102"/>
                <a:gd name="T32" fmla="*/ 330 w 457"/>
                <a:gd name="T33" fmla="*/ 102 h 102"/>
                <a:gd name="T34" fmla="*/ 352 w 457"/>
                <a:gd name="T35" fmla="*/ 100 h 102"/>
                <a:gd name="T36" fmla="*/ 370 w 457"/>
                <a:gd name="T37" fmla="*/ 99 h 102"/>
                <a:gd name="T38" fmla="*/ 385 w 457"/>
                <a:gd name="T39" fmla="*/ 98 h 102"/>
                <a:gd name="T40" fmla="*/ 402 w 457"/>
                <a:gd name="T41" fmla="*/ 96 h 102"/>
                <a:gd name="T42" fmla="*/ 415 w 457"/>
                <a:gd name="T43" fmla="*/ 96 h 102"/>
                <a:gd name="T44" fmla="*/ 425 w 457"/>
                <a:gd name="T45" fmla="*/ 95 h 102"/>
                <a:gd name="T46" fmla="*/ 434 w 457"/>
                <a:gd name="T47" fmla="*/ 95 h 102"/>
                <a:gd name="T48" fmla="*/ 444 w 457"/>
                <a:gd name="T49" fmla="*/ 93 h 102"/>
                <a:gd name="T50" fmla="*/ 457 w 457"/>
                <a:gd name="T51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7" h="102">
                  <a:moveTo>
                    <a:pt x="0" y="0"/>
                  </a:moveTo>
                  <a:lnTo>
                    <a:pt x="10" y="14"/>
                  </a:lnTo>
                  <a:lnTo>
                    <a:pt x="18" y="27"/>
                  </a:lnTo>
                  <a:lnTo>
                    <a:pt x="25" y="39"/>
                  </a:lnTo>
                  <a:lnTo>
                    <a:pt x="34" y="50"/>
                  </a:lnTo>
                  <a:lnTo>
                    <a:pt x="47" y="62"/>
                  </a:lnTo>
                  <a:lnTo>
                    <a:pt x="64" y="72"/>
                  </a:lnTo>
                  <a:lnTo>
                    <a:pt x="83" y="80"/>
                  </a:lnTo>
                  <a:lnTo>
                    <a:pt x="104" y="85"/>
                  </a:lnTo>
                  <a:lnTo>
                    <a:pt x="127" y="90"/>
                  </a:lnTo>
                  <a:lnTo>
                    <a:pt x="154" y="94"/>
                  </a:lnTo>
                  <a:lnTo>
                    <a:pt x="185" y="98"/>
                  </a:lnTo>
                  <a:lnTo>
                    <a:pt x="215" y="100"/>
                  </a:lnTo>
                  <a:lnTo>
                    <a:pt x="248" y="102"/>
                  </a:lnTo>
                  <a:lnTo>
                    <a:pt x="278" y="102"/>
                  </a:lnTo>
                  <a:lnTo>
                    <a:pt x="307" y="102"/>
                  </a:lnTo>
                  <a:lnTo>
                    <a:pt x="330" y="102"/>
                  </a:lnTo>
                  <a:lnTo>
                    <a:pt x="352" y="100"/>
                  </a:lnTo>
                  <a:lnTo>
                    <a:pt x="370" y="99"/>
                  </a:lnTo>
                  <a:lnTo>
                    <a:pt x="385" y="98"/>
                  </a:lnTo>
                  <a:lnTo>
                    <a:pt x="402" y="96"/>
                  </a:lnTo>
                  <a:lnTo>
                    <a:pt x="415" y="96"/>
                  </a:lnTo>
                  <a:lnTo>
                    <a:pt x="425" y="95"/>
                  </a:lnTo>
                  <a:lnTo>
                    <a:pt x="434" y="95"/>
                  </a:lnTo>
                  <a:lnTo>
                    <a:pt x="444" y="93"/>
                  </a:lnTo>
                  <a:lnTo>
                    <a:pt x="457" y="8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2" name="Freeform 542"/>
            <p:cNvSpPr>
              <a:spLocks/>
            </p:cNvSpPr>
            <p:nvPr/>
          </p:nvSpPr>
          <p:spPr bwMode="auto">
            <a:xfrm>
              <a:off x="4064" y="3863"/>
              <a:ext cx="151" cy="38"/>
            </a:xfrm>
            <a:custGeom>
              <a:avLst/>
              <a:gdLst>
                <a:gd name="T0" fmla="*/ 0 w 452"/>
                <a:gd name="T1" fmla="*/ 0 h 114"/>
                <a:gd name="T2" fmla="*/ 6 w 452"/>
                <a:gd name="T3" fmla="*/ 9 h 114"/>
                <a:gd name="T4" fmla="*/ 7 w 452"/>
                <a:gd name="T5" fmla="*/ 17 h 114"/>
                <a:gd name="T6" fmla="*/ 9 w 452"/>
                <a:gd name="T7" fmla="*/ 24 h 114"/>
                <a:gd name="T8" fmla="*/ 11 w 452"/>
                <a:gd name="T9" fmla="*/ 31 h 114"/>
                <a:gd name="T10" fmla="*/ 18 w 452"/>
                <a:gd name="T11" fmla="*/ 38 h 114"/>
                <a:gd name="T12" fmla="*/ 27 w 452"/>
                <a:gd name="T13" fmla="*/ 46 h 114"/>
                <a:gd name="T14" fmla="*/ 38 w 452"/>
                <a:gd name="T15" fmla="*/ 54 h 114"/>
                <a:gd name="T16" fmla="*/ 52 w 452"/>
                <a:gd name="T17" fmla="*/ 59 h 114"/>
                <a:gd name="T18" fmla="*/ 69 w 452"/>
                <a:gd name="T19" fmla="*/ 65 h 114"/>
                <a:gd name="T20" fmla="*/ 87 w 452"/>
                <a:gd name="T21" fmla="*/ 72 h 114"/>
                <a:gd name="T22" fmla="*/ 109 w 452"/>
                <a:gd name="T23" fmla="*/ 78 h 114"/>
                <a:gd name="T24" fmla="*/ 132 w 452"/>
                <a:gd name="T25" fmla="*/ 82 h 114"/>
                <a:gd name="T26" fmla="*/ 155 w 452"/>
                <a:gd name="T27" fmla="*/ 87 h 114"/>
                <a:gd name="T28" fmla="*/ 178 w 452"/>
                <a:gd name="T29" fmla="*/ 91 h 114"/>
                <a:gd name="T30" fmla="*/ 199 w 452"/>
                <a:gd name="T31" fmla="*/ 95 h 114"/>
                <a:gd name="T32" fmla="*/ 214 w 452"/>
                <a:gd name="T33" fmla="*/ 98 h 114"/>
                <a:gd name="T34" fmla="*/ 226 w 452"/>
                <a:gd name="T35" fmla="*/ 99 h 114"/>
                <a:gd name="T36" fmla="*/ 236 w 452"/>
                <a:gd name="T37" fmla="*/ 100 h 114"/>
                <a:gd name="T38" fmla="*/ 249 w 452"/>
                <a:gd name="T39" fmla="*/ 103 h 114"/>
                <a:gd name="T40" fmla="*/ 267 w 452"/>
                <a:gd name="T41" fmla="*/ 104 h 114"/>
                <a:gd name="T42" fmla="*/ 294 w 452"/>
                <a:gd name="T43" fmla="*/ 107 h 114"/>
                <a:gd name="T44" fmla="*/ 331 w 452"/>
                <a:gd name="T45" fmla="*/ 109 h 114"/>
                <a:gd name="T46" fmla="*/ 374 w 452"/>
                <a:gd name="T47" fmla="*/ 110 h 114"/>
                <a:gd name="T48" fmla="*/ 415 w 452"/>
                <a:gd name="T49" fmla="*/ 113 h 114"/>
                <a:gd name="T50" fmla="*/ 452 w 452"/>
                <a:gd name="T5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2" h="114">
                  <a:moveTo>
                    <a:pt x="0" y="0"/>
                  </a:moveTo>
                  <a:lnTo>
                    <a:pt x="6" y="9"/>
                  </a:lnTo>
                  <a:lnTo>
                    <a:pt x="7" y="17"/>
                  </a:lnTo>
                  <a:lnTo>
                    <a:pt x="9" y="24"/>
                  </a:lnTo>
                  <a:lnTo>
                    <a:pt x="11" y="31"/>
                  </a:lnTo>
                  <a:lnTo>
                    <a:pt x="18" y="38"/>
                  </a:lnTo>
                  <a:lnTo>
                    <a:pt x="27" y="46"/>
                  </a:lnTo>
                  <a:lnTo>
                    <a:pt x="38" y="54"/>
                  </a:lnTo>
                  <a:lnTo>
                    <a:pt x="52" y="59"/>
                  </a:lnTo>
                  <a:lnTo>
                    <a:pt x="69" y="65"/>
                  </a:lnTo>
                  <a:lnTo>
                    <a:pt x="87" y="72"/>
                  </a:lnTo>
                  <a:lnTo>
                    <a:pt x="109" y="78"/>
                  </a:lnTo>
                  <a:lnTo>
                    <a:pt x="132" y="82"/>
                  </a:lnTo>
                  <a:lnTo>
                    <a:pt x="155" y="87"/>
                  </a:lnTo>
                  <a:lnTo>
                    <a:pt x="178" y="91"/>
                  </a:lnTo>
                  <a:lnTo>
                    <a:pt x="199" y="95"/>
                  </a:lnTo>
                  <a:lnTo>
                    <a:pt x="214" y="98"/>
                  </a:lnTo>
                  <a:lnTo>
                    <a:pt x="226" y="99"/>
                  </a:lnTo>
                  <a:lnTo>
                    <a:pt x="236" y="100"/>
                  </a:lnTo>
                  <a:lnTo>
                    <a:pt x="249" y="103"/>
                  </a:lnTo>
                  <a:lnTo>
                    <a:pt x="267" y="104"/>
                  </a:lnTo>
                  <a:lnTo>
                    <a:pt x="294" y="107"/>
                  </a:lnTo>
                  <a:lnTo>
                    <a:pt x="331" y="109"/>
                  </a:lnTo>
                  <a:lnTo>
                    <a:pt x="374" y="110"/>
                  </a:lnTo>
                  <a:lnTo>
                    <a:pt x="415" y="113"/>
                  </a:lnTo>
                  <a:lnTo>
                    <a:pt x="452" y="11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3" name="Freeform 543"/>
            <p:cNvSpPr>
              <a:spLocks/>
            </p:cNvSpPr>
            <p:nvPr/>
          </p:nvSpPr>
          <p:spPr bwMode="auto">
            <a:xfrm>
              <a:off x="4064" y="3863"/>
              <a:ext cx="159" cy="38"/>
            </a:xfrm>
            <a:custGeom>
              <a:avLst/>
              <a:gdLst>
                <a:gd name="T0" fmla="*/ 0 w 475"/>
                <a:gd name="T1" fmla="*/ 0 h 114"/>
                <a:gd name="T2" fmla="*/ 18 w 475"/>
                <a:gd name="T3" fmla="*/ 8 h 114"/>
                <a:gd name="T4" fmla="*/ 32 w 475"/>
                <a:gd name="T5" fmla="*/ 15 h 114"/>
                <a:gd name="T6" fmla="*/ 46 w 475"/>
                <a:gd name="T7" fmla="*/ 23 h 114"/>
                <a:gd name="T8" fmla="*/ 61 w 475"/>
                <a:gd name="T9" fmla="*/ 32 h 114"/>
                <a:gd name="T10" fmla="*/ 82 w 475"/>
                <a:gd name="T11" fmla="*/ 40 h 114"/>
                <a:gd name="T12" fmla="*/ 108 w 475"/>
                <a:gd name="T13" fmla="*/ 49 h 114"/>
                <a:gd name="T14" fmla="*/ 135 w 475"/>
                <a:gd name="T15" fmla="*/ 56 h 114"/>
                <a:gd name="T16" fmla="*/ 164 w 475"/>
                <a:gd name="T17" fmla="*/ 65 h 114"/>
                <a:gd name="T18" fmla="*/ 192 w 475"/>
                <a:gd name="T19" fmla="*/ 73 h 114"/>
                <a:gd name="T20" fmla="*/ 218 w 475"/>
                <a:gd name="T21" fmla="*/ 78 h 114"/>
                <a:gd name="T22" fmla="*/ 239 w 475"/>
                <a:gd name="T23" fmla="*/ 83 h 114"/>
                <a:gd name="T24" fmla="*/ 255 w 475"/>
                <a:gd name="T25" fmla="*/ 87 h 114"/>
                <a:gd name="T26" fmla="*/ 269 w 475"/>
                <a:gd name="T27" fmla="*/ 90 h 114"/>
                <a:gd name="T28" fmla="*/ 286 w 475"/>
                <a:gd name="T29" fmla="*/ 92 h 114"/>
                <a:gd name="T30" fmla="*/ 308 w 475"/>
                <a:gd name="T31" fmla="*/ 95 h 114"/>
                <a:gd name="T32" fmla="*/ 338 w 475"/>
                <a:gd name="T33" fmla="*/ 100 h 114"/>
                <a:gd name="T34" fmla="*/ 370 w 475"/>
                <a:gd name="T35" fmla="*/ 104 h 114"/>
                <a:gd name="T36" fmla="*/ 404 w 475"/>
                <a:gd name="T37" fmla="*/ 108 h 114"/>
                <a:gd name="T38" fmla="*/ 440 w 475"/>
                <a:gd name="T39" fmla="*/ 112 h 114"/>
                <a:gd name="T40" fmla="*/ 475 w 475"/>
                <a:gd name="T4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5" h="114">
                  <a:moveTo>
                    <a:pt x="0" y="0"/>
                  </a:moveTo>
                  <a:lnTo>
                    <a:pt x="18" y="8"/>
                  </a:lnTo>
                  <a:lnTo>
                    <a:pt x="32" y="15"/>
                  </a:lnTo>
                  <a:lnTo>
                    <a:pt x="46" y="23"/>
                  </a:lnTo>
                  <a:lnTo>
                    <a:pt x="61" y="32"/>
                  </a:lnTo>
                  <a:lnTo>
                    <a:pt x="82" y="40"/>
                  </a:lnTo>
                  <a:lnTo>
                    <a:pt x="108" y="49"/>
                  </a:lnTo>
                  <a:lnTo>
                    <a:pt x="135" y="56"/>
                  </a:lnTo>
                  <a:lnTo>
                    <a:pt x="164" y="65"/>
                  </a:lnTo>
                  <a:lnTo>
                    <a:pt x="192" y="73"/>
                  </a:lnTo>
                  <a:lnTo>
                    <a:pt x="218" y="78"/>
                  </a:lnTo>
                  <a:lnTo>
                    <a:pt x="239" y="83"/>
                  </a:lnTo>
                  <a:lnTo>
                    <a:pt x="255" y="87"/>
                  </a:lnTo>
                  <a:lnTo>
                    <a:pt x="269" y="90"/>
                  </a:lnTo>
                  <a:lnTo>
                    <a:pt x="286" y="92"/>
                  </a:lnTo>
                  <a:lnTo>
                    <a:pt x="308" y="95"/>
                  </a:lnTo>
                  <a:lnTo>
                    <a:pt x="338" y="100"/>
                  </a:lnTo>
                  <a:lnTo>
                    <a:pt x="370" y="104"/>
                  </a:lnTo>
                  <a:lnTo>
                    <a:pt x="404" y="108"/>
                  </a:lnTo>
                  <a:lnTo>
                    <a:pt x="440" y="112"/>
                  </a:lnTo>
                  <a:lnTo>
                    <a:pt x="475" y="11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4" name="Freeform 544"/>
            <p:cNvSpPr>
              <a:spLocks/>
            </p:cNvSpPr>
            <p:nvPr/>
          </p:nvSpPr>
          <p:spPr bwMode="auto">
            <a:xfrm>
              <a:off x="3157" y="3763"/>
              <a:ext cx="887" cy="67"/>
            </a:xfrm>
            <a:custGeom>
              <a:avLst/>
              <a:gdLst>
                <a:gd name="T0" fmla="*/ 278 w 2662"/>
                <a:gd name="T1" fmla="*/ 0 h 201"/>
                <a:gd name="T2" fmla="*/ 237 w 2662"/>
                <a:gd name="T3" fmla="*/ 28 h 201"/>
                <a:gd name="T4" fmla="*/ 188 w 2662"/>
                <a:gd name="T5" fmla="*/ 52 h 201"/>
                <a:gd name="T6" fmla="*/ 124 w 2662"/>
                <a:gd name="T7" fmla="*/ 89 h 201"/>
                <a:gd name="T8" fmla="*/ 93 w 2662"/>
                <a:gd name="T9" fmla="*/ 127 h 201"/>
                <a:gd name="T10" fmla="*/ 51 w 2662"/>
                <a:gd name="T11" fmla="*/ 161 h 201"/>
                <a:gd name="T12" fmla="*/ 0 w 2662"/>
                <a:gd name="T13" fmla="*/ 201 h 201"/>
                <a:gd name="T14" fmla="*/ 675 w 2662"/>
                <a:gd name="T15" fmla="*/ 201 h 201"/>
                <a:gd name="T16" fmla="*/ 2662 w 2662"/>
                <a:gd name="T17" fmla="*/ 82 h 201"/>
                <a:gd name="T18" fmla="*/ 2630 w 2662"/>
                <a:gd name="T19" fmla="*/ 75 h 201"/>
                <a:gd name="T20" fmla="*/ 2557 w 2662"/>
                <a:gd name="T21" fmla="*/ 64 h 201"/>
                <a:gd name="T22" fmla="*/ 2467 w 2662"/>
                <a:gd name="T23" fmla="*/ 56 h 201"/>
                <a:gd name="T24" fmla="*/ 2377 w 2662"/>
                <a:gd name="T25" fmla="*/ 55 h 201"/>
                <a:gd name="T26" fmla="*/ 2287 w 2662"/>
                <a:gd name="T27" fmla="*/ 61 h 201"/>
                <a:gd name="T28" fmla="*/ 2190 w 2662"/>
                <a:gd name="T29" fmla="*/ 77 h 201"/>
                <a:gd name="T30" fmla="*/ 2101 w 2662"/>
                <a:gd name="T31" fmla="*/ 100 h 201"/>
                <a:gd name="T32" fmla="*/ 2034 w 2662"/>
                <a:gd name="T33" fmla="*/ 119 h 201"/>
                <a:gd name="T34" fmla="*/ 1999 w 2662"/>
                <a:gd name="T35" fmla="*/ 127 h 201"/>
                <a:gd name="T36" fmla="*/ 1971 w 2662"/>
                <a:gd name="T37" fmla="*/ 132 h 201"/>
                <a:gd name="T38" fmla="*/ 1919 w 2662"/>
                <a:gd name="T39" fmla="*/ 136 h 201"/>
                <a:gd name="T40" fmla="*/ 1823 w 2662"/>
                <a:gd name="T41" fmla="*/ 140 h 201"/>
                <a:gd name="T42" fmla="*/ 1707 w 2662"/>
                <a:gd name="T43" fmla="*/ 142 h 201"/>
                <a:gd name="T44" fmla="*/ 1600 w 2662"/>
                <a:gd name="T45" fmla="*/ 141 h 201"/>
                <a:gd name="T46" fmla="*/ 1515 w 2662"/>
                <a:gd name="T47" fmla="*/ 140 h 201"/>
                <a:gd name="T48" fmla="*/ 1430 w 2662"/>
                <a:gd name="T49" fmla="*/ 134 h 201"/>
                <a:gd name="T50" fmla="*/ 1325 w 2662"/>
                <a:gd name="T51" fmla="*/ 124 h 201"/>
                <a:gd name="T52" fmla="*/ 1223 w 2662"/>
                <a:gd name="T53" fmla="*/ 107 h 201"/>
                <a:gd name="T54" fmla="*/ 1123 w 2662"/>
                <a:gd name="T55" fmla="*/ 89 h 201"/>
                <a:gd name="T56" fmla="*/ 1010 w 2662"/>
                <a:gd name="T57" fmla="*/ 69 h 201"/>
                <a:gd name="T58" fmla="*/ 910 w 2662"/>
                <a:gd name="T59" fmla="*/ 51 h 201"/>
                <a:gd name="T60" fmla="*/ 814 w 2662"/>
                <a:gd name="T61" fmla="*/ 33 h 201"/>
                <a:gd name="T62" fmla="*/ 735 w 2662"/>
                <a:gd name="T63" fmla="*/ 18 h 201"/>
                <a:gd name="T64" fmla="*/ 667 w 2662"/>
                <a:gd name="T65" fmla="*/ 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62" h="201">
                  <a:moveTo>
                    <a:pt x="624" y="0"/>
                  </a:moveTo>
                  <a:lnTo>
                    <a:pt x="278" y="0"/>
                  </a:lnTo>
                  <a:lnTo>
                    <a:pt x="310" y="19"/>
                  </a:lnTo>
                  <a:lnTo>
                    <a:pt x="237" y="28"/>
                  </a:lnTo>
                  <a:lnTo>
                    <a:pt x="266" y="41"/>
                  </a:lnTo>
                  <a:lnTo>
                    <a:pt x="188" y="52"/>
                  </a:lnTo>
                  <a:lnTo>
                    <a:pt x="224" y="77"/>
                  </a:lnTo>
                  <a:lnTo>
                    <a:pt x="124" y="89"/>
                  </a:lnTo>
                  <a:lnTo>
                    <a:pt x="185" y="114"/>
                  </a:lnTo>
                  <a:lnTo>
                    <a:pt x="93" y="127"/>
                  </a:lnTo>
                  <a:lnTo>
                    <a:pt x="128" y="146"/>
                  </a:lnTo>
                  <a:lnTo>
                    <a:pt x="51" y="161"/>
                  </a:lnTo>
                  <a:lnTo>
                    <a:pt x="94" y="178"/>
                  </a:lnTo>
                  <a:lnTo>
                    <a:pt x="0" y="201"/>
                  </a:lnTo>
                  <a:lnTo>
                    <a:pt x="212" y="201"/>
                  </a:lnTo>
                  <a:lnTo>
                    <a:pt x="675" y="201"/>
                  </a:lnTo>
                  <a:lnTo>
                    <a:pt x="2662" y="201"/>
                  </a:lnTo>
                  <a:lnTo>
                    <a:pt x="2662" y="82"/>
                  </a:lnTo>
                  <a:lnTo>
                    <a:pt x="2657" y="80"/>
                  </a:lnTo>
                  <a:lnTo>
                    <a:pt x="2630" y="75"/>
                  </a:lnTo>
                  <a:lnTo>
                    <a:pt x="2596" y="69"/>
                  </a:lnTo>
                  <a:lnTo>
                    <a:pt x="2557" y="64"/>
                  </a:lnTo>
                  <a:lnTo>
                    <a:pt x="2515" y="59"/>
                  </a:lnTo>
                  <a:lnTo>
                    <a:pt x="2467" y="56"/>
                  </a:lnTo>
                  <a:lnTo>
                    <a:pt x="2421" y="55"/>
                  </a:lnTo>
                  <a:lnTo>
                    <a:pt x="2377" y="55"/>
                  </a:lnTo>
                  <a:lnTo>
                    <a:pt x="2332" y="57"/>
                  </a:lnTo>
                  <a:lnTo>
                    <a:pt x="2287" y="61"/>
                  </a:lnTo>
                  <a:lnTo>
                    <a:pt x="2238" y="66"/>
                  </a:lnTo>
                  <a:lnTo>
                    <a:pt x="2190" y="77"/>
                  </a:lnTo>
                  <a:lnTo>
                    <a:pt x="2143" y="88"/>
                  </a:lnTo>
                  <a:lnTo>
                    <a:pt x="2101" y="100"/>
                  </a:lnTo>
                  <a:lnTo>
                    <a:pt x="2065" y="111"/>
                  </a:lnTo>
                  <a:lnTo>
                    <a:pt x="2034" y="119"/>
                  </a:lnTo>
                  <a:lnTo>
                    <a:pt x="2014" y="124"/>
                  </a:lnTo>
                  <a:lnTo>
                    <a:pt x="1999" y="127"/>
                  </a:lnTo>
                  <a:lnTo>
                    <a:pt x="1987" y="129"/>
                  </a:lnTo>
                  <a:lnTo>
                    <a:pt x="1971" y="132"/>
                  </a:lnTo>
                  <a:lnTo>
                    <a:pt x="1949" y="133"/>
                  </a:lnTo>
                  <a:lnTo>
                    <a:pt x="1919" y="136"/>
                  </a:lnTo>
                  <a:lnTo>
                    <a:pt x="1876" y="138"/>
                  </a:lnTo>
                  <a:lnTo>
                    <a:pt x="1823" y="140"/>
                  </a:lnTo>
                  <a:lnTo>
                    <a:pt x="1767" y="141"/>
                  </a:lnTo>
                  <a:lnTo>
                    <a:pt x="1707" y="142"/>
                  </a:lnTo>
                  <a:lnTo>
                    <a:pt x="1650" y="142"/>
                  </a:lnTo>
                  <a:lnTo>
                    <a:pt x="1600" y="141"/>
                  </a:lnTo>
                  <a:lnTo>
                    <a:pt x="1555" y="141"/>
                  </a:lnTo>
                  <a:lnTo>
                    <a:pt x="1515" y="140"/>
                  </a:lnTo>
                  <a:lnTo>
                    <a:pt x="1474" y="138"/>
                  </a:lnTo>
                  <a:lnTo>
                    <a:pt x="1430" y="134"/>
                  </a:lnTo>
                  <a:lnTo>
                    <a:pt x="1379" y="131"/>
                  </a:lnTo>
                  <a:lnTo>
                    <a:pt x="1325" y="124"/>
                  </a:lnTo>
                  <a:lnTo>
                    <a:pt x="1274" y="116"/>
                  </a:lnTo>
                  <a:lnTo>
                    <a:pt x="1223" y="107"/>
                  </a:lnTo>
                  <a:lnTo>
                    <a:pt x="1173" y="98"/>
                  </a:lnTo>
                  <a:lnTo>
                    <a:pt x="1123" y="89"/>
                  </a:lnTo>
                  <a:lnTo>
                    <a:pt x="1071" y="80"/>
                  </a:lnTo>
                  <a:lnTo>
                    <a:pt x="1010" y="69"/>
                  </a:lnTo>
                  <a:lnTo>
                    <a:pt x="958" y="60"/>
                  </a:lnTo>
                  <a:lnTo>
                    <a:pt x="910" y="51"/>
                  </a:lnTo>
                  <a:lnTo>
                    <a:pt x="863" y="43"/>
                  </a:lnTo>
                  <a:lnTo>
                    <a:pt x="814" y="33"/>
                  </a:lnTo>
                  <a:lnTo>
                    <a:pt x="770" y="25"/>
                  </a:lnTo>
                  <a:lnTo>
                    <a:pt x="735" y="18"/>
                  </a:lnTo>
                  <a:lnTo>
                    <a:pt x="703" y="11"/>
                  </a:lnTo>
                  <a:lnTo>
                    <a:pt x="667" y="6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5" name="Freeform 545"/>
            <p:cNvSpPr>
              <a:spLocks/>
            </p:cNvSpPr>
            <p:nvPr/>
          </p:nvSpPr>
          <p:spPr bwMode="auto">
            <a:xfrm>
              <a:off x="3167" y="3830"/>
              <a:ext cx="877" cy="70"/>
            </a:xfrm>
            <a:custGeom>
              <a:avLst/>
              <a:gdLst>
                <a:gd name="T0" fmla="*/ 181 w 2632"/>
                <a:gd name="T1" fmla="*/ 0 h 210"/>
                <a:gd name="T2" fmla="*/ 145 w 2632"/>
                <a:gd name="T3" fmla="*/ 29 h 210"/>
                <a:gd name="T4" fmla="*/ 120 w 2632"/>
                <a:gd name="T5" fmla="*/ 73 h 210"/>
                <a:gd name="T6" fmla="*/ 80 w 2632"/>
                <a:gd name="T7" fmla="*/ 106 h 210"/>
                <a:gd name="T8" fmla="*/ 45 w 2632"/>
                <a:gd name="T9" fmla="*/ 143 h 210"/>
                <a:gd name="T10" fmla="*/ 0 w 2632"/>
                <a:gd name="T11" fmla="*/ 179 h 210"/>
                <a:gd name="T12" fmla="*/ 122 w 2632"/>
                <a:gd name="T13" fmla="*/ 203 h 210"/>
                <a:gd name="T14" fmla="*/ 202 w 2632"/>
                <a:gd name="T15" fmla="*/ 201 h 210"/>
                <a:gd name="T16" fmla="*/ 270 w 2632"/>
                <a:gd name="T17" fmla="*/ 198 h 210"/>
                <a:gd name="T18" fmla="*/ 319 w 2632"/>
                <a:gd name="T19" fmla="*/ 197 h 210"/>
                <a:gd name="T20" fmla="*/ 357 w 2632"/>
                <a:gd name="T21" fmla="*/ 196 h 210"/>
                <a:gd name="T22" fmla="*/ 409 w 2632"/>
                <a:gd name="T23" fmla="*/ 198 h 210"/>
                <a:gd name="T24" fmla="*/ 2632 w 2632"/>
                <a:gd name="T25" fmla="*/ 39 h 210"/>
                <a:gd name="T26" fmla="*/ 2580 w 2632"/>
                <a:gd name="T27" fmla="*/ 30 h 210"/>
                <a:gd name="T28" fmla="*/ 2533 w 2632"/>
                <a:gd name="T29" fmla="*/ 30 h 210"/>
                <a:gd name="T30" fmla="*/ 2483 w 2632"/>
                <a:gd name="T31" fmla="*/ 38 h 210"/>
                <a:gd name="T32" fmla="*/ 2428 w 2632"/>
                <a:gd name="T33" fmla="*/ 50 h 210"/>
                <a:gd name="T34" fmla="*/ 2373 w 2632"/>
                <a:gd name="T35" fmla="*/ 68 h 210"/>
                <a:gd name="T36" fmla="*/ 2307 w 2632"/>
                <a:gd name="T37" fmla="*/ 88 h 210"/>
                <a:gd name="T38" fmla="*/ 2250 w 2632"/>
                <a:gd name="T39" fmla="*/ 106 h 210"/>
                <a:gd name="T40" fmla="*/ 2174 w 2632"/>
                <a:gd name="T41" fmla="*/ 124 h 210"/>
                <a:gd name="T42" fmla="*/ 2094 w 2632"/>
                <a:gd name="T43" fmla="*/ 134 h 210"/>
                <a:gd name="T44" fmla="*/ 2007 w 2632"/>
                <a:gd name="T45" fmla="*/ 139 h 210"/>
                <a:gd name="T46" fmla="*/ 1903 w 2632"/>
                <a:gd name="T47" fmla="*/ 142 h 210"/>
                <a:gd name="T48" fmla="*/ 1793 w 2632"/>
                <a:gd name="T49" fmla="*/ 143 h 210"/>
                <a:gd name="T50" fmla="*/ 1689 w 2632"/>
                <a:gd name="T51" fmla="*/ 140 h 210"/>
                <a:gd name="T52" fmla="*/ 1583 w 2632"/>
                <a:gd name="T53" fmla="*/ 136 h 210"/>
                <a:gd name="T54" fmla="*/ 1468 w 2632"/>
                <a:gd name="T55" fmla="*/ 133 h 210"/>
                <a:gd name="T56" fmla="*/ 1373 w 2632"/>
                <a:gd name="T57" fmla="*/ 127 h 210"/>
                <a:gd name="T58" fmla="*/ 1278 w 2632"/>
                <a:gd name="T59" fmla="*/ 116 h 210"/>
                <a:gd name="T60" fmla="*/ 1210 w 2632"/>
                <a:gd name="T61" fmla="*/ 104 h 210"/>
                <a:gd name="T62" fmla="*/ 1128 w 2632"/>
                <a:gd name="T63" fmla="*/ 88 h 210"/>
                <a:gd name="T64" fmla="*/ 1038 w 2632"/>
                <a:gd name="T65" fmla="*/ 68 h 210"/>
                <a:gd name="T66" fmla="*/ 946 w 2632"/>
                <a:gd name="T67" fmla="*/ 47 h 210"/>
                <a:gd name="T68" fmla="*/ 853 w 2632"/>
                <a:gd name="T69" fmla="*/ 29 h 210"/>
                <a:gd name="T70" fmla="*/ 761 w 2632"/>
                <a:gd name="T71" fmla="*/ 13 h 210"/>
                <a:gd name="T72" fmla="*/ 685 w 2632"/>
                <a:gd name="T73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32" h="210">
                  <a:moveTo>
                    <a:pt x="645" y="0"/>
                  </a:moveTo>
                  <a:lnTo>
                    <a:pt x="181" y="0"/>
                  </a:lnTo>
                  <a:lnTo>
                    <a:pt x="238" y="25"/>
                  </a:lnTo>
                  <a:lnTo>
                    <a:pt x="145" y="29"/>
                  </a:lnTo>
                  <a:lnTo>
                    <a:pt x="180" y="50"/>
                  </a:lnTo>
                  <a:lnTo>
                    <a:pt x="120" y="73"/>
                  </a:lnTo>
                  <a:lnTo>
                    <a:pt x="154" y="97"/>
                  </a:lnTo>
                  <a:lnTo>
                    <a:pt x="80" y="106"/>
                  </a:lnTo>
                  <a:lnTo>
                    <a:pt x="117" y="142"/>
                  </a:lnTo>
                  <a:lnTo>
                    <a:pt x="45" y="143"/>
                  </a:lnTo>
                  <a:lnTo>
                    <a:pt x="84" y="169"/>
                  </a:lnTo>
                  <a:lnTo>
                    <a:pt x="0" y="179"/>
                  </a:lnTo>
                  <a:lnTo>
                    <a:pt x="78" y="205"/>
                  </a:lnTo>
                  <a:lnTo>
                    <a:pt x="122" y="203"/>
                  </a:lnTo>
                  <a:lnTo>
                    <a:pt x="162" y="202"/>
                  </a:lnTo>
                  <a:lnTo>
                    <a:pt x="202" y="201"/>
                  </a:lnTo>
                  <a:lnTo>
                    <a:pt x="236" y="199"/>
                  </a:lnTo>
                  <a:lnTo>
                    <a:pt x="270" y="198"/>
                  </a:lnTo>
                  <a:lnTo>
                    <a:pt x="298" y="198"/>
                  </a:lnTo>
                  <a:lnTo>
                    <a:pt x="319" y="197"/>
                  </a:lnTo>
                  <a:lnTo>
                    <a:pt x="338" y="196"/>
                  </a:lnTo>
                  <a:lnTo>
                    <a:pt x="357" y="196"/>
                  </a:lnTo>
                  <a:lnTo>
                    <a:pt x="382" y="197"/>
                  </a:lnTo>
                  <a:lnTo>
                    <a:pt x="409" y="198"/>
                  </a:lnTo>
                  <a:lnTo>
                    <a:pt x="2632" y="210"/>
                  </a:lnTo>
                  <a:lnTo>
                    <a:pt x="2632" y="39"/>
                  </a:lnTo>
                  <a:lnTo>
                    <a:pt x="2610" y="34"/>
                  </a:lnTo>
                  <a:lnTo>
                    <a:pt x="2580" y="30"/>
                  </a:lnTo>
                  <a:lnTo>
                    <a:pt x="2555" y="29"/>
                  </a:lnTo>
                  <a:lnTo>
                    <a:pt x="2533" y="30"/>
                  </a:lnTo>
                  <a:lnTo>
                    <a:pt x="2512" y="34"/>
                  </a:lnTo>
                  <a:lnTo>
                    <a:pt x="2483" y="38"/>
                  </a:lnTo>
                  <a:lnTo>
                    <a:pt x="2455" y="43"/>
                  </a:lnTo>
                  <a:lnTo>
                    <a:pt x="2428" y="50"/>
                  </a:lnTo>
                  <a:lnTo>
                    <a:pt x="2401" y="58"/>
                  </a:lnTo>
                  <a:lnTo>
                    <a:pt x="2373" y="68"/>
                  </a:lnTo>
                  <a:lnTo>
                    <a:pt x="2339" y="77"/>
                  </a:lnTo>
                  <a:lnTo>
                    <a:pt x="2307" y="88"/>
                  </a:lnTo>
                  <a:lnTo>
                    <a:pt x="2278" y="98"/>
                  </a:lnTo>
                  <a:lnTo>
                    <a:pt x="2250" y="106"/>
                  </a:lnTo>
                  <a:lnTo>
                    <a:pt x="2215" y="115"/>
                  </a:lnTo>
                  <a:lnTo>
                    <a:pt x="2174" y="124"/>
                  </a:lnTo>
                  <a:lnTo>
                    <a:pt x="2135" y="129"/>
                  </a:lnTo>
                  <a:lnTo>
                    <a:pt x="2094" y="134"/>
                  </a:lnTo>
                  <a:lnTo>
                    <a:pt x="2052" y="136"/>
                  </a:lnTo>
                  <a:lnTo>
                    <a:pt x="2007" y="139"/>
                  </a:lnTo>
                  <a:lnTo>
                    <a:pt x="1957" y="140"/>
                  </a:lnTo>
                  <a:lnTo>
                    <a:pt x="1903" y="142"/>
                  </a:lnTo>
                  <a:lnTo>
                    <a:pt x="1847" y="143"/>
                  </a:lnTo>
                  <a:lnTo>
                    <a:pt x="1793" y="143"/>
                  </a:lnTo>
                  <a:lnTo>
                    <a:pt x="1742" y="142"/>
                  </a:lnTo>
                  <a:lnTo>
                    <a:pt x="1689" y="140"/>
                  </a:lnTo>
                  <a:lnTo>
                    <a:pt x="1637" y="139"/>
                  </a:lnTo>
                  <a:lnTo>
                    <a:pt x="1583" y="136"/>
                  </a:lnTo>
                  <a:lnTo>
                    <a:pt x="1521" y="135"/>
                  </a:lnTo>
                  <a:lnTo>
                    <a:pt x="1468" y="133"/>
                  </a:lnTo>
                  <a:lnTo>
                    <a:pt x="1420" y="130"/>
                  </a:lnTo>
                  <a:lnTo>
                    <a:pt x="1373" y="127"/>
                  </a:lnTo>
                  <a:lnTo>
                    <a:pt x="1323" y="122"/>
                  </a:lnTo>
                  <a:lnTo>
                    <a:pt x="1278" y="116"/>
                  </a:lnTo>
                  <a:lnTo>
                    <a:pt x="1242" y="111"/>
                  </a:lnTo>
                  <a:lnTo>
                    <a:pt x="1210" y="104"/>
                  </a:lnTo>
                  <a:lnTo>
                    <a:pt x="1173" y="98"/>
                  </a:lnTo>
                  <a:lnTo>
                    <a:pt x="1128" y="88"/>
                  </a:lnTo>
                  <a:lnTo>
                    <a:pt x="1083" y="79"/>
                  </a:lnTo>
                  <a:lnTo>
                    <a:pt x="1038" y="68"/>
                  </a:lnTo>
                  <a:lnTo>
                    <a:pt x="992" y="57"/>
                  </a:lnTo>
                  <a:lnTo>
                    <a:pt x="946" y="47"/>
                  </a:lnTo>
                  <a:lnTo>
                    <a:pt x="899" y="38"/>
                  </a:lnTo>
                  <a:lnTo>
                    <a:pt x="853" y="29"/>
                  </a:lnTo>
                  <a:lnTo>
                    <a:pt x="804" y="20"/>
                  </a:lnTo>
                  <a:lnTo>
                    <a:pt x="761" y="13"/>
                  </a:lnTo>
                  <a:lnTo>
                    <a:pt x="723" y="8"/>
                  </a:lnTo>
                  <a:lnTo>
                    <a:pt x="685" y="3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6" name="Line 546"/>
            <p:cNvSpPr>
              <a:spLocks noChangeShapeType="1"/>
            </p:cNvSpPr>
            <p:nvPr/>
          </p:nvSpPr>
          <p:spPr bwMode="auto">
            <a:xfrm flipV="1">
              <a:off x="3227" y="3785"/>
              <a:ext cx="16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7" name="Line 547"/>
            <p:cNvSpPr>
              <a:spLocks noChangeShapeType="1"/>
            </p:cNvSpPr>
            <p:nvPr/>
          </p:nvSpPr>
          <p:spPr bwMode="auto">
            <a:xfrm flipV="1">
              <a:off x="3284" y="3784"/>
              <a:ext cx="17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8" name="Line 548"/>
            <p:cNvSpPr>
              <a:spLocks noChangeShapeType="1"/>
            </p:cNvSpPr>
            <p:nvPr/>
          </p:nvSpPr>
          <p:spPr bwMode="auto">
            <a:xfrm flipV="1">
              <a:off x="3252" y="3763"/>
              <a:ext cx="17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09" name="Line 549"/>
            <p:cNvSpPr>
              <a:spLocks noChangeShapeType="1"/>
            </p:cNvSpPr>
            <p:nvPr/>
          </p:nvSpPr>
          <p:spPr bwMode="auto">
            <a:xfrm>
              <a:off x="3404" y="3790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0" name="Line 550"/>
            <p:cNvSpPr>
              <a:spLocks noChangeShapeType="1"/>
            </p:cNvSpPr>
            <p:nvPr/>
          </p:nvSpPr>
          <p:spPr bwMode="auto">
            <a:xfrm flipV="1">
              <a:off x="3319" y="3763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1" name="Line 551"/>
            <p:cNvSpPr>
              <a:spLocks noChangeShapeType="1"/>
            </p:cNvSpPr>
            <p:nvPr/>
          </p:nvSpPr>
          <p:spPr bwMode="auto">
            <a:xfrm flipV="1">
              <a:off x="3376" y="3764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2" name="Line 552"/>
            <p:cNvSpPr>
              <a:spLocks noChangeShapeType="1"/>
            </p:cNvSpPr>
            <p:nvPr/>
          </p:nvSpPr>
          <p:spPr bwMode="auto">
            <a:xfrm>
              <a:off x="3347" y="3785"/>
              <a:ext cx="0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3" name="Line 553"/>
            <p:cNvSpPr>
              <a:spLocks noChangeShapeType="1"/>
            </p:cNvSpPr>
            <p:nvPr/>
          </p:nvSpPr>
          <p:spPr bwMode="auto">
            <a:xfrm flipV="1">
              <a:off x="3433" y="3775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4" name="Line 554"/>
            <p:cNvSpPr>
              <a:spLocks noChangeShapeType="1"/>
            </p:cNvSpPr>
            <p:nvPr/>
          </p:nvSpPr>
          <p:spPr bwMode="auto">
            <a:xfrm flipV="1">
              <a:off x="3433" y="3812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5" name="Line 555"/>
            <p:cNvSpPr>
              <a:spLocks noChangeShapeType="1"/>
            </p:cNvSpPr>
            <p:nvPr/>
          </p:nvSpPr>
          <p:spPr bwMode="auto">
            <a:xfrm flipV="1">
              <a:off x="3490" y="3786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6" name="Line 556"/>
            <p:cNvSpPr>
              <a:spLocks noChangeShapeType="1"/>
            </p:cNvSpPr>
            <p:nvPr/>
          </p:nvSpPr>
          <p:spPr bwMode="auto">
            <a:xfrm flipV="1">
              <a:off x="3490" y="381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7" name="Line 557"/>
            <p:cNvSpPr>
              <a:spLocks noChangeShapeType="1"/>
            </p:cNvSpPr>
            <p:nvPr/>
          </p:nvSpPr>
          <p:spPr bwMode="auto">
            <a:xfrm flipV="1">
              <a:off x="3547" y="3795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8" name="Line 558"/>
            <p:cNvSpPr>
              <a:spLocks noChangeShapeType="1"/>
            </p:cNvSpPr>
            <p:nvPr/>
          </p:nvSpPr>
          <p:spPr bwMode="auto">
            <a:xfrm flipV="1">
              <a:off x="3547" y="3819"/>
              <a:ext cx="0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19" name="Line 559"/>
            <p:cNvSpPr>
              <a:spLocks noChangeShapeType="1"/>
            </p:cNvSpPr>
            <p:nvPr/>
          </p:nvSpPr>
          <p:spPr bwMode="auto">
            <a:xfrm flipV="1">
              <a:off x="3604" y="3805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0" name="Line 560"/>
            <p:cNvSpPr>
              <a:spLocks noChangeShapeType="1"/>
            </p:cNvSpPr>
            <p:nvPr/>
          </p:nvSpPr>
          <p:spPr bwMode="auto">
            <a:xfrm flipV="1">
              <a:off x="3604" y="3822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1" name="Line 561"/>
            <p:cNvSpPr>
              <a:spLocks noChangeShapeType="1"/>
            </p:cNvSpPr>
            <p:nvPr/>
          </p:nvSpPr>
          <p:spPr bwMode="auto">
            <a:xfrm flipV="1">
              <a:off x="3661" y="3810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2" name="Line 562"/>
            <p:cNvSpPr>
              <a:spLocks noChangeShapeType="1"/>
            </p:cNvSpPr>
            <p:nvPr/>
          </p:nvSpPr>
          <p:spPr bwMode="auto">
            <a:xfrm flipV="1">
              <a:off x="3661" y="3823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3" name="Line 563"/>
            <p:cNvSpPr>
              <a:spLocks noChangeShapeType="1"/>
            </p:cNvSpPr>
            <p:nvPr/>
          </p:nvSpPr>
          <p:spPr bwMode="auto">
            <a:xfrm flipV="1">
              <a:off x="3718" y="3810"/>
              <a:ext cx="1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4" name="Line 564"/>
            <p:cNvSpPr>
              <a:spLocks noChangeShapeType="1"/>
            </p:cNvSpPr>
            <p:nvPr/>
          </p:nvSpPr>
          <p:spPr bwMode="auto">
            <a:xfrm flipV="1">
              <a:off x="3718" y="3823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5" name="Line 565"/>
            <p:cNvSpPr>
              <a:spLocks noChangeShapeType="1"/>
            </p:cNvSpPr>
            <p:nvPr/>
          </p:nvSpPr>
          <p:spPr bwMode="auto">
            <a:xfrm flipV="1">
              <a:off x="3775" y="3809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6" name="Line 566"/>
            <p:cNvSpPr>
              <a:spLocks noChangeShapeType="1"/>
            </p:cNvSpPr>
            <p:nvPr/>
          </p:nvSpPr>
          <p:spPr bwMode="auto">
            <a:xfrm flipV="1">
              <a:off x="3775" y="3823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7" name="Line 567"/>
            <p:cNvSpPr>
              <a:spLocks noChangeShapeType="1"/>
            </p:cNvSpPr>
            <p:nvPr/>
          </p:nvSpPr>
          <p:spPr bwMode="auto">
            <a:xfrm>
              <a:off x="3832" y="3821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8" name="Line 568"/>
            <p:cNvSpPr>
              <a:spLocks noChangeShapeType="1"/>
            </p:cNvSpPr>
            <p:nvPr/>
          </p:nvSpPr>
          <p:spPr bwMode="auto">
            <a:xfrm>
              <a:off x="3832" y="3803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29" name="Line 569"/>
            <p:cNvSpPr>
              <a:spLocks noChangeShapeType="1"/>
            </p:cNvSpPr>
            <p:nvPr/>
          </p:nvSpPr>
          <p:spPr bwMode="auto">
            <a:xfrm flipV="1">
              <a:off x="3890" y="3788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0" name="Line 570"/>
            <p:cNvSpPr>
              <a:spLocks noChangeShapeType="1"/>
            </p:cNvSpPr>
            <p:nvPr/>
          </p:nvSpPr>
          <p:spPr bwMode="auto">
            <a:xfrm flipV="1">
              <a:off x="3890" y="3816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1" name="Line 571"/>
            <p:cNvSpPr>
              <a:spLocks noChangeShapeType="1"/>
            </p:cNvSpPr>
            <p:nvPr/>
          </p:nvSpPr>
          <p:spPr bwMode="auto">
            <a:xfrm flipV="1">
              <a:off x="3946" y="3781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2" name="Line 572"/>
            <p:cNvSpPr>
              <a:spLocks noChangeShapeType="1"/>
            </p:cNvSpPr>
            <p:nvPr/>
          </p:nvSpPr>
          <p:spPr bwMode="auto">
            <a:xfrm flipV="1">
              <a:off x="3946" y="3813"/>
              <a:ext cx="1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3" name="Line 573"/>
            <p:cNvSpPr>
              <a:spLocks noChangeShapeType="1"/>
            </p:cNvSpPr>
            <p:nvPr/>
          </p:nvSpPr>
          <p:spPr bwMode="auto">
            <a:xfrm flipV="1">
              <a:off x="4003" y="3783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4" name="Line 574"/>
            <p:cNvSpPr>
              <a:spLocks noChangeShapeType="1"/>
            </p:cNvSpPr>
            <p:nvPr/>
          </p:nvSpPr>
          <p:spPr bwMode="auto">
            <a:xfrm flipV="1">
              <a:off x="4003" y="3814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5" name="Line 575"/>
            <p:cNvSpPr>
              <a:spLocks noChangeShapeType="1"/>
            </p:cNvSpPr>
            <p:nvPr/>
          </p:nvSpPr>
          <p:spPr bwMode="auto">
            <a:xfrm>
              <a:off x="3461" y="3797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6" name="Line 576"/>
            <p:cNvSpPr>
              <a:spLocks noChangeShapeType="1"/>
            </p:cNvSpPr>
            <p:nvPr/>
          </p:nvSpPr>
          <p:spPr bwMode="auto">
            <a:xfrm>
              <a:off x="3519" y="3804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7" name="Line 577"/>
            <p:cNvSpPr>
              <a:spLocks noChangeShapeType="1"/>
            </p:cNvSpPr>
            <p:nvPr/>
          </p:nvSpPr>
          <p:spPr bwMode="auto">
            <a:xfrm>
              <a:off x="3576" y="3811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8" name="Line 578"/>
            <p:cNvSpPr>
              <a:spLocks noChangeShapeType="1"/>
            </p:cNvSpPr>
            <p:nvPr/>
          </p:nvSpPr>
          <p:spPr bwMode="auto">
            <a:xfrm>
              <a:off x="3633" y="3814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39" name="Line 579"/>
            <p:cNvSpPr>
              <a:spLocks noChangeShapeType="1"/>
            </p:cNvSpPr>
            <p:nvPr/>
          </p:nvSpPr>
          <p:spPr bwMode="auto">
            <a:xfrm>
              <a:off x="3690" y="3816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0" name="Line 580"/>
            <p:cNvSpPr>
              <a:spLocks noChangeShapeType="1"/>
            </p:cNvSpPr>
            <p:nvPr/>
          </p:nvSpPr>
          <p:spPr bwMode="auto">
            <a:xfrm>
              <a:off x="3746" y="3816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1" name="Line 581"/>
            <p:cNvSpPr>
              <a:spLocks noChangeShapeType="1"/>
            </p:cNvSpPr>
            <p:nvPr/>
          </p:nvSpPr>
          <p:spPr bwMode="auto">
            <a:xfrm>
              <a:off x="3804" y="3815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2" name="Line 582"/>
            <p:cNvSpPr>
              <a:spLocks noChangeShapeType="1"/>
            </p:cNvSpPr>
            <p:nvPr/>
          </p:nvSpPr>
          <p:spPr bwMode="auto">
            <a:xfrm>
              <a:off x="3861" y="3808"/>
              <a:ext cx="0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3" name="Line 583"/>
            <p:cNvSpPr>
              <a:spLocks noChangeShapeType="1"/>
            </p:cNvSpPr>
            <p:nvPr/>
          </p:nvSpPr>
          <p:spPr bwMode="auto">
            <a:xfrm>
              <a:off x="3918" y="3799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4" name="Line 584"/>
            <p:cNvSpPr>
              <a:spLocks noChangeShapeType="1"/>
            </p:cNvSpPr>
            <p:nvPr/>
          </p:nvSpPr>
          <p:spPr bwMode="auto">
            <a:xfrm>
              <a:off x="3975" y="3796"/>
              <a:ext cx="1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5" name="Line 585"/>
            <p:cNvSpPr>
              <a:spLocks noChangeShapeType="1"/>
            </p:cNvSpPr>
            <p:nvPr/>
          </p:nvSpPr>
          <p:spPr bwMode="auto">
            <a:xfrm>
              <a:off x="4033" y="3802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6" name="Line 586"/>
            <p:cNvSpPr>
              <a:spLocks noChangeShapeType="1"/>
            </p:cNvSpPr>
            <p:nvPr/>
          </p:nvSpPr>
          <p:spPr bwMode="auto">
            <a:xfrm flipV="1">
              <a:off x="3376" y="3809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7" name="Line 587"/>
            <p:cNvSpPr>
              <a:spLocks noChangeShapeType="1"/>
            </p:cNvSpPr>
            <p:nvPr/>
          </p:nvSpPr>
          <p:spPr bwMode="auto">
            <a:xfrm flipV="1">
              <a:off x="3319" y="3807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8" name="Line 588"/>
            <p:cNvSpPr>
              <a:spLocks noChangeShapeType="1"/>
            </p:cNvSpPr>
            <p:nvPr/>
          </p:nvSpPr>
          <p:spPr bwMode="auto">
            <a:xfrm flipV="1">
              <a:off x="3262" y="3807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49" name="Line 589"/>
            <p:cNvSpPr>
              <a:spLocks noChangeShapeType="1"/>
            </p:cNvSpPr>
            <p:nvPr/>
          </p:nvSpPr>
          <p:spPr bwMode="auto">
            <a:xfrm flipV="1">
              <a:off x="3205" y="3807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0" name="Line 590"/>
            <p:cNvSpPr>
              <a:spLocks noChangeShapeType="1"/>
            </p:cNvSpPr>
            <p:nvPr/>
          </p:nvSpPr>
          <p:spPr bwMode="auto">
            <a:xfrm flipV="1">
              <a:off x="3147" y="3807"/>
              <a:ext cx="1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1" name="Freeform 591"/>
            <p:cNvSpPr>
              <a:spLocks/>
            </p:cNvSpPr>
            <p:nvPr/>
          </p:nvSpPr>
          <p:spPr bwMode="auto">
            <a:xfrm>
              <a:off x="3213" y="3851"/>
              <a:ext cx="851" cy="34"/>
            </a:xfrm>
            <a:custGeom>
              <a:avLst/>
              <a:gdLst>
                <a:gd name="T0" fmla="*/ 0 w 2554"/>
                <a:gd name="T1" fmla="*/ 3 h 102"/>
                <a:gd name="T2" fmla="*/ 6 w 2554"/>
                <a:gd name="T3" fmla="*/ 3 h 102"/>
                <a:gd name="T4" fmla="*/ 77 w 2554"/>
                <a:gd name="T5" fmla="*/ 3 h 102"/>
                <a:gd name="T6" fmla="*/ 148 w 2554"/>
                <a:gd name="T7" fmla="*/ 3 h 102"/>
                <a:gd name="T8" fmla="*/ 213 w 2554"/>
                <a:gd name="T9" fmla="*/ 3 h 102"/>
                <a:gd name="T10" fmla="*/ 270 w 2554"/>
                <a:gd name="T11" fmla="*/ 1 h 102"/>
                <a:gd name="T12" fmla="*/ 322 w 2554"/>
                <a:gd name="T13" fmla="*/ 0 h 102"/>
                <a:gd name="T14" fmla="*/ 374 w 2554"/>
                <a:gd name="T15" fmla="*/ 0 h 102"/>
                <a:gd name="T16" fmla="*/ 428 w 2554"/>
                <a:gd name="T17" fmla="*/ 1 h 102"/>
                <a:gd name="T18" fmla="*/ 488 w 2554"/>
                <a:gd name="T19" fmla="*/ 3 h 102"/>
                <a:gd name="T20" fmla="*/ 548 w 2554"/>
                <a:gd name="T21" fmla="*/ 7 h 102"/>
                <a:gd name="T22" fmla="*/ 601 w 2554"/>
                <a:gd name="T23" fmla="*/ 12 h 102"/>
                <a:gd name="T24" fmla="*/ 651 w 2554"/>
                <a:gd name="T25" fmla="*/ 17 h 102"/>
                <a:gd name="T26" fmla="*/ 701 w 2554"/>
                <a:gd name="T27" fmla="*/ 22 h 102"/>
                <a:gd name="T28" fmla="*/ 755 w 2554"/>
                <a:gd name="T29" fmla="*/ 28 h 102"/>
                <a:gd name="T30" fmla="*/ 814 w 2554"/>
                <a:gd name="T31" fmla="*/ 36 h 102"/>
                <a:gd name="T32" fmla="*/ 872 w 2554"/>
                <a:gd name="T33" fmla="*/ 44 h 102"/>
                <a:gd name="T34" fmla="*/ 925 w 2554"/>
                <a:gd name="T35" fmla="*/ 52 h 102"/>
                <a:gd name="T36" fmla="*/ 975 w 2554"/>
                <a:gd name="T37" fmla="*/ 61 h 102"/>
                <a:gd name="T38" fmla="*/ 1024 w 2554"/>
                <a:gd name="T39" fmla="*/ 68 h 102"/>
                <a:gd name="T40" fmla="*/ 1078 w 2554"/>
                <a:gd name="T41" fmla="*/ 76 h 102"/>
                <a:gd name="T42" fmla="*/ 1139 w 2554"/>
                <a:gd name="T43" fmla="*/ 82 h 102"/>
                <a:gd name="T44" fmla="*/ 1202 w 2554"/>
                <a:gd name="T45" fmla="*/ 88 h 102"/>
                <a:gd name="T46" fmla="*/ 1261 w 2554"/>
                <a:gd name="T47" fmla="*/ 90 h 102"/>
                <a:gd name="T48" fmla="*/ 1318 w 2554"/>
                <a:gd name="T49" fmla="*/ 94 h 102"/>
                <a:gd name="T50" fmla="*/ 1374 w 2554"/>
                <a:gd name="T51" fmla="*/ 95 h 102"/>
                <a:gd name="T52" fmla="*/ 1433 w 2554"/>
                <a:gd name="T53" fmla="*/ 97 h 102"/>
                <a:gd name="T54" fmla="*/ 1498 w 2554"/>
                <a:gd name="T55" fmla="*/ 98 h 102"/>
                <a:gd name="T56" fmla="*/ 1562 w 2554"/>
                <a:gd name="T57" fmla="*/ 99 h 102"/>
                <a:gd name="T58" fmla="*/ 1618 w 2554"/>
                <a:gd name="T59" fmla="*/ 100 h 102"/>
                <a:gd name="T60" fmla="*/ 1672 w 2554"/>
                <a:gd name="T61" fmla="*/ 102 h 102"/>
                <a:gd name="T62" fmla="*/ 1725 w 2554"/>
                <a:gd name="T63" fmla="*/ 102 h 102"/>
                <a:gd name="T64" fmla="*/ 1779 w 2554"/>
                <a:gd name="T65" fmla="*/ 100 h 102"/>
                <a:gd name="T66" fmla="*/ 1838 w 2554"/>
                <a:gd name="T67" fmla="*/ 99 h 102"/>
                <a:gd name="T68" fmla="*/ 1897 w 2554"/>
                <a:gd name="T69" fmla="*/ 95 h 102"/>
                <a:gd name="T70" fmla="*/ 1949 w 2554"/>
                <a:gd name="T71" fmla="*/ 91 h 102"/>
                <a:gd name="T72" fmla="*/ 1997 w 2554"/>
                <a:gd name="T73" fmla="*/ 88 h 102"/>
                <a:gd name="T74" fmla="*/ 2044 w 2554"/>
                <a:gd name="T75" fmla="*/ 82 h 102"/>
                <a:gd name="T76" fmla="*/ 2090 w 2554"/>
                <a:gd name="T77" fmla="*/ 77 h 102"/>
                <a:gd name="T78" fmla="*/ 2139 w 2554"/>
                <a:gd name="T79" fmla="*/ 71 h 102"/>
                <a:gd name="T80" fmla="*/ 2195 w 2554"/>
                <a:gd name="T81" fmla="*/ 62 h 102"/>
                <a:gd name="T82" fmla="*/ 2243 w 2554"/>
                <a:gd name="T83" fmla="*/ 52 h 102"/>
                <a:gd name="T84" fmla="*/ 2285 w 2554"/>
                <a:gd name="T85" fmla="*/ 41 h 102"/>
                <a:gd name="T86" fmla="*/ 2328 w 2554"/>
                <a:gd name="T87" fmla="*/ 34 h 102"/>
                <a:gd name="T88" fmla="*/ 2373 w 2554"/>
                <a:gd name="T89" fmla="*/ 28 h 102"/>
                <a:gd name="T90" fmla="*/ 2415 w 2554"/>
                <a:gd name="T91" fmla="*/ 26 h 102"/>
                <a:gd name="T92" fmla="*/ 2454 w 2554"/>
                <a:gd name="T93" fmla="*/ 25 h 102"/>
                <a:gd name="T94" fmla="*/ 2487 w 2554"/>
                <a:gd name="T95" fmla="*/ 26 h 102"/>
                <a:gd name="T96" fmla="*/ 2520 w 2554"/>
                <a:gd name="T97" fmla="*/ 28 h 102"/>
                <a:gd name="T98" fmla="*/ 2554 w 2554"/>
                <a:gd name="T99" fmla="*/ 3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54" h="102">
                  <a:moveTo>
                    <a:pt x="0" y="3"/>
                  </a:moveTo>
                  <a:lnTo>
                    <a:pt x="6" y="3"/>
                  </a:lnTo>
                  <a:lnTo>
                    <a:pt x="77" y="3"/>
                  </a:lnTo>
                  <a:lnTo>
                    <a:pt x="148" y="3"/>
                  </a:lnTo>
                  <a:lnTo>
                    <a:pt x="213" y="3"/>
                  </a:lnTo>
                  <a:lnTo>
                    <a:pt x="270" y="1"/>
                  </a:lnTo>
                  <a:lnTo>
                    <a:pt x="322" y="0"/>
                  </a:lnTo>
                  <a:lnTo>
                    <a:pt x="374" y="0"/>
                  </a:lnTo>
                  <a:lnTo>
                    <a:pt x="428" y="1"/>
                  </a:lnTo>
                  <a:lnTo>
                    <a:pt x="488" y="3"/>
                  </a:lnTo>
                  <a:lnTo>
                    <a:pt x="548" y="7"/>
                  </a:lnTo>
                  <a:lnTo>
                    <a:pt x="601" y="12"/>
                  </a:lnTo>
                  <a:lnTo>
                    <a:pt x="651" y="17"/>
                  </a:lnTo>
                  <a:lnTo>
                    <a:pt x="701" y="22"/>
                  </a:lnTo>
                  <a:lnTo>
                    <a:pt x="755" y="28"/>
                  </a:lnTo>
                  <a:lnTo>
                    <a:pt x="814" y="36"/>
                  </a:lnTo>
                  <a:lnTo>
                    <a:pt x="872" y="44"/>
                  </a:lnTo>
                  <a:lnTo>
                    <a:pt x="925" y="52"/>
                  </a:lnTo>
                  <a:lnTo>
                    <a:pt x="975" y="61"/>
                  </a:lnTo>
                  <a:lnTo>
                    <a:pt x="1024" y="68"/>
                  </a:lnTo>
                  <a:lnTo>
                    <a:pt x="1078" y="76"/>
                  </a:lnTo>
                  <a:lnTo>
                    <a:pt x="1139" y="82"/>
                  </a:lnTo>
                  <a:lnTo>
                    <a:pt x="1202" y="88"/>
                  </a:lnTo>
                  <a:lnTo>
                    <a:pt x="1261" y="90"/>
                  </a:lnTo>
                  <a:lnTo>
                    <a:pt x="1318" y="94"/>
                  </a:lnTo>
                  <a:lnTo>
                    <a:pt x="1374" y="95"/>
                  </a:lnTo>
                  <a:lnTo>
                    <a:pt x="1433" y="97"/>
                  </a:lnTo>
                  <a:lnTo>
                    <a:pt x="1498" y="98"/>
                  </a:lnTo>
                  <a:lnTo>
                    <a:pt x="1562" y="99"/>
                  </a:lnTo>
                  <a:lnTo>
                    <a:pt x="1618" y="100"/>
                  </a:lnTo>
                  <a:lnTo>
                    <a:pt x="1672" y="102"/>
                  </a:lnTo>
                  <a:lnTo>
                    <a:pt x="1725" y="102"/>
                  </a:lnTo>
                  <a:lnTo>
                    <a:pt x="1779" y="100"/>
                  </a:lnTo>
                  <a:lnTo>
                    <a:pt x="1838" y="99"/>
                  </a:lnTo>
                  <a:lnTo>
                    <a:pt x="1897" y="95"/>
                  </a:lnTo>
                  <a:lnTo>
                    <a:pt x="1949" y="91"/>
                  </a:lnTo>
                  <a:lnTo>
                    <a:pt x="1997" y="88"/>
                  </a:lnTo>
                  <a:lnTo>
                    <a:pt x="2044" y="82"/>
                  </a:lnTo>
                  <a:lnTo>
                    <a:pt x="2090" y="77"/>
                  </a:lnTo>
                  <a:lnTo>
                    <a:pt x="2139" y="71"/>
                  </a:lnTo>
                  <a:lnTo>
                    <a:pt x="2195" y="62"/>
                  </a:lnTo>
                  <a:lnTo>
                    <a:pt x="2243" y="52"/>
                  </a:lnTo>
                  <a:lnTo>
                    <a:pt x="2285" y="41"/>
                  </a:lnTo>
                  <a:lnTo>
                    <a:pt x="2328" y="34"/>
                  </a:lnTo>
                  <a:lnTo>
                    <a:pt x="2373" y="28"/>
                  </a:lnTo>
                  <a:lnTo>
                    <a:pt x="2415" y="26"/>
                  </a:lnTo>
                  <a:lnTo>
                    <a:pt x="2454" y="25"/>
                  </a:lnTo>
                  <a:lnTo>
                    <a:pt x="2487" y="26"/>
                  </a:lnTo>
                  <a:lnTo>
                    <a:pt x="2520" y="28"/>
                  </a:lnTo>
                  <a:lnTo>
                    <a:pt x="2554" y="3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2" name="Line 592"/>
            <p:cNvSpPr>
              <a:spLocks noChangeShapeType="1"/>
            </p:cNvSpPr>
            <p:nvPr/>
          </p:nvSpPr>
          <p:spPr bwMode="auto">
            <a:xfrm flipV="1">
              <a:off x="3211" y="3852"/>
              <a:ext cx="4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3" name="Line 593"/>
            <p:cNvSpPr>
              <a:spLocks noChangeShapeType="1"/>
            </p:cNvSpPr>
            <p:nvPr/>
          </p:nvSpPr>
          <p:spPr bwMode="auto">
            <a:xfrm flipV="1">
              <a:off x="3200" y="3863"/>
              <a:ext cx="7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4" name="Line 594"/>
            <p:cNvSpPr>
              <a:spLocks noChangeShapeType="1"/>
            </p:cNvSpPr>
            <p:nvPr/>
          </p:nvSpPr>
          <p:spPr bwMode="auto">
            <a:xfrm flipV="1">
              <a:off x="3256" y="3852"/>
              <a:ext cx="16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5" name="Line 595"/>
            <p:cNvSpPr>
              <a:spLocks noChangeShapeType="1"/>
            </p:cNvSpPr>
            <p:nvPr/>
          </p:nvSpPr>
          <p:spPr bwMode="auto">
            <a:xfrm>
              <a:off x="3376" y="3852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6" name="Line 596"/>
            <p:cNvSpPr>
              <a:spLocks noChangeShapeType="1"/>
            </p:cNvSpPr>
            <p:nvPr/>
          </p:nvSpPr>
          <p:spPr bwMode="auto">
            <a:xfrm flipV="1">
              <a:off x="3290" y="3830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7" name="Line 597"/>
            <p:cNvSpPr>
              <a:spLocks noChangeShapeType="1"/>
            </p:cNvSpPr>
            <p:nvPr/>
          </p:nvSpPr>
          <p:spPr bwMode="auto">
            <a:xfrm flipV="1">
              <a:off x="3347" y="3830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8" name="Line 598"/>
            <p:cNvSpPr>
              <a:spLocks noChangeShapeType="1"/>
            </p:cNvSpPr>
            <p:nvPr/>
          </p:nvSpPr>
          <p:spPr bwMode="auto">
            <a:xfrm>
              <a:off x="3319" y="3851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59" name="Line 599"/>
            <p:cNvSpPr>
              <a:spLocks noChangeShapeType="1"/>
            </p:cNvSpPr>
            <p:nvPr/>
          </p:nvSpPr>
          <p:spPr bwMode="auto">
            <a:xfrm flipV="1">
              <a:off x="3404" y="3877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0" name="Line 600"/>
            <p:cNvSpPr>
              <a:spLocks noChangeShapeType="1"/>
            </p:cNvSpPr>
            <p:nvPr/>
          </p:nvSpPr>
          <p:spPr bwMode="auto">
            <a:xfrm flipV="1">
              <a:off x="3461" y="3880"/>
              <a:ext cx="1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1" name="Line 601"/>
            <p:cNvSpPr>
              <a:spLocks noChangeShapeType="1"/>
            </p:cNvSpPr>
            <p:nvPr/>
          </p:nvSpPr>
          <p:spPr bwMode="auto">
            <a:xfrm flipV="1">
              <a:off x="3519" y="3854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2" name="Line 602"/>
            <p:cNvSpPr>
              <a:spLocks noChangeShapeType="1"/>
            </p:cNvSpPr>
            <p:nvPr/>
          </p:nvSpPr>
          <p:spPr bwMode="auto">
            <a:xfrm flipV="1">
              <a:off x="3519" y="3885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3" name="Line 603"/>
            <p:cNvSpPr>
              <a:spLocks noChangeShapeType="1"/>
            </p:cNvSpPr>
            <p:nvPr/>
          </p:nvSpPr>
          <p:spPr bwMode="auto">
            <a:xfrm>
              <a:off x="3433" y="3857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4" name="Line 604"/>
            <p:cNvSpPr>
              <a:spLocks noChangeShapeType="1"/>
            </p:cNvSpPr>
            <p:nvPr/>
          </p:nvSpPr>
          <p:spPr bwMode="auto">
            <a:xfrm>
              <a:off x="3490" y="3864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5" name="Line 605"/>
            <p:cNvSpPr>
              <a:spLocks noChangeShapeType="1"/>
            </p:cNvSpPr>
            <p:nvPr/>
          </p:nvSpPr>
          <p:spPr bwMode="auto">
            <a:xfrm flipV="1">
              <a:off x="3347" y="3874"/>
              <a:ext cx="0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6" name="Line 606"/>
            <p:cNvSpPr>
              <a:spLocks noChangeShapeType="1"/>
            </p:cNvSpPr>
            <p:nvPr/>
          </p:nvSpPr>
          <p:spPr bwMode="auto">
            <a:xfrm flipV="1">
              <a:off x="3290" y="3874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7" name="Line 607"/>
            <p:cNvSpPr>
              <a:spLocks noChangeShapeType="1"/>
            </p:cNvSpPr>
            <p:nvPr/>
          </p:nvSpPr>
          <p:spPr bwMode="auto">
            <a:xfrm flipV="1">
              <a:off x="3233" y="3874"/>
              <a:ext cx="0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8" name="Line 608"/>
            <p:cNvSpPr>
              <a:spLocks noChangeShapeType="1"/>
            </p:cNvSpPr>
            <p:nvPr/>
          </p:nvSpPr>
          <p:spPr bwMode="auto">
            <a:xfrm flipV="1">
              <a:off x="3176" y="3889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69" name="Line 609"/>
            <p:cNvSpPr>
              <a:spLocks noChangeShapeType="1"/>
            </p:cNvSpPr>
            <p:nvPr/>
          </p:nvSpPr>
          <p:spPr bwMode="auto">
            <a:xfrm flipV="1">
              <a:off x="3403" y="3834"/>
              <a:ext cx="14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0" name="Line 610"/>
            <p:cNvSpPr>
              <a:spLocks noChangeShapeType="1"/>
            </p:cNvSpPr>
            <p:nvPr/>
          </p:nvSpPr>
          <p:spPr bwMode="auto">
            <a:xfrm flipV="1">
              <a:off x="3461" y="3844"/>
              <a:ext cx="12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1" name="Line 611"/>
            <p:cNvSpPr>
              <a:spLocks noChangeShapeType="1"/>
            </p:cNvSpPr>
            <p:nvPr/>
          </p:nvSpPr>
          <p:spPr bwMode="auto">
            <a:xfrm flipV="1">
              <a:off x="3233" y="3830"/>
              <a:ext cx="0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2" name="Line 612"/>
            <p:cNvSpPr>
              <a:spLocks noChangeShapeType="1"/>
            </p:cNvSpPr>
            <p:nvPr/>
          </p:nvSpPr>
          <p:spPr bwMode="auto">
            <a:xfrm flipV="1">
              <a:off x="3233" y="3839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3" name="Line 613"/>
            <p:cNvSpPr>
              <a:spLocks noChangeShapeType="1"/>
            </p:cNvSpPr>
            <p:nvPr/>
          </p:nvSpPr>
          <p:spPr bwMode="auto">
            <a:xfrm flipV="1">
              <a:off x="3576" y="3888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4" name="Line 614"/>
            <p:cNvSpPr>
              <a:spLocks noChangeShapeType="1"/>
            </p:cNvSpPr>
            <p:nvPr/>
          </p:nvSpPr>
          <p:spPr bwMode="auto">
            <a:xfrm flipV="1">
              <a:off x="3576" y="3866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5" name="Line 615"/>
            <p:cNvSpPr>
              <a:spLocks noChangeShapeType="1"/>
            </p:cNvSpPr>
            <p:nvPr/>
          </p:nvSpPr>
          <p:spPr bwMode="auto">
            <a:xfrm flipV="1">
              <a:off x="3633" y="3873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6" name="Line 616"/>
            <p:cNvSpPr>
              <a:spLocks noChangeShapeType="1"/>
            </p:cNvSpPr>
            <p:nvPr/>
          </p:nvSpPr>
          <p:spPr bwMode="auto">
            <a:xfrm flipV="1">
              <a:off x="3633" y="3890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7" name="Line 617"/>
            <p:cNvSpPr>
              <a:spLocks noChangeShapeType="1"/>
            </p:cNvSpPr>
            <p:nvPr/>
          </p:nvSpPr>
          <p:spPr bwMode="auto">
            <a:xfrm flipV="1">
              <a:off x="3690" y="3875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8" name="Line 618"/>
            <p:cNvSpPr>
              <a:spLocks noChangeShapeType="1"/>
            </p:cNvSpPr>
            <p:nvPr/>
          </p:nvSpPr>
          <p:spPr bwMode="auto">
            <a:xfrm flipV="1">
              <a:off x="3690" y="3891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79" name="Line 619"/>
            <p:cNvSpPr>
              <a:spLocks noChangeShapeType="1"/>
            </p:cNvSpPr>
            <p:nvPr/>
          </p:nvSpPr>
          <p:spPr bwMode="auto">
            <a:xfrm flipV="1">
              <a:off x="3747" y="3891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0" name="Line 620"/>
            <p:cNvSpPr>
              <a:spLocks noChangeShapeType="1"/>
            </p:cNvSpPr>
            <p:nvPr/>
          </p:nvSpPr>
          <p:spPr bwMode="auto">
            <a:xfrm flipV="1">
              <a:off x="3805" y="3877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1" name="Line 621"/>
            <p:cNvSpPr>
              <a:spLocks noChangeShapeType="1"/>
            </p:cNvSpPr>
            <p:nvPr/>
          </p:nvSpPr>
          <p:spPr bwMode="auto">
            <a:xfrm flipV="1">
              <a:off x="3805" y="3891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2" name="Line 622"/>
            <p:cNvSpPr>
              <a:spLocks noChangeShapeType="1"/>
            </p:cNvSpPr>
            <p:nvPr/>
          </p:nvSpPr>
          <p:spPr bwMode="auto">
            <a:xfrm>
              <a:off x="3547" y="3872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3" name="Line 623"/>
            <p:cNvSpPr>
              <a:spLocks noChangeShapeType="1"/>
            </p:cNvSpPr>
            <p:nvPr/>
          </p:nvSpPr>
          <p:spPr bwMode="auto">
            <a:xfrm>
              <a:off x="3604" y="3879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4" name="Line 624"/>
            <p:cNvSpPr>
              <a:spLocks noChangeShapeType="1"/>
            </p:cNvSpPr>
            <p:nvPr/>
          </p:nvSpPr>
          <p:spPr bwMode="auto">
            <a:xfrm>
              <a:off x="3661" y="3882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5" name="Line 625"/>
            <p:cNvSpPr>
              <a:spLocks noChangeShapeType="1"/>
            </p:cNvSpPr>
            <p:nvPr/>
          </p:nvSpPr>
          <p:spPr bwMode="auto">
            <a:xfrm>
              <a:off x="3718" y="3884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6" name="Line 626"/>
            <p:cNvSpPr>
              <a:spLocks noChangeShapeType="1"/>
            </p:cNvSpPr>
            <p:nvPr/>
          </p:nvSpPr>
          <p:spPr bwMode="auto">
            <a:xfrm>
              <a:off x="3775" y="3885"/>
              <a:ext cx="1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7" name="Line 627"/>
            <p:cNvSpPr>
              <a:spLocks noChangeShapeType="1"/>
            </p:cNvSpPr>
            <p:nvPr/>
          </p:nvSpPr>
          <p:spPr bwMode="auto">
            <a:xfrm>
              <a:off x="3832" y="3850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8" name="Line 628"/>
            <p:cNvSpPr>
              <a:spLocks noChangeShapeType="1"/>
            </p:cNvSpPr>
            <p:nvPr/>
          </p:nvSpPr>
          <p:spPr bwMode="auto">
            <a:xfrm>
              <a:off x="3832" y="3884"/>
              <a:ext cx="1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89" name="Line 629"/>
            <p:cNvSpPr>
              <a:spLocks noChangeShapeType="1"/>
            </p:cNvSpPr>
            <p:nvPr/>
          </p:nvSpPr>
          <p:spPr bwMode="auto">
            <a:xfrm>
              <a:off x="3887" y="3879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0" name="Line 630"/>
            <p:cNvSpPr>
              <a:spLocks noChangeShapeType="1"/>
            </p:cNvSpPr>
            <p:nvPr/>
          </p:nvSpPr>
          <p:spPr bwMode="auto">
            <a:xfrm>
              <a:off x="3944" y="3872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1" name="Line 631"/>
            <p:cNvSpPr>
              <a:spLocks noChangeShapeType="1"/>
            </p:cNvSpPr>
            <p:nvPr/>
          </p:nvSpPr>
          <p:spPr bwMode="auto">
            <a:xfrm flipV="1">
              <a:off x="3862" y="3876"/>
              <a:ext cx="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2" name="Line 632"/>
            <p:cNvSpPr>
              <a:spLocks noChangeShapeType="1"/>
            </p:cNvSpPr>
            <p:nvPr/>
          </p:nvSpPr>
          <p:spPr bwMode="auto">
            <a:xfrm flipV="1">
              <a:off x="3862" y="3889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3" name="Line 633"/>
            <p:cNvSpPr>
              <a:spLocks noChangeShapeType="1"/>
            </p:cNvSpPr>
            <p:nvPr/>
          </p:nvSpPr>
          <p:spPr bwMode="auto">
            <a:xfrm flipV="1">
              <a:off x="3917" y="3865"/>
              <a:ext cx="0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4" name="Line 634"/>
            <p:cNvSpPr>
              <a:spLocks noChangeShapeType="1"/>
            </p:cNvSpPr>
            <p:nvPr/>
          </p:nvSpPr>
          <p:spPr bwMode="auto">
            <a:xfrm flipV="1">
              <a:off x="3917" y="3885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5" name="Line 635"/>
            <p:cNvSpPr>
              <a:spLocks noChangeShapeType="1"/>
            </p:cNvSpPr>
            <p:nvPr/>
          </p:nvSpPr>
          <p:spPr bwMode="auto">
            <a:xfrm flipV="1">
              <a:off x="3974" y="3847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6" name="Line 636"/>
            <p:cNvSpPr>
              <a:spLocks noChangeShapeType="1"/>
            </p:cNvSpPr>
            <p:nvPr/>
          </p:nvSpPr>
          <p:spPr bwMode="auto">
            <a:xfrm>
              <a:off x="3974" y="3880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7" name="Line 637"/>
            <p:cNvSpPr>
              <a:spLocks noChangeShapeType="1"/>
            </p:cNvSpPr>
            <p:nvPr/>
          </p:nvSpPr>
          <p:spPr bwMode="auto">
            <a:xfrm flipV="1">
              <a:off x="3747" y="3877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8" name="Line 638"/>
            <p:cNvSpPr>
              <a:spLocks noChangeShapeType="1"/>
            </p:cNvSpPr>
            <p:nvPr/>
          </p:nvSpPr>
          <p:spPr bwMode="auto">
            <a:xfrm flipV="1">
              <a:off x="4031" y="3840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399" name="Line 639"/>
            <p:cNvSpPr>
              <a:spLocks noChangeShapeType="1"/>
            </p:cNvSpPr>
            <p:nvPr/>
          </p:nvSpPr>
          <p:spPr bwMode="auto">
            <a:xfrm>
              <a:off x="4031" y="3882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0" name="Line 640"/>
            <p:cNvSpPr>
              <a:spLocks noChangeShapeType="1"/>
            </p:cNvSpPr>
            <p:nvPr/>
          </p:nvSpPr>
          <p:spPr bwMode="auto">
            <a:xfrm>
              <a:off x="4002" y="3860"/>
              <a:ext cx="0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1" name="Line 641"/>
            <p:cNvSpPr>
              <a:spLocks noChangeShapeType="1"/>
            </p:cNvSpPr>
            <p:nvPr/>
          </p:nvSpPr>
          <p:spPr bwMode="auto">
            <a:xfrm>
              <a:off x="3132" y="3831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2" name="Line 642"/>
            <p:cNvSpPr>
              <a:spLocks noChangeShapeType="1"/>
            </p:cNvSpPr>
            <p:nvPr/>
          </p:nvSpPr>
          <p:spPr bwMode="auto">
            <a:xfrm>
              <a:off x="3125" y="3839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3" name="Line 643"/>
            <p:cNvSpPr>
              <a:spLocks noChangeShapeType="1"/>
            </p:cNvSpPr>
            <p:nvPr/>
          </p:nvSpPr>
          <p:spPr bwMode="auto">
            <a:xfrm>
              <a:off x="3165" y="3863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4" name="Line 644"/>
            <p:cNvSpPr>
              <a:spLocks noChangeShapeType="1"/>
            </p:cNvSpPr>
            <p:nvPr/>
          </p:nvSpPr>
          <p:spPr bwMode="auto">
            <a:xfrm>
              <a:off x="3157" y="3871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5" name="Line 645"/>
            <p:cNvSpPr>
              <a:spLocks noChangeShapeType="1"/>
            </p:cNvSpPr>
            <p:nvPr/>
          </p:nvSpPr>
          <p:spPr bwMode="auto">
            <a:xfrm>
              <a:off x="3168" y="3797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6" name="Line 646"/>
            <p:cNvSpPr>
              <a:spLocks noChangeShapeType="1"/>
            </p:cNvSpPr>
            <p:nvPr/>
          </p:nvSpPr>
          <p:spPr bwMode="auto">
            <a:xfrm>
              <a:off x="3160" y="3805"/>
              <a:ext cx="16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7" name="Line 647"/>
            <p:cNvSpPr>
              <a:spLocks noChangeShapeType="1"/>
            </p:cNvSpPr>
            <p:nvPr/>
          </p:nvSpPr>
          <p:spPr bwMode="auto">
            <a:xfrm>
              <a:off x="3195" y="3765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8" name="Line 648"/>
            <p:cNvSpPr>
              <a:spLocks noChangeShapeType="1"/>
            </p:cNvSpPr>
            <p:nvPr/>
          </p:nvSpPr>
          <p:spPr bwMode="auto">
            <a:xfrm>
              <a:off x="3186" y="3772"/>
              <a:ext cx="1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09" name="Line 649"/>
            <p:cNvSpPr>
              <a:spLocks noChangeShapeType="1"/>
            </p:cNvSpPr>
            <p:nvPr/>
          </p:nvSpPr>
          <p:spPr bwMode="auto">
            <a:xfrm>
              <a:off x="3132" y="3767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0" name="Line 650"/>
            <p:cNvSpPr>
              <a:spLocks noChangeShapeType="1"/>
            </p:cNvSpPr>
            <p:nvPr/>
          </p:nvSpPr>
          <p:spPr bwMode="auto">
            <a:xfrm>
              <a:off x="3124" y="3775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1" name="Line 651"/>
            <p:cNvSpPr>
              <a:spLocks noChangeShapeType="1"/>
            </p:cNvSpPr>
            <p:nvPr/>
          </p:nvSpPr>
          <p:spPr bwMode="auto">
            <a:xfrm>
              <a:off x="3195" y="3831"/>
              <a:ext cx="0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2" name="Line 652"/>
            <p:cNvSpPr>
              <a:spLocks noChangeShapeType="1"/>
            </p:cNvSpPr>
            <p:nvPr/>
          </p:nvSpPr>
          <p:spPr bwMode="auto">
            <a:xfrm>
              <a:off x="3186" y="3840"/>
              <a:ext cx="1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3" name="Freeform 653"/>
            <p:cNvSpPr>
              <a:spLocks/>
            </p:cNvSpPr>
            <p:nvPr/>
          </p:nvSpPr>
          <p:spPr bwMode="auto">
            <a:xfrm>
              <a:off x="3226" y="3784"/>
              <a:ext cx="832" cy="32"/>
            </a:xfrm>
            <a:custGeom>
              <a:avLst/>
              <a:gdLst>
                <a:gd name="T0" fmla="*/ 0 w 2494"/>
                <a:gd name="T1" fmla="*/ 3 h 98"/>
                <a:gd name="T2" fmla="*/ 24 w 2494"/>
                <a:gd name="T3" fmla="*/ 3 h 98"/>
                <a:gd name="T4" fmla="*/ 84 w 2494"/>
                <a:gd name="T5" fmla="*/ 3 h 98"/>
                <a:gd name="T6" fmla="*/ 138 w 2494"/>
                <a:gd name="T7" fmla="*/ 2 h 98"/>
                <a:gd name="T8" fmla="*/ 192 w 2494"/>
                <a:gd name="T9" fmla="*/ 0 h 98"/>
                <a:gd name="T10" fmla="*/ 246 w 2494"/>
                <a:gd name="T11" fmla="*/ 0 h 98"/>
                <a:gd name="T12" fmla="*/ 304 w 2494"/>
                <a:gd name="T13" fmla="*/ 2 h 98"/>
                <a:gd name="T14" fmla="*/ 368 w 2494"/>
                <a:gd name="T15" fmla="*/ 3 h 98"/>
                <a:gd name="T16" fmla="*/ 434 w 2494"/>
                <a:gd name="T17" fmla="*/ 8 h 98"/>
                <a:gd name="T18" fmla="*/ 493 w 2494"/>
                <a:gd name="T19" fmla="*/ 13 h 98"/>
                <a:gd name="T20" fmla="*/ 551 w 2494"/>
                <a:gd name="T21" fmla="*/ 20 h 98"/>
                <a:gd name="T22" fmla="*/ 609 w 2494"/>
                <a:gd name="T23" fmla="*/ 27 h 98"/>
                <a:gd name="T24" fmla="*/ 669 w 2494"/>
                <a:gd name="T25" fmla="*/ 34 h 98"/>
                <a:gd name="T26" fmla="*/ 733 w 2494"/>
                <a:gd name="T27" fmla="*/ 43 h 98"/>
                <a:gd name="T28" fmla="*/ 796 w 2494"/>
                <a:gd name="T29" fmla="*/ 51 h 98"/>
                <a:gd name="T30" fmla="*/ 851 w 2494"/>
                <a:gd name="T31" fmla="*/ 57 h 98"/>
                <a:gd name="T32" fmla="*/ 901 w 2494"/>
                <a:gd name="T33" fmla="*/ 63 h 98"/>
                <a:gd name="T34" fmla="*/ 953 w 2494"/>
                <a:gd name="T35" fmla="*/ 70 h 98"/>
                <a:gd name="T36" fmla="*/ 1009 w 2494"/>
                <a:gd name="T37" fmla="*/ 78 h 98"/>
                <a:gd name="T38" fmla="*/ 1075 w 2494"/>
                <a:gd name="T39" fmla="*/ 83 h 98"/>
                <a:gd name="T40" fmla="*/ 1147 w 2494"/>
                <a:gd name="T41" fmla="*/ 88 h 98"/>
                <a:gd name="T42" fmla="*/ 1216 w 2494"/>
                <a:gd name="T43" fmla="*/ 92 h 98"/>
                <a:gd name="T44" fmla="*/ 1286 w 2494"/>
                <a:gd name="T45" fmla="*/ 94 h 98"/>
                <a:gd name="T46" fmla="*/ 1354 w 2494"/>
                <a:gd name="T47" fmla="*/ 97 h 98"/>
                <a:gd name="T48" fmla="*/ 1422 w 2494"/>
                <a:gd name="T49" fmla="*/ 98 h 98"/>
                <a:gd name="T50" fmla="*/ 1490 w 2494"/>
                <a:gd name="T51" fmla="*/ 98 h 98"/>
                <a:gd name="T52" fmla="*/ 1553 w 2494"/>
                <a:gd name="T53" fmla="*/ 98 h 98"/>
                <a:gd name="T54" fmla="*/ 1608 w 2494"/>
                <a:gd name="T55" fmla="*/ 98 h 98"/>
                <a:gd name="T56" fmla="*/ 1656 w 2494"/>
                <a:gd name="T57" fmla="*/ 97 h 98"/>
                <a:gd name="T58" fmla="*/ 1703 w 2494"/>
                <a:gd name="T59" fmla="*/ 94 h 98"/>
                <a:gd name="T60" fmla="*/ 1751 w 2494"/>
                <a:gd name="T61" fmla="*/ 92 h 98"/>
                <a:gd name="T62" fmla="*/ 1805 w 2494"/>
                <a:gd name="T63" fmla="*/ 87 h 98"/>
                <a:gd name="T64" fmla="*/ 1857 w 2494"/>
                <a:gd name="T65" fmla="*/ 80 h 98"/>
                <a:gd name="T66" fmla="*/ 1902 w 2494"/>
                <a:gd name="T67" fmla="*/ 72 h 98"/>
                <a:gd name="T68" fmla="*/ 1945 w 2494"/>
                <a:gd name="T69" fmla="*/ 65 h 98"/>
                <a:gd name="T70" fmla="*/ 1986 w 2494"/>
                <a:gd name="T71" fmla="*/ 57 h 98"/>
                <a:gd name="T72" fmla="*/ 2029 w 2494"/>
                <a:gd name="T73" fmla="*/ 49 h 98"/>
                <a:gd name="T74" fmla="*/ 2078 w 2494"/>
                <a:gd name="T75" fmla="*/ 44 h 98"/>
                <a:gd name="T76" fmla="*/ 2130 w 2494"/>
                <a:gd name="T77" fmla="*/ 40 h 98"/>
                <a:gd name="T78" fmla="*/ 2178 w 2494"/>
                <a:gd name="T79" fmla="*/ 39 h 98"/>
                <a:gd name="T80" fmla="*/ 2223 w 2494"/>
                <a:gd name="T81" fmla="*/ 38 h 98"/>
                <a:gd name="T82" fmla="*/ 2267 w 2494"/>
                <a:gd name="T83" fmla="*/ 38 h 98"/>
                <a:gd name="T84" fmla="*/ 2308 w 2494"/>
                <a:gd name="T85" fmla="*/ 40 h 98"/>
                <a:gd name="T86" fmla="*/ 2494 w 2494"/>
                <a:gd name="T87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94" h="98">
                  <a:moveTo>
                    <a:pt x="0" y="3"/>
                  </a:moveTo>
                  <a:lnTo>
                    <a:pt x="24" y="3"/>
                  </a:lnTo>
                  <a:lnTo>
                    <a:pt x="84" y="3"/>
                  </a:lnTo>
                  <a:lnTo>
                    <a:pt x="138" y="2"/>
                  </a:lnTo>
                  <a:lnTo>
                    <a:pt x="192" y="0"/>
                  </a:lnTo>
                  <a:lnTo>
                    <a:pt x="246" y="0"/>
                  </a:lnTo>
                  <a:lnTo>
                    <a:pt x="304" y="2"/>
                  </a:lnTo>
                  <a:lnTo>
                    <a:pt x="368" y="3"/>
                  </a:lnTo>
                  <a:lnTo>
                    <a:pt x="434" y="8"/>
                  </a:lnTo>
                  <a:lnTo>
                    <a:pt x="493" y="13"/>
                  </a:lnTo>
                  <a:lnTo>
                    <a:pt x="551" y="20"/>
                  </a:lnTo>
                  <a:lnTo>
                    <a:pt x="609" y="27"/>
                  </a:lnTo>
                  <a:lnTo>
                    <a:pt x="669" y="34"/>
                  </a:lnTo>
                  <a:lnTo>
                    <a:pt x="733" y="43"/>
                  </a:lnTo>
                  <a:lnTo>
                    <a:pt x="796" y="51"/>
                  </a:lnTo>
                  <a:lnTo>
                    <a:pt x="851" y="57"/>
                  </a:lnTo>
                  <a:lnTo>
                    <a:pt x="901" y="63"/>
                  </a:lnTo>
                  <a:lnTo>
                    <a:pt x="953" y="70"/>
                  </a:lnTo>
                  <a:lnTo>
                    <a:pt x="1009" y="78"/>
                  </a:lnTo>
                  <a:lnTo>
                    <a:pt x="1075" y="83"/>
                  </a:lnTo>
                  <a:lnTo>
                    <a:pt x="1147" y="88"/>
                  </a:lnTo>
                  <a:lnTo>
                    <a:pt x="1216" y="92"/>
                  </a:lnTo>
                  <a:lnTo>
                    <a:pt x="1286" y="94"/>
                  </a:lnTo>
                  <a:lnTo>
                    <a:pt x="1354" y="97"/>
                  </a:lnTo>
                  <a:lnTo>
                    <a:pt x="1422" y="98"/>
                  </a:lnTo>
                  <a:lnTo>
                    <a:pt x="1490" y="98"/>
                  </a:lnTo>
                  <a:lnTo>
                    <a:pt x="1553" y="98"/>
                  </a:lnTo>
                  <a:lnTo>
                    <a:pt x="1608" y="98"/>
                  </a:lnTo>
                  <a:lnTo>
                    <a:pt x="1656" y="97"/>
                  </a:lnTo>
                  <a:lnTo>
                    <a:pt x="1703" y="94"/>
                  </a:lnTo>
                  <a:lnTo>
                    <a:pt x="1751" y="92"/>
                  </a:lnTo>
                  <a:lnTo>
                    <a:pt x="1805" y="87"/>
                  </a:lnTo>
                  <a:lnTo>
                    <a:pt x="1857" y="80"/>
                  </a:lnTo>
                  <a:lnTo>
                    <a:pt x="1902" y="72"/>
                  </a:lnTo>
                  <a:lnTo>
                    <a:pt x="1945" y="65"/>
                  </a:lnTo>
                  <a:lnTo>
                    <a:pt x="1986" y="57"/>
                  </a:lnTo>
                  <a:lnTo>
                    <a:pt x="2029" y="49"/>
                  </a:lnTo>
                  <a:lnTo>
                    <a:pt x="2078" y="44"/>
                  </a:lnTo>
                  <a:lnTo>
                    <a:pt x="2130" y="40"/>
                  </a:lnTo>
                  <a:lnTo>
                    <a:pt x="2178" y="39"/>
                  </a:lnTo>
                  <a:lnTo>
                    <a:pt x="2223" y="38"/>
                  </a:lnTo>
                  <a:lnTo>
                    <a:pt x="2267" y="38"/>
                  </a:lnTo>
                  <a:lnTo>
                    <a:pt x="2308" y="40"/>
                  </a:lnTo>
                  <a:lnTo>
                    <a:pt x="2494" y="6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4" name="Freeform 654"/>
            <p:cNvSpPr>
              <a:spLocks/>
            </p:cNvSpPr>
            <p:nvPr/>
          </p:nvSpPr>
          <p:spPr bwMode="auto">
            <a:xfrm>
              <a:off x="3192" y="3807"/>
              <a:ext cx="917" cy="16"/>
            </a:xfrm>
            <a:custGeom>
              <a:avLst/>
              <a:gdLst>
                <a:gd name="T0" fmla="*/ 2752 w 2752"/>
                <a:gd name="T1" fmla="*/ 49 h 49"/>
                <a:gd name="T2" fmla="*/ 2710 w 2752"/>
                <a:gd name="T3" fmla="*/ 46 h 49"/>
                <a:gd name="T4" fmla="*/ 2664 w 2752"/>
                <a:gd name="T5" fmla="*/ 41 h 49"/>
                <a:gd name="T6" fmla="*/ 2614 w 2752"/>
                <a:gd name="T7" fmla="*/ 36 h 49"/>
                <a:gd name="T8" fmla="*/ 2561 w 2752"/>
                <a:gd name="T9" fmla="*/ 31 h 49"/>
                <a:gd name="T10" fmla="*/ 2506 w 2752"/>
                <a:gd name="T11" fmla="*/ 26 h 49"/>
                <a:gd name="T12" fmla="*/ 2451 w 2752"/>
                <a:gd name="T13" fmla="*/ 23 h 49"/>
                <a:gd name="T14" fmla="*/ 2401 w 2752"/>
                <a:gd name="T15" fmla="*/ 20 h 49"/>
                <a:gd name="T16" fmla="*/ 2356 w 2752"/>
                <a:gd name="T17" fmla="*/ 20 h 49"/>
                <a:gd name="T18" fmla="*/ 2315 w 2752"/>
                <a:gd name="T19" fmla="*/ 19 h 49"/>
                <a:gd name="T20" fmla="*/ 2274 w 2752"/>
                <a:gd name="T21" fmla="*/ 19 h 49"/>
                <a:gd name="T22" fmla="*/ 2230 w 2752"/>
                <a:gd name="T23" fmla="*/ 20 h 49"/>
                <a:gd name="T24" fmla="*/ 2181 w 2752"/>
                <a:gd name="T25" fmla="*/ 22 h 49"/>
                <a:gd name="T26" fmla="*/ 2132 w 2752"/>
                <a:gd name="T27" fmla="*/ 24 h 49"/>
                <a:gd name="T28" fmla="*/ 2089 w 2752"/>
                <a:gd name="T29" fmla="*/ 28 h 49"/>
                <a:gd name="T30" fmla="*/ 2048 w 2752"/>
                <a:gd name="T31" fmla="*/ 32 h 49"/>
                <a:gd name="T32" fmla="*/ 2005 w 2752"/>
                <a:gd name="T33" fmla="*/ 36 h 49"/>
                <a:gd name="T34" fmla="*/ 1960 w 2752"/>
                <a:gd name="T35" fmla="*/ 40 h 49"/>
                <a:gd name="T36" fmla="*/ 1908 w 2752"/>
                <a:gd name="T37" fmla="*/ 42 h 49"/>
                <a:gd name="T38" fmla="*/ 1854 w 2752"/>
                <a:gd name="T39" fmla="*/ 45 h 49"/>
                <a:gd name="T40" fmla="*/ 1806 w 2752"/>
                <a:gd name="T41" fmla="*/ 47 h 49"/>
                <a:gd name="T42" fmla="*/ 1759 w 2752"/>
                <a:gd name="T43" fmla="*/ 47 h 49"/>
                <a:gd name="T44" fmla="*/ 1711 w 2752"/>
                <a:gd name="T45" fmla="*/ 49 h 49"/>
                <a:gd name="T46" fmla="*/ 1656 w 2752"/>
                <a:gd name="T47" fmla="*/ 49 h 49"/>
                <a:gd name="T48" fmla="*/ 1593 w 2752"/>
                <a:gd name="T49" fmla="*/ 49 h 49"/>
                <a:gd name="T50" fmla="*/ 1525 w 2752"/>
                <a:gd name="T51" fmla="*/ 49 h 49"/>
                <a:gd name="T52" fmla="*/ 1457 w 2752"/>
                <a:gd name="T53" fmla="*/ 47 h 49"/>
                <a:gd name="T54" fmla="*/ 1389 w 2752"/>
                <a:gd name="T55" fmla="*/ 47 h 49"/>
                <a:gd name="T56" fmla="*/ 1320 w 2752"/>
                <a:gd name="T57" fmla="*/ 46 h 49"/>
                <a:gd name="T58" fmla="*/ 1250 w 2752"/>
                <a:gd name="T59" fmla="*/ 44 h 49"/>
                <a:gd name="T60" fmla="*/ 1179 w 2752"/>
                <a:gd name="T61" fmla="*/ 41 h 49"/>
                <a:gd name="T62" fmla="*/ 1112 w 2752"/>
                <a:gd name="T63" fmla="*/ 38 h 49"/>
                <a:gd name="T64" fmla="*/ 1056 w 2752"/>
                <a:gd name="T65" fmla="*/ 35 h 49"/>
                <a:gd name="T66" fmla="*/ 1004 w 2752"/>
                <a:gd name="T67" fmla="*/ 31 h 49"/>
                <a:gd name="T68" fmla="*/ 954 w 2752"/>
                <a:gd name="T69" fmla="*/ 28 h 49"/>
                <a:gd name="T70" fmla="*/ 900 w 2752"/>
                <a:gd name="T71" fmla="*/ 24 h 49"/>
                <a:gd name="T72" fmla="*/ 837 w 2752"/>
                <a:gd name="T73" fmla="*/ 20 h 49"/>
                <a:gd name="T74" fmla="*/ 772 w 2752"/>
                <a:gd name="T75" fmla="*/ 18 h 49"/>
                <a:gd name="T76" fmla="*/ 712 w 2752"/>
                <a:gd name="T77" fmla="*/ 14 h 49"/>
                <a:gd name="T78" fmla="*/ 655 w 2752"/>
                <a:gd name="T79" fmla="*/ 10 h 49"/>
                <a:gd name="T80" fmla="*/ 597 w 2752"/>
                <a:gd name="T81" fmla="*/ 6 h 49"/>
                <a:gd name="T82" fmla="*/ 537 w 2752"/>
                <a:gd name="T83" fmla="*/ 4 h 49"/>
                <a:gd name="T84" fmla="*/ 471 w 2752"/>
                <a:gd name="T85" fmla="*/ 1 h 49"/>
                <a:gd name="T86" fmla="*/ 407 w 2752"/>
                <a:gd name="T87" fmla="*/ 0 h 49"/>
                <a:gd name="T88" fmla="*/ 349 w 2752"/>
                <a:gd name="T89" fmla="*/ 0 h 49"/>
                <a:gd name="T90" fmla="*/ 295 w 2752"/>
                <a:gd name="T91" fmla="*/ 0 h 49"/>
                <a:gd name="T92" fmla="*/ 243 w 2752"/>
                <a:gd name="T93" fmla="*/ 1 h 49"/>
                <a:gd name="T94" fmla="*/ 189 w 2752"/>
                <a:gd name="T95" fmla="*/ 1 h 49"/>
                <a:gd name="T96" fmla="*/ 128 w 2752"/>
                <a:gd name="T97" fmla="*/ 1 h 49"/>
                <a:gd name="T98" fmla="*/ 65 w 2752"/>
                <a:gd name="T99" fmla="*/ 1 h 49"/>
                <a:gd name="T100" fmla="*/ 5 w 2752"/>
                <a:gd name="T101" fmla="*/ 1 h 49"/>
                <a:gd name="T102" fmla="*/ 0 w 2752"/>
                <a:gd name="T103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52" h="49">
                  <a:moveTo>
                    <a:pt x="2752" y="49"/>
                  </a:moveTo>
                  <a:lnTo>
                    <a:pt x="2710" y="46"/>
                  </a:lnTo>
                  <a:lnTo>
                    <a:pt x="2664" y="41"/>
                  </a:lnTo>
                  <a:lnTo>
                    <a:pt x="2614" y="36"/>
                  </a:lnTo>
                  <a:lnTo>
                    <a:pt x="2561" y="31"/>
                  </a:lnTo>
                  <a:lnTo>
                    <a:pt x="2506" y="26"/>
                  </a:lnTo>
                  <a:lnTo>
                    <a:pt x="2451" y="23"/>
                  </a:lnTo>
                  <a:lnTo>
                    <a:pt x="2401" y="20"/>
                  </a:lnTo>
                  <a:lnTo>
                    <a:pt x="2356" y="20"/>
                  </a:lnTo>
                  <a:lnTo>
                    <a:pt x="2315" y="19"/>
                  </a:lnTo>
                  <a:lnTo>
                    <a:pt x="2274" y="19"/>
                  </a:lnTo>
                  <a:lnTo>
                    <a:pt x="2230" y="20"/>
                  </a:lnTo>
                  <a:lnTo>
                    <a:pt x="2181" y="22"/>
                  </a:lnTo>
                  <a:lnTo>
                    <a:pt x="2132" y="24"/>
                  </a:lnTo>
                  <a:lnTo>
                    <a:pt x="2089" y="28"/>
                  </a:lnTo>
                  <a:lnTo>
                    <a:pt x="2048" y="32"/>
                  </a:lnTo>
                  <a:lnTo>
                    <a:pt x="2005" y="36"/>
                  </a:lnTo>
                  <a:lnTo>
                    <a:pt x="1960" y="40"/>
                  </a:lnTo>
                  <a:lnTo>
                    <a:pt x="1908" y="42"/>
                  </a:lnTo>
                  <a:lnTo>
                    <a:pt x="1854" y="45"/>
                  </a:lnTo>
                  <a:lnTo>
                    <a:pt x="1806" y="47"/>
                  </a:lnTo>
                  <a:lnTo>
                    <a:pt x="1759" y="47"/>
                  </a:lnTo>
                  <a:lnTo>
                    <a:pt x="1711" y="49"/>
                  </a:lnTo>
                  <a:lnTo>
                    <a:pt x="1656" y="49"/>
                  </a:lnTo>
                  <a:lnTo>
                    <a:pt x="1593" y="49"/>
                  </a:lnTo>
                  <a:lnTo>
                    <a:pt x="1525" y="49"/>
                  </a:lnTo>
                  <a:lnTo>
                    <a:pt x="1457" y="47"/>
                  </a:lnTo>
                  <a:lnTo>
                    <a:pt x="1389" y="47"/>
                  </a:lnTo>
                  <a:lnTo>
                    <a:pt x="1320" y="46"/>
                  </a:lnTo>
                  <a:lnTo>
                    <a:pt x="1250" y="44"/>
                  </a:lnTo>
                  <a:lnTo>
                    <a:pt x="1179" y="41"/>
                  </a:lnTo>
                  <a:lnTo>
                    <a:pt x="1112" y="38"/>
                  </a:lnTo>
                  <a:lnTo>
                    <a:pt x="1056" y="35"/>
                  </a:lnTo>
                  <a:lnTo>
                    <a:pt x="1004" y="31"/>
                  </a:lnTo>
                  <a:lnTo>
                    <a:pt x="954" y="28"/>
                  </a:lnTo>
                  <a:lnTo>
                    <a:pt x="900" y="24"/>
                  </a:lnTo>
                  <a:lnTo>
                    <a:pt x="837" y="20"/>
                  </a:lnTo>
                  <a:lnTo>
                    <a:pt x="772" y="18"/>
                  </a:lnTo>
                  <a:lnTo>
                    <a:pt x="712" y="14"/>
                  </a:lnTo>
                  <a:lnTo>
                    <a:pt x="655" y="10"/>
                  </a:lnTo>
                  <a:lnTo>
                    <a:pt x="597" y="6"/>
                  </a:lnTo>
                  <a:lnTo>
                    <a:pt x="537" y="4"/>
                  </a:lnTo>
                  <a:lnTo>
                    <a:pt x="471" y="1"/>
                  </a:lnTo>
                  <a:lnTo>
                    <a:pt x="407" y="0"/>
                  </a:lnTo>
                  <a:lnTo>
                    <a:pt x="349" y="0"/>
                  </a:lnTo>
                  <a:lnTo>
                    <a:pt x="295" y="0"/>
                  </a:lnTo>
                  <a:lnTo>
                    <a:pt x="243" y="1"/>
                  </a:lnTo>
                  <a:lnTo>
                    <a:pt x="189" y="1"/>
                  </a:lnTo>
                  <a:lnTo>
                    <a:pt x="128" y="1"/>
                  </a:lnTo>
                  <a:lnTo>
                    <a:pt x="65" y="1"/>
                  </a:lnTo>
                  <a:lnTo>
                    <a:pt x="5" y="1"/>
                  </a:lnTo>
                  <a:lnTo>
                    <a:pt x="0" y="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5" name="Line 655"/>
            <p:cNvSpPr>
              <a:spLocks noChangeShapeType="1"/>
            </p:cNvSpPr>
            <p:nvPr/>
          </p:nvSpPr>
          <p:spPr bwMode="auto">
            <a:xfrm flipV="1">
              <a:off x="4060" y="3819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6" name="Freeform 656"/>
            <p:cNvSpPr>
              <a:spLocks/>
            </p:cNvSpPr>
            <p:nvPr/>
          </p:nvSpPr>
          <p:spPr bwMode="auto">
            <a:xfrm>
              <a:off x="3203" y="3874"/>
              <a:ext cx="900" cy="17"/>
            </a:xfrm>
            <a:custGeom>
              <a:avLst/>
              <a:gdLst>
                <a:gd name="T0" fmla="*/ 2702 w 2702"/>
                <a:gd name="T1" fmla="*/ 45 h 53"/>
                <a:gd name="T2" fmla="*/ 2535 w 2702"/>
                <a:gd name="T3" fmla="*/ 29 h 53"/>
                <a:gd name="T4" fmla="*/ 2488 w 2702"/>
                <a:gd name="T5" fmla="*/ 25 h 53"/>
                <a:gd name="T6" fmla="*/ 2434 w 2702"/>
                <a:gd name="T7" fmla="*/ 21 h 53"/>
                <a:gd name="T8" fmla="*/ 2375 w 2702"/>
                <a:gd name="T9" fmla="*/ 20 h 53"/>
                <a:gd name="T10" fmla="*/ 2318 w 2702"/>
                <a:gd name="T11" fmla="*/ 20 h 53"/>
                <a:gd name="T12" fmla="*/ 2267 w 2702"/>
                <a:gd name="T13" fmla="*/ 21 h 53"/>
                <a:gd name="T14" fmla="*/ 2224 w 2702"/>
                <a:gd name="T15" fmla="*/ 26 h 53"/>
                <a:gd name="T16" fmla="*/ 2184 w 2702"/>
                <a:gd name="T17" fmla="*/ 30 h 53"/>
                <a:gd name="T18" fmla="*/ 2139 w 2702"/>
                <a:gd name="T19" fmla="*/ 35 h 53"/>
                <a:gd name="T20" fmla="*/ 2085 w 2702"/>
                <a:gd name="T21" fmla="*/ 40 h 53"/>
                <a:gd name="T22" fmla="*/ 2034 w 2702"/>
                <a:gd name="T23" fmla="*/ 43 h 53"/>
                <a:gd name="T24" fmla="*/ 1983 w 2702"/>
                <a:gd name="T25" fmla="*/ 45 h 53"/>
                <a:gd name="T26" fmla="*/ 1933 w 2702"/>
                <a:gd name="T27" fmla="*/ 48 h 53"/>
                <a:gd name="T28" fmla="*/ 1883 w 2702"/>
                <a:gd name="T29" fmla="*/ 49 h 53"/>
                <a:gd name="T30" fmla="*/ 1834 w 2702"/>
                <a:gd name="T31" fmla="*/ 52 h 53"/>
                <a:gd name="T32" fmla="*/ 1784 w 2702"/>
                <a:gd name="T33" fmla="*/ 53 h 53"/>
                <a:gd name="T34" fmla="*/ 1728 w 2702"/>
                <a:gd name="T35" fmla="*/ 53 h 53"/>
                <a:gd name="T36" fmla="*/ 1678 w 2702"/>
                <a:gd name="T37" fmla="*/ 53 h 53"/>
                <a:gd name="T38" fmla="*/ 1633 w 2702"/>
                <a:gd name="T39" fmla="*/ 52 h 53"/>
                <a:gd name="T40" fmla="*/ 1593 w 2702"/>
                <a:gd name="T41" fmla="*/ 52 h 53"/>
                <a:gd name="T42" fmla="*/ 1557 w 2702"/>
                <a:gd name="T43" fmla="*/ 52 h 53"/>
                <a:gd name="T44" fmla="*/ 1530 w 2702"/>
                <a:gd name="T45" fmla="*/ 52 h 53"/>
                <a:gd name="T46" fmla="*/ 1509 w 2702"/>
                <a:gd name="T47" fmla="*/ 52 h 53"/>
                <a:gd name="T48" fmla="*/ 1493 w 2702"/>
                <a:gd name="T49" fmla="*/ 52 h 53"/>
                <a:gd name="T50" fmla="*/ 1472 w 2702"/>
                <a:gd name="T51" fmla="*/ 52 h 53"/>
                <a:gd name="T52" fmla="*/ 1444 w 2702"/>
                <a:gd name="T53" fmla="*/ 52 h 53"/>
                <a:gd name="T54" fmla="*/ 1405 w 2702"/>
                <a:gd name="T55" fmla="*/ 50 h 53"/>
                <a:gd name="T56" fmla="*/ 1354 w 2702"/>
                <a:gd name="T57" fmla="*/ 50 h 53"/>
                <a:gd name="T58" fmla="*/ 1291 w 2702"/>
                <a:gd name="T59" fmla="*/ 49 h 53"/>
                <a:gd name="T60" fmla="*/ 1223 w 2702"/>
                <a:gd name="T61" fmla="*/ 48 h 53"/>
                <a:gd name="T62" fmla="*/ 1154 w 2702"/>
                <a:gd name="T63" fmla="*/ 45 h 53"/>
                <a:gd name="T64" fmla="*/ 1084 w 2702"/>
                <a:gd name="T65" fmla="*/ 43 h 53"/>
                <a:gd name="T66" fmla="*/ 1024 w 2702"/>
                <a:gd name="T67" fmla="*/ 39 h 53"/>
                <a:gd name="T68" fmla="*/ 970 w 2702"/>
                <a:gd name="T69" fmla="*/ 36 h 53"/>
                <a:gd name="T70" fmla="*/ 920 w 2702"/>
                <a:gd name="T71" fmla="*/ 31 h 53"/>
                <a:gd name="T72" fmla="*/ 871 w 2702"/>
                <a:gd name="T73" fmla="*/ 27 h 53"/>
                <a:gd name="T74" fmla="*/ 818 w 2702"/>
                <a:gd name="T75" fmla="*/ 23 h 53"/>
                <a:gd name="T76" fmla="*/ 759 w 2702"/>
                <a:gd name="T77" fmla="*/ 20 h 53"/>
                <a:gd name="T78" fmla="*/ 700 w 2702"/>
                <a:gd name="T79" fmla="*/ 16 h 53"/>
                <a:gd name="T80" fmla="*/ 647 w 2702"/>
                <a:gd name="T81" fmla="*/ 12 h 53"/>
                <a:gd name="T82" fmla="*/ 597 w 2702"/>
                <a:gd name="T83" fmla="*/ 9 h 53"/>
                <a:gd name="T84" fmla="*/ 547 w 2702"/>
                <a:gd name="T85" fmla="*/ 7 h 53"/>
                <a:gd name="T86" fmla="*/ 493 w 2702"/>
                <a:gd name="T87" fmla="*/ 4 h 53"/>
                <a:gd name="T88" fmla="*/ 433 w 2702"/>
                <a:gd name="T89" fmla="*/ 3 h 53"/>
                <a:gd name="T90" fmla="*/ 372 w 2702"/>
                <a:gd name="T91" fmla="*/ 0 h 53"/>
                <a:gd name="T92" fmla="*/ 320 w 2702"/>
                <a:gd name="T93" fmla="*/ 0 h 53"/>
                <a:gd name="T94" fmla="*/ 268 w 2702"/>
                <a:gd name="T95" fmla="*/ 0 h 53"/>
                <a:gd name="T96" fmla="*/ 217 w 2702"/>
                <a:gd name="T97" fmla="*/ 0 h 53"/>
                <a:gd name="T98" fmla="*/ 161 w 2702"/>
                <a:gd name="T99" fmla="*/ 2 h 53"/>
                <a:gd name="T100" fmla="*/ 96 w 2702"/>
                <a:gd name="T101" fmla="*/ 2 h 53"/>
                <a:gd name="T102" fmla="*/ 24 w 2702"/>
                <a:gd name="T103" fmla="*/ 2 h 53"/>
                <a:gd name="T104" fmla="*/ 0 w 2702"/>
                <a:gd name="T10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02" h="53">
                  <a:moveTo>
                    <a:pt x="2702" y="45"/>
                  </a:moveTo>
                  <a:lnTo>
                    <a:pt x="2535" y="29"/>
                  </a:lnTo>
                  <a:lnTo>
                    <a:pt x="2488" y="25"/>
                  </a:lnTo>
                  <a:lnTo>
                    <a:pt x="2434" y="21"/>
                  </a:lnTo>
                  <a:lnTo>
                    <a:pt x="2375" y="20"/>
                  </a:lnTo>
                  <a:lnTo>
                    <a:pt x="2318" y="20"/>
                  </a:lnTo>
                  <a:lnTo>
                    <a:pt x="2267" y="21"/>
                  </a:lnTo>
                  <a:lnTo>
                    <a:pt x="2224" y="26"/>
                  </a:lnTo>
                  <a:lnTo>
                    <a:pt x="2184" y="30"/>
                  </a:lnTo>
                  <a:lnTo>
                    <a:pt x="2139" y="35"/>
                  </a:lnTo>
                  <a:lnTo>
                    <a:pt x="2085" y="40"/>
                  </a:lnTo>
                  <a:lnTo>
                    <a:pt x="2034" y="43"/>
                  </a:lnTo>
                  <a:lnTo>
                    <a:pt x="1983" y="45"/>
                  </a:lnTo>
                  <a:lnTo>
                    <a:pt x="1933" y="48"/>
                  </a:lnTo>
                  <a:lnTo>
                    <a:pt x="1883" y="49"/>
                  </a:lnTo>
                  <a:lnTo>
                    <a:pt x="1834" y="52"/>
                  </a:lnTo>
                  <a:lnTo>
                    <a:pt x="1784" y="53"/>
                  </a:lnTo>
                  <a:lnTo>
                    <a:pt x="1728" y="53"/>
                  </a:lnTo>
                  <a:lnTo>
                    <a:pt x="1678" y="53"/>
                  </a:lnTo>
                  <a:lnTo>
                    <a:pt x="1633" y="52"/>
                  </a:lnTo>
                  <a:lnTo>
                    <a:pt x="1593" y="52"/>
                  </a:lnTo>
                  <a:lnTo>
                    <a:pt x="1557" y="52"/>
                  </a:lnTo>
                  <a:lnTo>
                    <a:pt x="1530" y="52"/>
                  </a:lnTo>
                  <a:lnTo>
                    <a:pt x="1509" y="52"/>
                  </a:lnTo>
                  <a:lnTo>
                    <a:pt x="1493" y="52"/>
                  </a:lnTo>
                  <a:lnTo>
                    <a:pt x="1472" y="52"/>
                  </a:lnTo>
                  <a:lnTo>
                    <a:pt x="1444" y="52"/>
                  </a:lnTo>
                  <a:lnTo>
                    <a:pt x="1405" y="50"/>
                  </a:lnTo>
                  <a:lnTo>
                    <a:pt x="1354" y="50"/>
                  </a:lnTo>
                  <a:lnTo>
                    <a:pt x="1291" y="49"/>
                  </a:lnTo>
                  <a:lnTo>
                    <a:pt x="1223" y="48"/>
                  </a:lnTo>
                  <a:lnTo>
                    <a:pt x="1154" y="45"/>
                  </a:lnTo>
                  <a:lnTo>
                    <a:pt x="1084" y="43"/>
                  </a:lnTo>
                  <a:lnTo>
                    <a:pt x="1024" y="39"/>
                  </a:lnTo>
                  <a:lnTo>
                    <a:pt x="970" y="36"/>
                  </a:lnTo>
                  <a:lnTo>
                    <a:pt x="920" y="31"/>
                  </a:lnTo>
                  <a:lnTo>
                    <a:pt x="871" y="27"/>
                  </a:lnTo>
                  <a:lnTo>
                    <a:pt x="818" y="23"/>
                  </a:lnTo>
                  <a:lnTo>
                    <a:pt x="759" y="20"/>
                  </a:lnTo>
                  <a:lnTo>
                    <a:pt x="700" y="16"/>
                  </a:lnTo>
                  <a:lnTo>
                    <a:pt x="647" y="12"/>
                  </a:lnTo>
                  <a:lnTo>
                    <a:pt x="597" y="9"/>
                  </a:lnTo>
                  <a:lnTo>
                    <a:pt x="547" y="7"/>
                  </a:lnTo>
                  <a:lnTo>
                    <a:pt x="493" y="4"/>
                  </a:lnTo>
                  <a:lnTo>
                    <a:pt x="433" y="3"/>
                  </a:lnTo>
                  <a:lnTo>
                    <a:pt x="372" y="0"/>
                  </a:lnTo>
                  <a:lnTo>
                    <a:pt x="320" y="0"/>
                  </a:lnTo>
                  <a:lnTo>
                    <a:pt x="268" y="0"/>
                  </a:lnTo>
                  <a:lnTo>
                    <a:pt x="217" y="0"/>
                  </a:lnTo>
                  <a:lnTo>
                    <a:pt x="161" y="2"/>
                  </a:lnTo>
                  <a:lnTo>
                    <a:pt x="96" y="2"/>
                  </a:lnTo>
                  <a:lnTo>
                    <a:pt x="24" y="2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7" name="Line 657"/>
            <p:cNvSpPr>
              <a:spLocks noChangeShapeType="1"/>
            </p:cNvSpPr>
            <p:nvPr/>
          </p:nvSpPr>
          <p:spPr bwMode="auto">
            <a:xfrm>
              <a:off x="4059" y="3862"/>
              <a:ext cx="0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8" name="Line 658"/>
            <p:cNvSpPr>
              <a:spLocks noChangeShapeType="1"/>
            </p:cNvSpPr>
            <p:nvPr/>
          </p:nvSpPr>
          <p:spPr bwMode="auto">
            <a:xfrm flipH="1">
              <a:off x="3157" y="3830"/>
              <a:ext cx="22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19" name="Freeform 659"/>
            <p:cNvSpPr>
              <a:spLocks/>
            </p:cNvSpPr>
            <p:nvPr/>
          </p:nvSpPr>
          <p:spPr bwMode="auto">
            <a:xfrm>
              <a:off x="3167" y="3830"/>
              <a:ext cx="79" cy="68"/>
            </a:xfrm>
            <a:custGeom>
              <a:avLst/>
              <a:gdLst>
                <a:gd name="T0" fmla="*/ 78 w 238"/>
                <a:gd name="T1" fmla="*/ 205 h 205"/>
                <a:gd name="T2" fmla="*/ 0 w 238"/>
                <a:gd name="T3" fmla="*/ 180 h 205"/>
                <a:gd name="T4" fmla="*/ 84 w 238"/>
                <a:gd name="T5" fmla="*/ 170 h 205"/>
                <a:gd name="T6" fmla="*/ 45 w 238"/>
                <a:gd name="T7" fmla="*/ 143 h 205"/>
                <a:gd name="T8" fmla="*/ 117 w 238"/>
                <a:gd name="T9" fmla="*/ 142 h 205"/>
                <a:gd name="T10" fmla="*/ 80 w 238"/>
                <a:gd name="T11" fmla="*/ 106 h 205"/>
                <a:gd name="T12" fmla="*/ 153 w 238"/>
                <a:gd name="T13" fmla="*/ 97 h 205"/>
                <a:gd name="T14" fmla="*/ 120 w 238"/>
                <a:gd name="T15" fmla="*/ 73 h 205"/>
                <a:gd name="T16" fmla="*/ 180 w 238"/>
                <a:gd name="T17" fmla="*/ 50 h 205"/>
                <a:gd name="T18" fmla="*/ 145 w 238"/>
                <a:gd name="T19" fmla="*/ 29 h 205"/>
                <a:gd name="T20" fmla="*/ 238 w 238"/>
                <a:gd name="T21" fmla="*/ 25 h 205"/>
                <a:gd name="T22" fmla="*/ 181 w 238"/>
                <a:gd name="T2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8" h="205">
                  <a:moveTo>
                    <a:pt x="78" y="205"/>
                  </a:moveTo>
                  <a:lnTo>
                    <a:pt x="0" y="180"/>
                  </a:lnTo>
                  <a:lnTo>
                    <a:pt x="84" y="170"/>
                  </a:lnTo>
                  <a:lnTo>
                    <a:pt x="45" y="143"/>
                  </a:lnTo>
                  <a:lnTo>
                    <a:pt x="117" y="142"/>
                  </a:lnTo>
                  <a:lnTo>
                    <a:pt x="80" y="106"/>
                  </a:lnTo>
                  <a:lnTo>
                    <a:pt x="153" y="97"/>
                  </a:lnTo>
                  <a:lnTo>
                    <a:pt x="120" y="73"/>
                  </a:lnTo>
                  <a:lnTo>
                    <a:pt x="180" y="50"/>
                  </a:lnTo>
                  <a:lnTo>
                    <a:pt x="145" y="29"/>
                  </a:lnTo>
                  <a:lnTo>
                    <a:pt x="238" y="25"/>
                  </a:lnTo>
                  <a:lnTo>
                    <a:pt x="18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0" name="Freeform 660"/>
            <p:cNvSpPr>
              <a:spLocks/>
            </p:cNvSpPr>
            <p:nvPr/>
          </p:nvSpPr>
          <p:spPr bwMode="auto">
            <a:xfrm>
              <a:off x="3157" y="3763"/>
              <a:ext cx="103" cy="67"/>
            </a:xfrm>
            <a:custGeom>
              <a:avLst/>
              <a:gdLst>
                <a:gd name="T0" fmla="*/ 0 w 309"/>
                <a:gd name="T1" fmla="*/ 201 h 201"/>
                <a:gd name="T2" fmla="*/ 94 w 309"/>
                <a:gd name="T3" fmla="*/ 178 h 201"/>
                <a:gd name="T4" fmla="*/ 51 w 309"/>
                <a:gd name="T5" fmla="*/ 161 h 201"/>
                <a:gd name="T6" fmla="*/ 128 w 309"/>
                <a:gd name="T7" fmla="*/ 146 h 201"/>
                <a:gd name="T8" fmla="*/ 92 w 309"/>
                <a:gd name="T9" fmla="*/ 127 h 201"/>
                <a:gd name="T10" fmla="*/ 184 w 309"/>
                <a:gd name="T11" fmla="*/ 114 h 201"/>
                <a:gd name="T12" fmla="*/ 124 w 309"/>
                <a:gd name="T13" fmla="*/ 89 h 201"/>
                <a:gd name="T14" fmla="*/ 223 w 309"/>
                <a:gd name="T15" fmla="*/ 77 h 201"/>
                <a:gd name="T16" fmla="*/ 188 w 309"/>
                <a:gd name="T17" fmla="*/ 52 h 201"/>
                <a:gd name="T18" fmla="*/ 265 w 309"/>
                <a:gd name="T19" fmla="*/ 41 h 201"/>
                <a:gd name="T20" fmla="*/ 236 w 309"/>
                <a:gd name="T21" fmla="*/ 28 h 201"/>
                <a:gd name="T22" fmla="*/ 309 w 309"/>
                <a:gd name="T23" fmla="*/ 19 h 201"/>
                <a:gd name="T24" fmla="*/ 277 w 309"/>
                <a:gd name="T2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9" h="201">
                  <a:moveTo>
                    <a:pt x="0" y="201"/>
                  </a:moveTo>
                  <a:lnTo>
                    <a:pt x="94" y="178"/>
                  </a:lnTo>
                  <a:lnTo>
                    <a:pt x="51" y="161"/>
                  </a:lnTo>
                  <a:lnTo>
                    <a:pt x="128" y="146"/>
                  </a:lnTo>
                  <a:lnTo>
                    <a:pt x="92" y="127"/>
                  </a:lnTo>
                  <a:lnTo>
                    <a:pt x="184" y="114"/>
                  </a:lnTo>
                  <a:lnTo>
                    <a:pt x="124" y="89"/>
                  </a:lnTo>
                  <a:lnTo>
                    <a:pt x="223" y="77"/>
                  </a:lnTo>
                  <a:lnTo>
                    <a:pt x="188" y="52"/>
                  </a:lnTo>
                  <a:lnTo>
                    <a:pt x="265" y="41"/>
                  </a:lnTo>
                  <a:lnTo>
                    <a:pt x="236" y="28"/>
                  </a:lnTo>
                  <a:lnTo>
                    <a:pt x="309" y="19"/>
                  </a:lnTo>
                  <a:lnTo>
                    <a:pt x="27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1" name="Freeform 661"/>
            <p:cNvSpPr>
              <a:spLocks/>
            </p:cNvSpPr>
            <p:nvPr/>
          </p:nvSpPr>
          <p:spPr bwMode="auto">
            <a:xfrm>
              <a:off x="3364" y="3763"/>
              <a:ext cx="1339" cy="57"/>
            </a:xfrm>
            <a:custGeom>
              <a:avLst/>
              <a:gdLst>
                <a:gd name="T0" fmla="*/ 3981 w 4017"/>
                <a:gd name="T1" fmla="*/ 6 h 170"/>
                <a:gd name="T2" fmla="*/ 3877 w 4017"/>
                <a:gd name="T3" fmla="*/ 16 h 170"/>
                <a:gd name="T4" fmla="*/ 3757 w 4017"/>
                <a:gd name="T5" fmla="*/ 30 h 170"/>
                <a:gd name="T6" fmla="*/ 3654 w 4017"/>
                <a:gd name="T7" fmla="*/ 46 h 170"/>
                <a:gd name="T8" fmla="*/ 3563 w 4017"/>
                <a:gd name="T9" fmla="*/ 61 h 170"/>
                <a:gd name="T10" fmla="*/ 3470 w 4017"/>
                <a:gd name="T11" fmla="*/ 79 h 170"/>
                <a:gd name="T12" fmla="*/ 3401 w 4017"/>
                <a:gd name="T13" fmla="*/ 93 h 170"/>
                <a:gd name="T14" fmla="*/ 3317 w 4017"/>
                <a:gd name="T15" fmla="*/ 110 h 170"/>
                <a:gd name="T16" fmla="*/ 3231 w 4017"/>
                <a:gd name="T17" fmla="*/ 123 h 170"/>
                <a:gd name="T18" fmla="*/ 3143 w 4017"/>
                <a:gd name="T19" fmla="*/ 134 h 170"/>
                <a:gd name="T20" fmla="*/ 3032 w 4017"/>
                <a:gd name="T21" fmla="*/ 146 h 170"/>
                <a:gd name="T22" fmla="*/ 2896 w 4017"/>
                <a:gd name="T23" fmla="*/ 155 h 170"/>
                <a:gd name="T24" fmla="*/ 2756 w 4017"/>
                <a:gd name="T25" fmla="*/ 159 h 170"/>
                <a:gd name="T26" fmla="*/ 2647 w 4017"/>
                <a:gd name="T27" fmla="*/ 163 h 170"/>
                <a:gd name="T28" fmla="*/ 2564 w 4017"/>
                <a:gd name="T29" fmla="*/ 168 h 170"/>
                <a:gd name="T30" fmla="*/ 2507 w 4017"/>
                <a:gd name="T31" fmla="*/ 170 h 170"/>
                <a:gd name="T32" fmla="*/ 2448 w 4017"/>
                <a:gd name="T33" fmla="*/ 169 h 170"/>
                <a:gd name="T34" fmla="*/ 2399 w 4017"/>
                <a:gd name="T35" fmla="*/ 165 h 170"/>
                <a:gd name="T36" fmla="*/ 2362 w 4017"/>
                <a:gd name="T37" fmla="*/ 161 h 170"/>
                <a:gd name="T38" fmla="*/ 2341 w 4017"/>
                <a:gd name="T39" fmla="*/ 155 h 170"/>
                <a:gd name="T40" fmla="*/ 2326 w 4017"/>
                <a:gd name="T41" fmla="*/ 149 h 170"/>
                <a:gd name="T42" fmla="*/ 2297 w 4017"/>
                <a:gd name="T43" fmla="*/ 143 h 170"/>
                <a:gd name="T44" fmla="*/ 2259 w 4017"/>
                <a:gd name="T45" fmla="*/ 141 h 170"/>
                <a:gd name="T46" fmla="*/ 2214 w 4017"/>
                <a:gd name="T47" fmla="*/ 134 h 170"/>
                <a:gd name="T48" fmla="*/ 2171 w 4017"/>
                <a:gd name="T49" fmla="*/ 123 h 170"/>
                <a:gd name="T50" fmla="*/ 2133 w 4017"/>
                <a:gd name="T51" fmla="*/ 109 h 170"/>
                <a:gd name="T52" fmla="*/ 2096 w 4017"/>
                <a:gd name="T53" fmla="*/ 96 h 170"/>
                <a:gd name="T54" fmla="*/ 2070 w 4017"/>
                <a:gd name="T55" fmla="*/ 88 h 170"/>
                <a:gd name="T56" fmla="*/ 2035 w 4017"/>
                <a:gd name="T57" fmla="*/ 79 h 170"/>
                <a:gd name="T58" fmla="*/ 1974 w 4017"/>
                <a:gd name="T59" fmla="*/ 69 h 170"/>
                <a:gd name="T60" fmla="*/ 1891 w 4017"/>
                <a:gd name="T61" fmla="*/ 59 h 170"/>
                <a:gd name="T62" fmla="*/ 1799 w 4017"/>
                <a:gd name="T63" fmla="*/ 55 h 170"/>
                <a:gd name="T64" fmla="*/ 1710 w 4017"/>
                <a:gd name="T65" fmla="*/ 56 h 170"/>
                <a:gd name="T66" fmla="*/ 1616 w 4017"/>
                <a:gd name="T67" fmla="*/ 66 h 170"/>
                <a:gd name="T68" fmla="*/ 1520 w 4017"/>
                <a:gd name="T69" fmla="*/ 88 h 170"/>
                <a:gd name="T70" fmla="*/ 1442 w 4017"/>
                <a:gd name="T71" fmla="*/ 111 h 170"/>
                <a:gd name="T72" fmla="*/ 1392 w 4017"/>
                <a:gd name="T73" fmla="*/ 123 h 170"/>
                <a:gd name="T74" fmla="*/ 1363 w 4017"/>
                <a:gd name="T75" fmla="*/ 128 h 170"/>
                <a:gd name="T76" fmla="*/ 1326 w 4017"/>
                <a:gd name="T77" fmla="*/ 133 h 170"/>
                <a:gd name="T78" fmla="*/ 1254 w 4017"/>
                <a:gd name="T79" fmla="*/ 137 h 170"/>
                <a:gd name="T80" fmla="*/ 1144 w 4017"/>
                <a:gd name="T81" fmla="*/ 140 h 170"/>
                <a:gd name="T82" fmla="*/ 1028 w 4017"/>
                <a:gd name="T83" fmla="*/ 141 h 170"/>
                <a:gd name="T84" fmla="*/ 933 w 4017"/>
                <a:gd name="T85" fmla="*/ 140 h 170"/>
                <a:gd name="T86" fmla="*/ 852 w 4017"/>
                <a:gd name="T87" fmla="*/ 137 h 170"/>
                <a:gd name="T88" fmla="*/ 756 w 4017"/>
                <a:gd name="T89" fmla="*/ 129 h 170"/>
                <a:gd name="T90" fmla="*/ 650 w 4017"/>
                <a:gd name="T91" fmla="*/ 116 h 170"/>
                <a:gd name="T92" fmla="*/ 551 w 4017"/>
                <a:gd name="T93" fmla="*/ 98 h 170"/>
                <a:gd name="T94" fmla="*/ 447 w 4017"/>
                <a:gd name="T95" fmla="*/ 79 h 170"/>
                <a:gd name="T96" fmla="*/ 336 w 4017"/>
                <a:gd name="T97" fmla="*/ 60 h 170"/>
                <a:gd name="T98" fmla="*/ 241 w 4017"/>
                <a:gd name="T99" fmla="*/ 42 h 170"/>
                <a:gd name="T100" fmla="*/ 148 w 4017"/>
                <a:gd name="T101" fmla="*/ 25 h 170"/>
                <a:gd name="T102" fmla="*/ 80 w 4017"/>
                <a:gd name="T103" fmla="*/ 11 h 170"/>
                <a:gd name="T104" fmla="*/ 0 w 4017"/>
                <a:gd name="T10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17" h="170">
                  <a:moveTo>
                    <a:pt x="4017" y="0"/>
                  </a:moveTo>
                  <a:lnTo>
                    <a:pt x="3981" y="6"/>
                  </a:lnTo>
                  <a:lnTo>
                    <a:pt x="3934" y="11"/>
                  </a:lnTo>
                  <a:lnTo>
                    <a:pt x="3877" y="16"/>
                  </a:lnTo>
                  <a:lnTo>
                    <a:pt x="3817" y="23"/>
                  </a:lnTo>
                  <a:lnTo>
                    <a:pt x="3757" y="30"/>
                  </a:lnTo>
                  <a:lnTo>
                    <a:pt x="3703" y="38"/>
                  </a:lnTo>
                  <a:lnTo>
                    <a:pt x="3654" y="46"/>
                  </a:lnTo>
                  <a:lnTo>
                    <a:pt x="3608" y="53"/>
                  </a:lnTo>
                  <a:lnTo>
                    <a:pt x="3563" y="61"/>
                  </a:lnTo>
                  <a:lnTo>
                    <a:pt x="3514" y="70"/>
                  </a:lnTo>
                  <a:lnTo>
                    <a:pt x="3470" y="79"/>
                  </a:lnTo>
                  <a:lnTo>
                    <a:pt x="3434" y="87"/>
                  </a:lnTo>
                  <a:lnTo>
                    <a:pt x="3401" y="93"/>
                  </a:lnTo>
                  <a:lnTo>
                    <a:pt x="3364" y="101"/>
                  </a:lnTo>
                  <a:lnTo>
                    <a:pt x="3317" y="110"/>
                  </a:lnTo>
                  <a:lnTo>
                    <a:pt x="3274" y="116"/>
                  </a:lnTo>
                  <a:lnTo>
                    <a:pt x="3231" y="123"/>
                  </a:lnTo>
                  <a:lnTo>
                    <a:pt x="3189" y="129"/>
                  </a:lnTo>
                  <a:lnTo>
                    <a:pt x="3143" y="134"/>
                  </a:lnTo>
                  <a:lnTo>
                    <a:pt x="3091" y="141"/>
                  </a:lnTo>
                  <a:lnTo>
                    <a:pt x="3032" y="146"/>
                  </a:lnTo>
                  <a:lnTo>
                    <a:pt x="2967" y="151"/>
                  </a:lnTo>
                  <a:lnTo>
                    <a:pt x="2896" y="155"/>
                  </a:lnTo>
                  <a:lnTo>
                    <a:pt x="2824" y="158"/>
                  </a:lnTo>
                  <a:lnTo>
                    <a:pt x="2756" y="159"/>
                  </a:lnTo>
                  <a:lnTo>
                    <a:pt x="2696" y="161"/>
                  </a:lnTo>
                  <a:lnTo>
                    <a:pt x="2647" y="163"/>
                  </a:lnTo>
                  <a:lnTo>
                    <a:pt x="2600" y="165"/>
                  </a:lnTo>
                  <a:lnTo>
                    <a:pt x="2564" y="168"/>
                  </a:lnTo>
                  <a:lnTo>
                    <a:pt x="2535" y="169"/>
                  </a:lnTo>
                  <a:lnTo>
                    <a:pt x="2507" y="170"/>
                  </a:lnTo>
                  <a:lnTo>
                    <a:pt x="2477" y="170"/>
                  </a:lnTo>
                  <a:lnTo>
                    <a:pt x="2448" y="169"/>
                  </a:lnTo>
                  <a:lnTo>
                    <a:pt x="2422" y="168"/>
                  </a:lnTo>
                  <a:lnTo>
                    <a:pt x="2399" y="165"/>
                  </a:lnTo>
                  <a:lnTo>
                    <a:pt x="2378" y="164"/>
                  </a:lnTo>
                  <a:lnTo>
                    <a:pt x="2362" y="161"/>
                  </a:lnTo>
                  <a:lnTo>
                    <a:pt x="2350" y="158"/>
                  </a:lnTo>
                  <a:lnTo>
                    <a:pt x="2341" y="155"/>
                  </a:lnTo>
                  <a:lnTo>
                    <a:pt x="2335" y="152"/>
                  </a:lnTo>
                  <a:lnTo>
                    <a:pt x="2326" y="149"/>
                  </a:lnTo>
                  <a:lnTo>
                    <a:pt x="2314" y="146"/>
                  </a:lnTo>
                  <a:lnTo>
                    <a:pt x="2297" y="143"/>
                  </a:lnTo>
                  <a:lnTo>
                    <a:pt x="2279" y="142"/>
                  </a:lnTo>
                  <a:lnTo>
                    <a:pt x="2259" y="141"/>
                  </a:lnTo>
                  <a:lnTo>
                    <a:pt x="2237" y="140"/>
                  </a:lnTo>
                  <a:lnTo>
                    <a:pt x="2214" y="134"/>
                  </a:lnTo>
                  <a:lnTo>
                    <a:pt x="2191" y="129"/>
                  </a:lnTo>
                  <a:lnTo>
                    <a:pt x="2171" y="123"/>
                  </a:lnTo>
                  <a:lnTo>
                    <a:pt x="2152" y="115"/>
                  </a:lnTo>
                  <a:lnTo>
                    <a:pt x="2133" y="109"/>
                  </a:lnTo>
                  <a:lnTo>
                    <a:pt x="2114" y="102"/>
                  </a:lnTo>
                  <a:lnTo>
                    <a:pt x="2096" y="96"/>
                  </a:lnTo>
                  <a:lnTo>
                    <a:pt x="2083" y="92"/>
                  </a:lnTo>
                  <a:lnTo>
                    <a:pt x="2070" y="88"/>
                  </a:lnTo>
                  <a:lnTo>
                    <a:pt x="2056" y="84"/>
                  </a:lnTo>
                  <a:lnTo>
                    <a:pt x="2035" y="79"/>
                  </a:lnTo>
                  <a:lnTo>
                    <a:pt x="2007" y="74"/>
                  </a:lnTo>
                  <a:lnTo>
                    <a:pt x="1974" y="69"/>
                  </a:lnTo>
                  <a:lnTo>
                    <a:pt x="1935" y="62"/>
                  </a:lnTo>
                  <a:lnTo>
                    <a:pt x="1891" y="59"/>
                  </a:lnTo>
                  <a:lnTo>
                    <a:pt x="1845" y="56"/>
                  </a:lnTo>
                  <a:lnTo>
                    <a:pt x="1799" y="55"/>
                  </a:lnTo>
                  <a:lnTo>
                    <a:pt x="1754" y="55"/>
                  </a:lnTo>
                  <a:lnTo>
                    <a:pt x="1710" y="56"/>
                  </a:lnTo>
                  <a:lnTo>
                    <a:pt x="1665" y="60"/>
                  </a:lnTo>
                  <a:lnTo>
                    <a:pt x="1616" y="66"/>
                  </a:lnTo>
                  <a:lnTo>
                    <a:pt x="1568" y="77"/>
                  </a:lnTo>
                  <a:lnTo>
                    <a:pt x="1520" y="88"/>
                  </a:lnTo>
                  <a:lnTo>
                    <a:pt x="1479" y="100"/>
                  </a:lnTo>
                  <a:lnTo>
                    <a:pt x="1442" y="111"/>
                  </a:lnTo>
                  <a:lnTo>
                    <a:pt x="1412" y="119"/>
                  </a:lnTo>
                  <a:lnTo>
                    <a:pt x="1392" y="123"/>
                  </a:lnTo>
                  <a:lnTo>
                    <a:pt x="1376" y="127"/>
                  </a:lnTo>
                  <a:lnTo>
                    <a:pt x="1363" y="128"/>
                  </a:lnTo>
                  <a:lnTo>
                    <a:pt x="1349" y="131"/>
                  </a:lnTo>
                  <a:lnTo>
                    <a:pt x="1326" y="133"/>
                  </a:lnTo>
                  <a:lnTo>
                    <a:pt x="1297" y="134"/>
                  </a:lnTo>
                  <a:lnTo>
                    <a:pt x="1254" y="137"/>
                  </a:lnTo>
                  <a:lnTo>
                    <a:pt x="1201" y="140"/>
                  </a:lnTo>
                  <a:lnTo>
                    <a:pt x="1144" y="140"/>
                  </a:lnTo>
                  <a:lnTo>
                    <a:pt x="1085" y="141"/>
                  </a:lnTo>
                  <a:lnTo>
                    <a:pt x="1028" y="141"/>
                  </a:lnTo>
                  <a:lnTo>
                    <a:pt x="977" y="141"/>
                  </a:lnTo>
                  <a:lnTo>
                    <a:pt x="933" y="140"/>
                  </a:lnTo>
                  <a:lnTo>
                    <a:pt x="892" y="140"/>
                  </a:lnTo>
                  <a:lnTo>
                    <a:pt x="852" y="137"/>
                  </a:lnTo>
                  <a:lnTo>
                    <a:pt x="808" y="134"/>
                  </a:lnTo>
                  <a:lnTo>
                    <a:pt x="756" y="129"/>
                  </a:lnTo>
                  <a:lnTo>
                    <a:pt x="702" y="123"/>
                  </a:lnTo>
                  <a:lnTo>
                    <a:pt x="650" y="116"/>
                  </a:lnTo>
                  <a:lnTo>
                    <a:pt x="600" y="107"/>
                  </a:lnTo>
                  <a:lnTo>
                    <a:pt x="551" y="98"/>
                  </a:lnTo>
                  <a:lnTo>
                    <a:pt x="500" y="89"/>
                  </a:lnTo>
                  <a:lnTo>
                    <a:pt x="447" y="79"/>
                  </a:lnTo>
                  <a:lnTo>
                    <a:pt x="387" y="69"/>
                  </a:lnTo>
                  <a:lnTo>
                    <a:pt x="336" y="60"/>
                  </a:lnTo>
                  <a:lnTo>
                    <a:pt x="287" y="51"/>
                  </a:lnTo>
                  <a:lnTo>
                    <a:pt x="241" y="42"/>
                  </a:lnTo>
                  <a:lnTo>
                    <a:pt x="192" y="33"/>
                  </a:lnTo>
                  <a:lnTo>
                    <a:pt x="148" y="25"/>
                  </a:lnTo>
                  <a:lnTo>
                    <a:pt x="112" y="18"/>
                  </a:lnTo>
                  <a:lnTo>
                    <a:pt x="80" y="11"/>
                  </a:lnTo>
                  <a:lnTo>
                    <a:pt x="44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2" name="Line 662"/>
            <p:cNvSpPr>
              <a:spLocks noChangeShapeType="1"/>
            </p:cNvSpPr>
            <p:nvPr/>
          </p:nvSpPr>
          <p:spPr bwMode="auto">
            <a:xfrm flipH="1">
              <a:off x="3382" y="3830"/>
              <a:ext cx="155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3" name="Line 663"/>
            <p:cNvSpPr>
              <a:spLocks noChangeShapeType="1"/>
            </p:cNvSpPr>
            <p:nvPr/>
          </p:nvSpPr>
          <p:spPr bwMode="auto">
            <a:xfrm>
              <a:off x="3303" y="3896"/>
              <a:ext cx="1612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4" name="Freeform 664"/>
            <p:cNvSpPr>
              <a:spLocks/>
            </p:cNvSpPr>
            <p:nvPr/>
          </p:nvSpPr>
          <p:spPr bwMode="auto">
            <a:xfrm>
              <a:off x="3382" y="3830"/>
              <a:ext cx="1551" cy="61"/>
            </a:xfrm>
            <a:custGeom>
              <a:avLst/>
              <a:gdLst>
                <a:gd name="T0" fmla="*/ 41 w 4654"/>
                <a:gd name="T1" fmla="*/ 3 h 183"/>
                <a:gd name="T2" fmla="*/ 117 w 4654"/>
                <a:gd name="T3" fmla="*/ 13 h 183"/>
                <a:gd name="T4" fmla="*/ 209 w 4654"/>
                <a:gd name="T5" fmla="*/ 29 h 183"/>
                <a:gd name="T6" fmla="*/ 302 w 4654"/>
                <a:gd name="T7" fmla="*/ 47 h 183"/>
                <a:gd name="T8" fmla="*/ 393 w 4654"/>
                <a:gd name="T9" fmla="*/ 68 h 183"/>
                <a:gd name="T10" fmla="*/ 483 w 4654"/>
                <a:gd name="T11" fmla="*/ 88 h 183"/>
                <a:gd name="T12" fmla="*/ 565 w 4654"/>
                <a:gd name="T13" fmla="*/ 104 h 183"/>
                <a:gd name="T14" fmla="*/ 635 w 4654"/>
                <a:gd name="T15" fmla="*/ 116 h 183"/>
                <a:gd name="T16" fmla="*/ 728 w 4654"/>
                <a:gd name="T17" fmla="*/ 127 h 183"/>
                <a:gd name="T18" fmla="*/ 823 w 4654"/>
                <a:gd name="T19" fmla="*/ 133 h 183"/>
                <a:gd name="T20" fmla="*/ 938 w 4654"/>
                <a:gd name="T21" fmla="*/ 136 h 183"/>
                <a:gd name="T22" fmla="*/ 1046 w 4654"/>
                <a:gd name="T23" fmla="*/ 140 h 183"/>
                <a:gd name="T24" fmla="*/ 1150 w 4654"/>
                <a:gd name="T25" fmla="*/ 142 h 183"/>
                <a:gd name="T26" fmla="*/ 1258 w 4654"/>
                <a:gd name="T27" fmla="*/ 142 h 183"/>
                <a:gd name="T28" fmla="*/ 1362 w 4654"/>
                <a:gd name="T29" fmla="*/ 138 h 183"/>
                <a:gd name="T30" fmla="*/ 1449 w 4654"/>
                <a:gd name="T31" fmla="*/ 134 h 183"/>
                <a:gd name="T32" fmla="*/ 1529 w 4654"/>
                <a:gd name="T33" fmla="*/ 124 h 183"/>
                <a:gd name="T34" fmla="*/ 1605 w 4654"/>
                <a:gd name="T35" fmla="*/ 106 h 183"/>
                <a:gd name="T36" fmla="*/ 1662 w 4654"/>
                <a:gd name="T37" fmla="*/ 86 h 183"/>
                <a:gd name="T38" fmla="*/ 1728 w 4654"/>
                <a:gd name="T39" fmla="*/ 67 h 183"/>
                <a:gd name="T40" fmla="*/ 1783 w 4654"/>
                <a:gd name="T41" fmla="*/ 49 h 183"/>
                <a:gd name="T42" fmla="*/ 1838 w 4654"/>
                <a:gd name="T43" fmla="*/ 38 h 183"/>
                <a:gd name="T44" fmla="*/ 1888 w 4654"/>
                <a:gd name="T45" fmla="*/ 30 h 183"/>
                <a:gd name="T46" fmla="*/ 1935 w 4654"/>
                <a:gd name="T47" fmla="*/ 30 h 183"/>
                <a:gd name="T48" fmla="*/ 2003 w 4654"/>
                <a:gd name="T49" fmla="*/ 43 h 183"/>
                <a:gd name="T50" fmla="*/ 2086 w 4654"/>
                <a:gd name="T51" fmla="*/ 72 h 183"/>
                <a:gd name="T52" fmla="*/ 2179 w 4654"/>
                <a:gd name="T53" fmla="*/ 106 h 183"/>
                <a:gd name="T54" fmla="*/ 2271 w 4654"/>
                <a:gd name="T55" fmla="*/ 136 h 183"/>
                <a:gd name="T56" fmla="*/ 2347 w 4654"/>
                <a:gd name="T57" fmla="*/ 161 h 183"/>
                <a:gd name="T58" fmla="*/ 2389 w 4654"/>
                <a:gd name="T59" fmla="*/ 171 h 183"/>
                <a:gd name="T60" fmla="*/ 2411 w 4654"/>
                <a:gd name="T61" fmla="*/ 174 h 183"/>
                <a:gd name="T62" fmla="*/ 2441 w 4654"/>
                <a:gd name="T63" fmla="*/ 175 h 183"/>
                <a:gd name="T64" fmla="*/ 2533 w 4654"/>
                <a:gd name="T65" fmla="*/ 179 h 183"/>
                <a:gd name="T66" fmla="*/ 2695 w 4654"/>
                <a:gd name="T67" fmla="*/ 181 h 183"/>
                <a:gd name="T68" fmla="*/ 2865 w 4654"/>
                <a:gd name="T69" fmla="*/ 183 h 183"/>
                <a:gd name="T70" fmla="*/ 3007 w 4654"/>
                <a:gd name="T71" fmla="*/ 183 h 183"/>
                <a:gd name="T72" fmla="*/ 3129 w 4654"/>
                <a:gd name="T73" fmla="*/ 180 h 183"/>
                <a:gd name="T74" fmla="*/ 3235 w 4654"/>
                <a:gd name="T75" fmla="*/ 174 h 183"/>
                <a:gd name="T76" fmla="*/ 3331 w 4654"/>
                <a:gd name="T77" fmla="*/ 162 h 183"/>
                <a:gd name="T78" fmla="*/ 3403 w 4654"/>
                <a:gd name="T79" fmla="*/ 149 h 183"/>
                <a:gd name="T80" fmla="*/ 3471 w 4654"/>
                <a:gd name="T81" fmla="*/ 136 h 183"/>
                <a:gd name="T82" fmla="*/ 3519 w 4654"/>
                <a:gd name="T83" fmla="*/ 127 h 183"/>
                <a:gd name="T84" fmla="*/ 3574 w 4654"/>
                <a:gd name="T85" fmla="*/ 118 h 183"/>
                <a:gd name="T86" fmla="*/ 3643 w 4654"/>
                <a:gd name="T87" fmla="*/ 113 h 183"/>
                <a:gd name="T88" fmla="*/ 3717 w 4654"/>
                <a:gd name="T89" fmla="*/ 111 h 183"/>
                <a:gd name="T90" fmla="*/ 3806 w 4654"/>
                <a:gd name="T91" fmla="*/ 109 h 183"/>
                <a:gd name="T92" fmla="*/ 3895 w 4654"/>
                <a:gd name="T93" fmla="*/ 111 h 183"/>
                <a:gd name="T94" fmla="*/ 3984 w 4654"/>
                <a:gd name="T95" fmla="*/ 108 h 183"/>
                <a:gd name="T96" fmla="*/ 4058 w 4654"/>
                <a:gd name="T97" fmla="*/ 99 h 183"/>
                <a:gd name="T98" fmla="*/ 4121 w 4654"/>
                <a:gd name="T99" fmla="*/ 88 h 183"/>
                <a:gd name="T100" fmla="*/ 4192 w 4654"/>
                <a:gd name="T101" fmla="*/ 72 h 183"/>
                <a:gd name="T102" fmla="*/ 4252 w 4654"/>
                <a:gd name="T103" fmla="*/ 55 h 183"/>
                <a:gd name="T104" fmla="*/ 4309 w 4654"/>
                <a:gd name="T105" fmla="*/ 43 h 183"/>
                <a:gd name="T106" fmla="*/ 4352 w 4654"/>
                <a:gd name="T107" fmla="*/ 36 h 183"/>
                <a:gd name="T108" fmla="*/ 4391 w 4654"/>
                <a:gd name="T109" fmla="*/ 31 h 183"/>
                <a:gd name="T110" fmla="*/ 4455 w 4654"/>
                <a:gd name="T111" fmla="*/ 23 h 183"/>
                <a:gd name="T112" fmla="*/ 4546 w 4654"/>
                <a:gd name="T113" fmla="*/ 11 h 183"/>
                <a:gd name="T114" fmla="*/ 4654 w 4654"/>
                <a:gd name="T115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54" h="183">
                  <a:moveTo>
                    <a:pt x="0" y="0"/>
                  </a:moveTo>
                  <a:lnTo>
                    <a:pt x="41" y="3"/>
                  </a:lnTo>
                  <a:lnTo>
                    <a:pt x="78" y="8"/>
                  </a:lnTo>
                  <a:lnTo>
                    <a:pt x="117" y="13"/>
                  </a:lnTo>
                  <a:lnTo>
                    <a:pt x="159" y="20"/>
                  </a:lnTo>
                  <a:lnTo>
                    <a:pt x="209" y="29"/>
                  </a:lnTo>
                  <a:lnTo>
                    <a:pt x="256" y="38"/>
                  </a:lnTo>
                  <a:lnTo>
                    <a:pt x="302" y="47"/>
                  </a:lnTo>
                  <a:lnTo>
                    <a:pt x="348" y="57"/>
                  </a:lnTo>
                  <a:lnTo>
                    <a:pt x="393" y="68"/>
                  </a:lnTo>
                  <a:lnTo>
                    <a:pt x="439" y="79"/>
                  </a:lnTo>
                  <a:lnTo>
                    <a:pt x="483" y="88"/>
                  </a:lnTo>
                  <a:lnTo>
                    <a:pt x="529" y="97"/>
                  </a:lnTo>
                  <a:lnTo>
                    <a:pt x="565" y="104"/>
                  </a:lnTo>
                  <a:lnTo>
                    <a:pt x="599" y="111"/>
                  </a:lnTo>
                  <a:lnTo>
                    <a:pt x="635" y="116"/>
                  </a:lnTo>
                  <a:lnTo>
                    <a:pt x="680" y="122"/>
                  </a:lnTo>
                  <a:lnTo>
                    <a:pt x="728" y="127"/>
                  </a:lnTo>
                  <a:lnTo>
                    <a:pt x="776" y="130"/>
                  </a:lnTo>
                  <a:lnTo>
                    <a:pt x="823" y="133"/>
                  </a:lnTo>
                  <a:lnTo>
                    <a:pt x="877" y="135"/>
                  </a:lnTo>
                  <a:lnTo>
                    <a:pt x="938" y="136"/>
                  </a:lnTo>
                  <a:lnTo>
                    <a:pt x="993" y="139"/>
                  </a:lnTo>
                  <a:lnTo>
                    <a:pt x="1046" y="140"/>
                  </a:lnTo>
                  <a:lnTo>
                    <a:pt x="1097" y="142"/>
                  </a:lnTo>
                  <a:lnTo>
                    <a:pt x="1150" y="142"/>
                  </a:lnTo>
                  <a:lnTo>
                    <a:pt x="1202" y="142"/>
                  </a:lnTo>
                  <a:lnTo>
                    <a:pt x="1258" y="142"/>
                  </a:lnTo>
                  <a:lnTo>
                    <a:pt x="1312" y="139"/>
                  </a:lnTo>
                  <a:lnTo>
                    <a:pt x="1362" y="138"/>
                  </a:lnTo>
                  <a:lnTo>
                    <a:pt x="1407" y="136"/>
                  </a:lnTo>
                  <a:lnTo>
                    <a:pt x="1449" y="134"/>
                  </a:lnTo>
                  <a:lnTo>
                    <a:pt x="1490" y="129"/>
                  </a:lnTo>
                  <a:lnTo>
                    <a:pt x="1529" y="124"/>
                  </a:lnTo>
                  <a:lnTo>
                    <a:pt x="1570" y="115"/>
                  </a:lnTo>
                  <a:lnTo>
                    <a:pt x="1605" y="106"/>
                  </a:lnTo>
                  <a:lnTo>
                    <a:pt x="1633" y="97"/>
                  </a:lnTo>
                  <a:lnTo>
                    <a:pt x="1662" y="86"/>
                  </a:lnTo>
                  <a:lnTo>
                    <a:pt x="1694" y="77"/>
                  </a:lnTo>
                  <a:lnTo>
                    <a:pt x="1728" y="67"/>
                  </a:lnTo>
                  <a:lnTo>
                    <a:pt x="1756" y="58"/>
                  </a:lnTo>
                  <a:lnTo>
                    <a:pt x="1783" y="49"/>
                  </a:lnTo>
                  <a:lnTo>
                    <a:pt x="1810" y="43"/>
                  </a:lnTo>
                  <a:lnTo>
                    <a:pt x="1838" y="38"/>
                  </a:lnTo>
                  <a:lnTo>
                    <a:pt x="1867" y="34"/>
                  </a:lnTo>
                  <a:lnTo>
                    <a:pt x="1888" y="30"/>
                  </a:lnTo>
                  <a:lnTo>
                    <a:pt x="1910" y="29"/>
                  </a:lnTo>
                  <a:lnTo>
                    <a:pt x="1935" y="30"/>
                  </a:lnTo>
                  <a:lnTo>
                    <a:pt x="1965" y="34"/>
                  </a:lnTo>
                  <a:lnTo>
                    <a:pt x="2003" y="43"/>
                  </a:lnTo>
                  <a:lnTo>
                    <a:pt x="2044" y="55"/>
                  </a:lnTo>
                  <a:lnTo>
                    <a:pt x="2086" y="72"/>
                  </a:lnTo>
                  <a:lnTo>
                    <a:pt x="2131" y="89"/>
                  </a:lnTo>
                  <a:lnTo>
                    <a:pt x="2179" y="106"/>
                  </a:lnTo>
                  <a:lnTo>
                    <a:pt x="2226" y="121"/>
                  </a:lnTo>
                  <a:lnTo>
                    <a:pt x="2271" y="136"/>
                  </a:lnTo>
                  <a:lnTo>
                    <a:pt x="2312" y="151"/>
                  </a:lnTo>
                  <a:lnTo>
                    <a:pt x="2347" y="161"/>
                  </a:lnTo>
                  <a:lnTo>
                    <a:pt x="2373" y="169"/>
                  </a:lnTo>
                  <a:lnTo>
                    <a:pt x="2389" y="171"/>
                  </a:lnTo>
                  <a:lnTo>
                    <a:pt x="2401" y="172"/>
                  </a:lnTo>
                  <a:lnTo>
                    <a:pt x="2411" y="174"/>
                  </a:lnTo>
                  <a:lnTo>
                    <a:pt x="2423" y="175"/>
                  </a:lnTo>
                  <a:lnTo>
                    <a:pt x="2441" y="175"/>
                  </a:lnTo>
                  <a:lnTo>
                    <a:pt x="2474" y="176"/>
                  </a:lnTo>
                  <a:lnTo>
                    <a:pt x="2533" y="179"/>
                  </a:lnTo>
                  <a:lnTo>
                    <a:pt x="2609" y="180"/>
                  </a:lnTo>
                  <a:lnTo>
                    <a:pt x="2695" y="181"/>
                  </a:lnTo>
                  <a:lnTo>
                    <a:pt x="2784" y="183"/>
                  </a:lnTo>
                  <a:lnTo>
                    <a:pt x="2865" y="183"/>
                  </a:lnTo>
                  <a:lnTo>
                    <a:pt x="2939" y="183"/>
                  </a:lnTo>
                  <a:lnTo>
                    <a:pt x="3007" y="183"/>
                  </a:lnTo>
                  <a:lnTo>
                    <a:pt x="3072" y="181"/>
                  </a:lnTo>
                  <a:lnTo>
                    <a:pt x="3129" y="180"/>
                  </a:lnTo>
                  <a:lnTo>
                    <a:pt x="3185" y="178"/>
                  </a:lnTo>
                  <a:lnTo>
                    <a:pt x="3235" y="174"/>
                  </a:lnTo>
                  <a:lnTo>
                    <a:pt x="3289" y="169"/>
                  </a:lnTo>
                  <a:lnTo>
                    <a:pt x="3331" y="162"/>
                  </a:lnTo>
                  <a:lnTo>
                    <a:pt x="3368" y="156"/>
                  </a:lnTo>
                  <a:lnTo>
                    <a:pt x="3403" y="149"/>
                  </a:lnTo>
                  <a:lnTo>
                    <a:pt x="3439" y="143"/>
                  </a:lnTo>
                  <a:lnTo>
                    <a:pt x="3471" y="136"/>
                  </a:lnTo>
                  <a:lnTo>
                    <a:pt x="3496" y="133"/>
                  </a:lnTo>
                  <a:lnTo>
                    <a:pt x="3519" y="127"/>
                  </a:lnTo>
                  <a:lnTo>
                    <a:pt x="3543" y="122"/>
                  </a:lnTo>
                  <a:lnTo>
                    <a:pt x="3574" y="118"/>
                  </a:lnTo>
                  <a:lnTo>
                    <a:pt x="3610" y="116"/>
                  </a:lnTo>
                  <a:lnTo>
                    <a:pt x="3643" y="113"/>
                  </a:lnTo>
                  <a:lnTo>
                    <a:pt x="3678" y="112"/>
                  </a:lnTo>
                  <a:lnTo>
                    <a:pt x="3717" y="111"/>
                  </a:lnTo>
                  <a:lnTo>
                    <a:pt x="3760" y="109"/>
                  </a:lnTo>
                  <a:lnTo>
                    <a:pt x="3806" y="109"/>
                  </a:lnTo>
                  <a:lnTo>
                    <a:pt x="3851" y="111"/>
                  </a:lnTo>
                  <a:lnTo>
                    <a:pt x="3895" y="111"/>
                  </a:lnTo>
                  <a:lnTo>
                    <a:pt x="3939" y="111"/>
                  </a:lnTo>
                  <a:lnTo>
                    <a:pt x="3984" y="108"/>
                  </a:lnTo>
                  <a:lnTo>
                    <a:pt x="4024" y="104"/>
                  </a:lnTo>
                  <a:lnTo>
                    <a:pt x="4058" y="99"/>
                  </a:lnTo>
                  <a:lnTo>
                    <a:pt x="4090" y="94"/>
                  </a:lnTo>
                  <a:lnTo>
                    <a:pt x="4121" y="88"/>
                  </a:lnTo>
                  <a:lnTo>
                    <a:pt x="4157" y="80"/>
                  </a:lnTo>
                  <a:lnTo>
                    <a:pt x="4192" y="72"/>
                  </a:lnTo>
                  <a:lnTo>
                    <a:pt x="4224" y="64"/>
                  </a:lnTo>
                  <a:lnTo>
                    <a:pt x="4252" y="55"/>
                  </a:lnTo>
                  <a:lnTo>
                    <a:pt x="4280" y="49"/>
                  </a:lnTo>
                  <a:lnTo>
                    <a:pt x="4309" y="43"/>
                  </a:lnTo>
                  <a:lnTo>
                    <a:pt x="4334" y="39"/>
                  </a:lnTo>
                  <a:lnTo>
                    <a:pt x="4352" y="36"/>
                  </a:lnTo>
                  <a:lnTo>
                    <a:pt x="4370" y="34"/>
                  </a:lnTo>
                  <a:lnTo>
                    <a:pt x="4391" y="31"/>
                  </a:lnTo>
                  <a:lnTo>
                    <a:pt x="4418" y="29"/>
                  </a:lnTo>
                  <a:lnTo>
                    <a:pt x="4455" y="23"/>
                  </a:lnTo>
                  <a:lnTo>
                    <a:pt x="4498" y="17"/>
                  </a:lnTo>
                  <a:lnTo>
                    <a:pt x="4546" y="11"/>
                  </a:lnTo>
                  <a:lnTo>
                    <a:pt x="4599" y="5"/>
                  </a:lnTo>
                  <a:lnTo>
                    <a:pt x="465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6" name="Freeform 666"/>
            <p:cNvSpPr>
              <a:spLocks/>
            </p:cNvSpPr>
            <p:nvPr/>
          </p:nvSpPr>
          <p:spPr bwMode="auto">
            <a:xfrm>
              <a:off x="3130" y="3895"/>
              <a:ext cx="2290" cy="252"/>
            </a:xfrm>
            <a:custGeom>
              <a:avLst/>
              <a:gdLst>
                <a:gd name="T0" fmla="*/ 100 w 6870"/>
                <a:gd name="T1" fmla="*/ 6 h 756"/>
                <a:gd name="T2" fmla="*/ 271 w 6870"/>
                <a:gd name="T3" fmla="*/ 6 h 756"/>
                <a:gd name="T4" fmla="*/ 406 w 6870"/>
                <a:gd name="T5" fmla="*/ 2 h 756"/>
                <a:gd name="T6" fmla="*/ 491 w 6870"/>
                <a:gd name="T7" fmla="*/ 1 h 756"/>
                <a:gd name="T8" fmla="*/ 593 w 6870"/>
                <a:gd name="T9" fmla="*/ 12 h 756"/>
                <a:gd name="T10" fmla="*/ 697 w 6870"/>
                <a:gd name="T11" fmla="*/ 28 h 756"/>
                <a:gd name="T12" fmla="*/ 787 w 6870"/>
                <a:gd name="T13" fmla="*/ 38 h 756"/>
                <a:gd name="T14" fmla="*/ 864 w 6870"/>
                <a:gd name="T15" fmla="*/ 46 h 756"/>
                <a:gd name="T16" fmla="*/ 948 w 6870"/>
                <a:gd name="T17" fmla="*/ 66 h 756"/>
                <a:gd name="T18" fmla="*/ 1110 w 6870"/>
                <a:gd name="T19" fmla="*/ 101 h 756"/>
                <a:gd name="T20" fmla="*/ 1286 w 6870"/>
                <a:gd name="T21" fmla="*/ 136 h 756"/>
                <a:gd name="T22" fmla="*/ 1486 w 6870"/>
                <a:gd name="T23" fmla="*/ 163 h 756"/>
                <a:gd name="T24" fmla="*/ 1640 w 6870"/>
                <a:gd name="T25" fmla="*/ 174 h 756"/>
                <a:gd name="T26" fmla="*/ 1707 w 6870"/>
                <a:gd name="T27" fmla="*/ 178 h 756"/>
                <a:gd name="T28" fmla="*/ 1801 w 6870"/>
                <a:gd name="T29" fmla="*/ 190 h 756"/>
                <a:gd name="T30" fmla="*/ 1841 w 6870"/>
                <a:gd name="T31" fmla="*/ 191 h 756"/>
                <a:gd name="T32" fmla="*/ 1938 w 6870"/>
                <a:gd name="T33" fmla="*/ 195 h 756"/>
                <a:gd name="T34" fmla="*/ 2162 w 6870"/>
                <a:gd name="T35" fmla="*/ 183 h 756"/>
                <a:gd name="T36" fmla="*/ 2288 w 6870"/>
                <a:gd name="T37" fmla="*/ 134 h 756"/>
                <a:gd name="T38" fmla="*/ 2460 w 6870"/>
                <a:gd name="T39" fmla="*/ 86 h 756"/>
                <a:gd name="T40" fmla="*/ 2581 w 6870"/>
                <a:gd name="T41" fmla="*/ 52 h 756"/>
                <a:gd name="T42" fmla="*/ 2685 w 6870"/>
                <a:gd name="T43" fmla="*/ 39 h 756"/>
                <a:gd name="T44" fmla="*/ 2789 w 6870"/>
                <a:gd name="T45" fmla="*/ 43 h 756"/>
                <a:gd name="T46" fmla="*/ 2892 w 6870"/>
                <a:gd name="T47" fmla="*/ 62 h 756"/>
                <a:gd name="T48" fmla="*/ 3064 w 6870"/>
                <a:gd name="T49" fmla="*/ 105 h 756"/>
                <a:gd name="T50" fmla="*/ 3205 w 6870"/>
                <a:gd name="T51" fmla="*/ 142 h 756"/>
                <a:gd name="T52" fmla="*/ 3314 w 6870"/>
                <a:gd name="T53" fmla="*/ 169 h 756"/>
                <a:gd name="T54" fmla="*/ 3420 w 6870"/>
                <a:gd name="T55" fmla="*/ 185 h 756"/>
                <a:gd name="T56" fmla="*/ 3566 w 6870"/>
                <a:gd name="T57" fmla="*/ 195 h 756"/>
                <a:gd name="T58" fmla="*/ 3754 w 6870"/>
                <a:gd name="T59" fmla="*/ 206 h 756"/>
                <a:gd name="T60" fmla="*/ 3953 w 6870"/>
                <a:gd name="T61" fmla="*/ 206 h 756"/>
                <a:gd name="T62" fmla="*/ 4136 w 6870"/>
                <a:gd name="T63" fmla="*/ 194 h 756"/>
                <a:gd name="T64" fmla="*/ 4307 w 6870"/>
                <a:gd name="T65" fmla="*/ 176 h 756"/>
                <a:gd name="T66" fmla="*/ 4530 w 6870"/>
                <a:gd name="T67" fmla="*/ 136 h 756"/>
                <a:gd name="T68" fmla="*/ 4760 w 6870"/>
                <a:gd name="T69" fmla="*/ 93 h 756"/>
                <a:gd name="T70" fmla="*/ 4948 w 6870"/>
                <a:gd name="T71" fmla="*/ 65 h 756"/>
                <a:gd name="T72" fmla="*/ 5140 w 6870"/>
                <a:gd name="T73" fmla="*/ 43 h 756"/>
                <a:gd name="T74" fmla="*/ 5363 w 6870"/>
                <a:gd name="T75" fmla="*/ 27 h 756"/>
                <a:gd name="T76" fmla="*/ 5610 w 6870"/>
                <a:gd name="T77" fmla="*/ 16 h 756"/>
                <a:gd name="T78" fmla="*/ 5804 w 6870"/>
                <a:gd name="T79" fmla="*/ 29 h 756"/>
                <a:gd name="T80" fmla="*/ 5957 w 6870"/>
                <a:gd name="T81" fmla="*/ 60 h 756"/>
                <a:gd name="T82" fmla="*/ 6080 w 6870"/>
                <a:gd name="T83" fmla="*/ 110 h 756"/>
                <a:gd name="T84" fmla="*/ 6197 w 6870"/>
                <a:gd name="T85" fmla="*/ 185 h 756"/>
                <a:gd name="T86" fmla="*/ 6300 w 6870"/>
                <a:gd name="T87" fmla="*/ 310 h 756"/>
                <a:gd name="T88" fmla="*/ 6400 w 6870"/>
                <a:gd name="T89" fmla="*/ 412 h 756"/>
                <a:gd name="T90" fmla="*/ 6512 w 6870"/>
                <a:gd name="T91" fmla="*/ 497 h 756"/>
                <a:gd name="T92" fmla="*/ 6635 w 6870"/>
                <a:gd name="T93" fmla="*/ 583 h 756"/>
                <a:gd name="T94" fmla="*/ 6755 w 6870"/>
                <a:gd name="T95" fmla="*/ 673 h 756"/>
                <a:gd name="T96" fmla="*/ 6857 w 6870"/>
                <a:gd name="T97" fmla="*/ 747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0" h="756">
                  <a:moveTo>
                    <a:pt x="0" y="3"/>
                  </a:moveTo>
                  <a:lnTo>
                    <a:pt x="27" y="3"/>
                  </a:lnTo>
                  <a:lnTo>
                    <a:pt x="60" y="5"/>
                  </a:lnTo>
                  <a:lnTo>
                    <a:pt x="100" y="6"/>
                  </a:lnTo>
                  <a:lnTo>
                    <a:pt x="142" y="7"/>
                  </a:lnTo>
                  <a:lnTo>
                    <a:pt x="187" y="9"/>
                  </a:lnTo>
                  <a:lnTo>
                    <a:pt x="230" y="7"/>
                  </a:lnTo>
                  <a:lnTo>
                    <a:pt x="271" y="6"/>
                  </a:lnTo>
                  <a:lnTo>
                    <a:pt x="309" y="5"/>
                  </a:lnTo>
                  <a:lnTo>
                    <a:pt x="345" y="3"/>
                  </a:lnTo>
                  <a:lnTo>
                    <a:pt x="379" y="2"/>
                  </a:lnTo>
                  <a:lnTo>
                    <a:pt x="406" y="2"/>
                  </a:lnTo>
                  <a:lnTo>
                    <a:pt x="428" y="1"/>
                  </a:lnTo>
                  <a:lnTo>
                    <a:pt x="447" y="0"/>
                  </a:lnTo>
                  <a:lnTo>
                    <a:pt x="466" y="0"/>
                  </a:lnTo>
                  <a:lnTo>
                    <a:pt x="491" y="1"/>
                  </a:lnTo>
                  <a:lnTo>
                    <a:pt x="518" y="2"/>
                  </a:lnTo>
                  <a:lnTo>
                    <a:pt x="542" y="5"/>
                  </a:lnTo>
                  <a:lnTo>
                    <a:pt x="568" y="9"/>
                  </a:lnTo>
                  <a:lnTo>
                    <a:pt x="593" y="12"/>
                  </a:lnTo>
                  <a:lnTo>
                    <a:pt x="622" y="16"/>
                  </a:lnTo>
                  <a:lnTo>
                    <a:pt x="649" y="20"/>
                  </a:lnTo>
                  <a:lnTo>
                    <a:pt x="674" y="24"/>
                  </a:lnTo>
                  <a:lnTo>
                    <a:pt x="697" y="28"/>
                  </a:lnTo>
                  <a:lnTo>
                    <a:pt x="721" y="32"/>
                  </a:lnTo>
                  <a:lnTo>
                    <a:pt x="745" y="34"/>
                  </a:lnTo>
                  <a:lnTo>
                    <a:pt x="768" y="37"/>
                  </a:lnTo>
                  <a:lnTo>
                    <a:pt x="787" y="38"/>
                  </a:lnTo>
                  <a:lnTo>
                    <a:pt x="804" y="38"/>
                  </a:lnTo>
                  <a:lnTo>
                    <a:pt x="822" y="39"/>
                  </a:lnTo>
                  <a:lnTo>
                    <a:pt x="844" y="42"/>
                  </a:lnTo>
                  <a:lnTo>
                    <a:pt x="864" y="46"/>
                  </a:lnTo>
                  <a:lnTo>
                    <a:pt x="882" y="50"/>
                  </a:lnTo>
                  <a:lnTo>
                    <a:pt x="900" y="54"/>
                  </a:lnTo>
                  <a:lnTo>
                    <a:pt x="921" y="60"/>
                  </a:lnTo>
                  <a:lnTo>
                    <a:pt x="948" y="66"/>
                  </a:lnTo>
                  <a:lnTo>
                    <a:pt x="981" y="73"/>
                  </a:lnTo>
                  <a:lnTo>
                    <a:pt x="1021" y="82"/>
                  </a:lnTo>
                  <a:lnTo>
                    <a:pt x="1064" y="92"/>
                  </a:lnTo>
                  <a:lnTo>
                    <a:pt x="1110" y="101"/>
                  </a:lnTo>
                  <a:lnTo>
                    <a:pt x="1160" y="111"/>
                  </a:lnTo>
                  <a:lnTo>
                    <a:pt x="1206" y="120"/>
                  </a:lnTo>
                  <a:lnTo>
                    <a:pt x="1246" y="128"/>
                  </a:lnTo>
                  <a:lnTo>
                    <a:pt x="1286" y="136"/>
                  </a:lnTo>
                  <a:lnTo>
                    <a:pt x="1328" y="142"/>
                  </a:lnTo>
                  <a:lnTo>
                    <a:pt x="1377" y="150"/>
                  </a:lnTo>
                  <a:lnTo>
                    <a:pt x="1431" y="156"/>
                  </a:lnTo>
                  <a:lnTo>
                    <a:pt x="1486" y="163"/>
                  </a:lnTo>
                  <a:lnTo>
                    <a:pt x="1538" y="167"/>
                  </a:lnTo>
                  <a:lnTo>
                    <a:pt x="1583" y="170"/>
                  </a:lnTo>
                  <a:lnTo>
                    <a:pt x="1617" y="173"/>
                  </a:lnTo>
                  <a:lnTo>
                    <a:pt x="1640" y="174"/>
                  </a:lnTo>
                  <a:lnTo>
                    <a:pt x="1657" y="176"/>
                  </a:lnTo>
                  <a:lnTo>
                    <a:pt x="1672" y="176"/>
                  </a:lnTo>
                  <a:lnTo>
                    <a:pt x="1687" y="177"/>
                  </a:lnTo>
                  <a:lnTo>
                    <a:pt x="1707" y="178"/>
                  </a:lnTo>
                  <a:lnTo>
                    <a:pt x="1732" y="181"/>
                  </a:lnTo>
                  <a:lnTo>
                    <a:pt x="1756" y="185"/>
                  </a:lnTo>
                  <a:lnTo>
                    <a:pt x="1779" y="187"/>
                  </a:lnTo>
                  <a:lnTo>
                    <a:pt x="1801" y="190"/>
                  </a:lnTo>
                  <a:lnTo>
                    <a:pt x="1816" y="191"/>
                  </a:lnTo>
                  <a:lnTo>
                    <a:pt x="1827" y="191"/>
                  </a:lnTo>
                  <a:lnTo>
                    <a:pt x="1834" y="191"/>
                  </a:lnTo>
                  <a:lnTo>
                    <a:pt x="1841" y="191"/>
                  </a:lnTo>
                  <a:lnTo>
                    <a:pt x="1847" y="191"/>
                  </a:lnTo>
                  <a:lnTo>
                    <a:pt x="1859" y="191"/>
                  </a:lnTo>
                  <a:lnTo>
                    <a:pt x="1887" y="192"/>
                  </a:lnTo>
                  <a:lnTo>
                    <a:pt x="1938" y="195"/>
                  </a:lnTo>
                  <a:lnTo>
                    <a:pt x="2001" y="197"/>
                  </a:lnTo>
                  <a:lnTo>
                    <a:pt x="2066" y="197"/>
                  </a:lnTo>
                  <a:lnTo>
                    <a:pt x="2121" y="192"/>
                  </a:lnTo>
                  <a:lnTo>
                    <a:pt x="2162" y="183"/>
                  </a:lnTo>
                  <a:lnTo>
                    <a:pt x="2193" y="173"/>
                  </a:lnTo>
                  <a:lnTo>
                    <a:pt x="2221" y="160"/>
                  </a:lnTo>
                  <a:lnTo>
                    <a:pt x="2251" y="147"/>
                  </a:lnTo>
                  <a:lnTo>
                    <a:pt x="2288" y="134"/>
                  </a:lnTo>
                  <a:lnTo>
                    <a:pt x="2333" y="122"/>
                  </a:lnTo>
                  <a:lnTo>
                    <a:pt x="2376" y="109"/>
                  </a:lnTo>
                  <a:lnTo>
                    <a:pt x="2419" y="97"/>
                  </a:lnTo>
                  <a:lnTo>
                    <a:pt x="2460" y="86"/>
                  </a:lnTo>
                  <a:lnTo>
                    <a:pt x="2499" y="75"/>
                  </a:lnTo>
                  <a:lnTo>
                    <a:pt x="2532" y="66"/>
                  </a:lnTo>
                  <a:lnTo>
                    <a:pt x="2558" y="60"/>
                  </a:lnTo>
                  <a:lnTo>
                    <a:pt x="2581" y="52"/>
                  </a:lnTo>
                  <a:lnTo>
                    <a:pt x="2604" y="48"/>
                  </a:lnTo>
                  <a:lnTo>
                    <a:pt x="2632" y="43"/>
                  </a:lnTo>
                  <a:lnTo>
                    <a:pt x="2660" y="41"/>
                  </a:lnTo>
                  <a:lnTo>
                    <a:pt x="2685" y="39"/>
                  </a:lnTo>
                  <a:lnTo>
                    <a:pt x="2709" y="38"/>
                  </a:lnTo>
                  <a:lnTo>
                    <a:pt x="2734" y="39"/>
                  </a:lnTo>
                  <a:lnTo>
                    <a:pt x="2762" y="41"/>
                  </a:lnTo>
                  <a:lnTo>
                    <a:pt x="2789" y="43"/>
                  </a:lnTo>
                  <a:lnTo>
                    <a:pt x="2812" y="47"/>
                  </a:lnTo>
                  <a:lnTo>
                    <a:pt x="2835" y="51"/>
                  </a:lnTo>
                  <a:lnTo>
                    <a:pt x="2860" y="56"/>
                  </a:lnTo>
                  <a:lnTo>
                    <a:pt x="2892" y="62"/>
                  </a:lnTo>
                  <a:lnTo>
                    <a:pt x="2931" y="71"/>
                  </a:lnTo>
                  <a:lnTo>
                    <a:pt x="2974" y="82"/>
                  </a:lnTo>
                  <a:lnTo>
                    <a:pt x="3019" y="93"/>
                  </a:lnTo>
                  <a:lnTo>
                    <a:pt x="3064" y="105"/>
                  </a:lnTo>
                  <a:lnTo>
                    <a:pt x="3107" y="115"/>
                  </a:lnTo>
                  <a:lnTo>
                    <a:pt x="3145" y="125"/>
                  </a:lnTo>
                  <a:lnTo>
                    <a:pt x="3177" y="134"/>
                  </a:lnTo>
                  <a:lnTo>
                    <a:pt x="3205" y="142"/>
                  </a:lnTo>
                  <a:lnTo>
                    <a:pt x="3233" y="150"/>
                  </a:lnTo>
                  <a:lnTo>
                    <a:pt x="3263" y="158"/>
                  </a:lnTo>
                  <a:lnTo>
                    <a:pt x="3291" y="164"/>
                  </a:lnTo>
                  <a:lnTo>
                    <a:pt x="3314" y="169"/>
                  </a:lnTo>
                  <a:lnTo>
                    <a:pt x="3335" y="173"/>
                  </a:lnTo>
                  <a:lnTo>
                    <a:pt x="3358" y="177"/>
                  </a:lnTo>
                  <a:lnTo>
                    <a:pt x="3388" y="181"/>
                  </a:lnTo>
                  <a:lnTo>
                    <a:pt x="3420" y="185"/>
                  </a:lnTo>
                  <a:lnTo>
                    <a:pt x="3450" y="187"/>
                  </a:lnTo>
                  <a:lnTo>
                    <a:pt x="3483" y="190"/>
                  </a:lnTo>
                  <a:lnTo>
                    <a:pt x="3520" y="191"/>
                  </a:lnTo>
                  <a:lnTo>
                    <a:pt x="3566" y="195"/>
                  </a:lnTo>
                  <a:lnTo>
                    <a:pt x="3608" y="197"/>
                  </a:lnTo>
                  <a:lnTo>
                    <a:pt x="3655" y="200"/>
                  </a:lnTo>
                  <a:lnTo>
                    <a:pt x="3704" y="203"/>
                  </a:lnTo>
                  <a:lnTo>
                    <a:pt x="3754" y="206"/>
                  </a:lnTo>
                  <a:lnTo>
                    <a:pt x="3804" y="208"/>
                  </a:lnTo>
                  <a:lnTo>
                    <a:pt x="3855" y="209"/>
                  </a:lnTo>
                  <a:lnTo>
                    <a:pt x="3908" y="208"/>
                  </a:lnTo>
                  <a:lnTo>
                    <a:pt x="3953" y="206"/>
                  </a:lnTo>
                  <a:lnTo>
                    <a:pt x="3994" y="205"/>
                  </a:lnTo>
                  <a:lnTo>
                    <a:pt x="4038" y="201"/>
                  </a:lnTo>
                  <a:lnTo>
                    <a:pt x="4090" y="197"/>
                  </a:lnTo>
                  <a:lnTo>
                    <a:pt x="4136" y="194"/>
                  </a:lnTo>
                  <a:lnTo>
                    <a:pt x="4178" y="190"/>
                  </a:lnTo>
                  <a:lnTo>
                    <a:pt x="4219" y="186"/>
                  </a:lnTo>
                  <a:lnTo>
                    <a:pt x="4261" y="182"/>
                  </a:lnTo>
                  <a:lnTo>
                    <a:pt x="4307" y="176"/>
                  </a:lnTo>
                  <a:lnTo>
                    <a:pt x="4361" y="168"/>
                  </a:lnTo>
                  <a:lnTo>
                    <a:pt x="4418" y="158"/>
                  </a:lnTo>
                  <a:lnTo>
                    <a:pt x="4473" y="147"/>
                  </a:lnTo>
                  <a:lnTo>
                    <a:pt x="4530" y="136"/>
                  </a:lnTo>
                  <a:lnTo>
                    <a:pt x="4585" y="124"/>
                  </a:lnTo>
                  <a:lnTo>
                    <a:pt x="4643" y="113"/>
                  </a:lnTo>
                  <a:lnTo>
                    <a:pt x="4703" y="102"/>
                  </a:lnTo>
                  <a:lnTo>
                    <a:pt x="4760" y="93"/>
                  </a:lnTo>
                  <a:lnTo>
                    <a:pt x="4811" y="84"/>
                  </a:lnTo>
                  <a:lnTo>
                    <a:pt x="4858" y="78"/>
                  </a:lnTo>
                  <a:lnTo>
                    <a:pt x="4903" y="71"/>
                  </a:lnTo>
                  <a:lnTo>
                    <a:pt x="4948" y="65"/>
                  </a:lnTo>
                  <a:lnTo>
                    <a:pt x="4999" y="59"/>
                  </a:lnTo>
                  <a:lnTo>
                    <a:pt x="5054" y="52"/>
                  </a:lnTo>
                  <a:lnTo>
                    <a:pt x="5097" y="47"/>
                  </a:lnTo>
                  <a:lnTo>
                    <a:pt x="5140" y="43"/>
                  </a:lnTo>
                  <a:lnTo>
                    <a:pt x="5187" y="41"/>
                  </a:lnTo>
                  <a:lnTo>
                    <a:pt x="5246" y="36"/>
                  </a:lnTo>
                  <a:lnTo>
                    <a:pt x="5304" y="32"/>
                  </a:lnTo>
                  <a:lnTo>
                    <a:pt x="5363" y="27"/>
                  </a:lnTo>
                  <a:lnTo>
                    <a:pt x="5425" y="23"/>
                  </a:lnTo>
                  <a:lnTo>
                    <a:pt x="5487" y="19"/>
                  </a:lnTo>
                  <a:lnTo>
                    <a:pt x="5550" y="16"/>
                  </a:lnTo>
                  <a:lnTo>
                    <a:pt x="5610" y="16"/>
                  </a:lnTo>
                  <a:lnTo>
                    <a:pt x="5667" y="19"/>
                  </a:lnTo>
                  <a:lnTo>
                    <a:pt x="5717" y="21"/>
                  </a:lnTo>
                  <a:lnTo>
                    <a:pt x="5762" y="25"/>
                  </a:lnTo>
                  <a:lnTo>
                    <a:pt x="5804" y="29"/>
                  </a:lnTo>
                  <a:lnTo>
                    <a:pt x="5844" y="36"/>
                  </a:lnTo>
                  <a:lnTo>
                    <a:pt x="5882" y="42"/>
                  </a:lnTo>
                  <a:lnTo>
                    <a:pt x="5923" y="51"/>
                  </a:lnTo>
                  <a:lnTo>
                    <a:pt x="5957" y="60"/>
                  </a:lnTo>
                  <a:lnTo>
                    <a:pt x="5985" y="69"/>
                  </a:lnTo>
                  <a:lnTo>
                    <a:pt x="6013" y="80"/>
                  </a:lnTo>
                  <a:lnTo>
                    <a:pt x="6047" y="95"/>
                  </a:lnTo>
                  <a:lnTo>
                    <a:pt x="6080" y="110"/>
                  </a:lnTo>
                  <a:lnTo>
                    <a:pt x="6110" y="124"/>
                  </a:lnTo>
                  <a:lnTo>
                    <a:pt x="6138" y="140"/>
                  </a:lnTo>
                  <a:lnTo>
                    <a:pt x="6166" y="160"/>
                  </a:lnTo>
                  <a:lnTo>
                    <a:pt x="6197" y="185"/>
                  </a:lnTo>
                  <a:lnTo>
                    <a:pt x="6227" y="214"/>
                  </a:lnTo>
                  <a:lnTo>
                    <a:pt x="6252" y="245"/>
                  </a:lnTo>
                  <a:lnTo>
                    <a:pt x="6275" y="277"/>
                  </a:lnTo>
                  <a:lnTo>
                    <a:pt x="6300" y="310"/>
                  </a:lnTo>
                  <a:lnTo>
                    <a:pt x="6327" y="341"/>
                  </a:lnTo>
                  <a:lnTo>
                    <a:pt x="6354" y="368"/>
                  </a:lnTo>
                  <a:lnTo>
                    <a:pt x="6378" y="391"/>
                  </a:lnTo>
                  <a:lnTo>
                    <a:pt x="6400" y="412"/>
                  </a:lnTo>
                  <a:lnTo>
                    <a:pt x="6426" y="431"/>
                  </a:lnTo>
                  <a:lnTo>
                    <a:pt x="6454" y="454"/>
                  </a:lnTo>
                  <a:lnTo>
                    <a:pt x="6485" y="477"/>
                  </a:lnTo>
                  <a:lnTo>
                    <a:pt x="6512" y="497"/>
                  </a:lnTo>
                  <a:lnTo>
                    <a:pt x="6540" y="516"/>
                  </a:lnTo>
                  <a:lnTo>
                    <a:pt x="6570" y="535"/>
                  </a:lnTo>
                  <a:lnTo>
                    <a:pt x="6602" y="558"/>
                  </a:lnTo>
                  <a:lnTo>
                    <a:pt x="6635" y="583"/>
                  </a:lnTo>
                  <a:lnTo>
                    <a:pt x="6665" y="606"/>
                  </a:lnTo>
                  <a:lnTo>
                    <a:pt x="6694" y="628"/>
                  </a:lnTo>
                  <a:lnTo>
                    <a:pt x="6723" y="650"/>
                  </a:lnTo>
                  <a:lnTo>
                    <a:pt x="6755" y="673"/>
                  </a:lnTo>
                  <a:lnTo>
                    <a:pt x="6784" y="695"/>
                  </a:lnTo>
                  <a:lnTo>
                    <a:pt x="6809" y="713"/>
                  </a:lnTo>
                  <a:lnTo>
                    <a:pt x="6832" y="729"/>
                  </a:lnTo>
                  <a:lnTo>
                    <a:pt x="6857" y="747"/>
                  </a:lnTo>
                  <a:lnTo>
                    <a:pt x="6870" y="75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7" name="Line 667"/>
            <p:cNvSpPr>
              <a:spLocks noChangeShapeType="1"/>
            </p:cNvSpPr>
            <p:nvPr/>
          </p:nvSpPr>
          <p:spPr bwMode="auto">
            <a:xfrm>
              <a:off x="3130" y="3763"/>
              <a:ext cx="197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8" name="Rectangle 668"/>
            <p:cNvSpPr>
              <a:spLocks noChangeArrowheads="1"/>
            </p:cNvSpPr>
            <p:nvPr/>
          </p:nvSpPr>
          <p:spPr bwMode="auto">
            <a:xfrm>
              <a:off x="3218" y="3745"/>
              <a:ext cx="43" cy="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2429" name="Rectangle 669"/>
            <p:cNvSpPr>
              <a:spLocks noChangeArrowheads="1"/>
            </p:cNvSpPr>
            <p:nvPr/>
          </p:nvSpPr>
          <p:spPr bwMode="auto">
            <a:xfrm>
              <a:off x="3226" y="3748"/>
              <a:ext cx="28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i="0">
                  <a:solidFill>
                    <a:schemeClr val="tx2"/>
                  </a:solidFill>
                </a:rPr>
                <a:t>~</a:t>
              </a:r>
              <a:endParaRPr lang="en-US" b="1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5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ArabianGulf-Fie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1313"/>
            <a:ext cx="3838575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8550" name="AutoShape 6"/>
          <p:cNvSpPr>
            <a:spLocks noChangeArrowheads="1"/>
          </p:cNvSpPr>
          <p:nvPr/>
        </p:nvSpPr>
        <p:spPr bwMode="auto">
          <a:xfrm rot="20146955">
            <a:off x="4191000" y="4724400"/>
            <a:ext cx="1524000" cy="60960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>
                <a:solidFill>
                  <a:schemeClr val="tx2"/>
                </a:solidFill>
                <a:latin typeface="+mn-lt"/>
              </a:rPr>
              <a:t>Paleozoic</a:t>
            </a:r>
          </a:p>
        </p:txBody>
      </p:sp>
      <p:sp>
        <p:nvSpPr>
          <p:cNvPr id="1388551" name="AutoShape 7"/>
          <p:cNvSpPr>
            <a:spLocks noChangeArrowheads="1"/>
          </p:cNvSpPr>
          <p:nvPr/>
        </p:nvSpPr>
        <p:spPr bwMode="auto">
          <a:xfrm rot="2795310">
            <a:off x="4314030" y="2959154"/>
            <a:ext cx="1524000" cy="690460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Jurassic</a:t>
            </a:r>
          </a:p>
        </p:txBody>
      </p:sp>
      <p:sp>
        <p:nvSpPr>
          <p:cNvPr id="1388552" name="Text Box 8"/>
          <p:cNvSpPr txBox="1">
            <a:spLocks noChangeArrowheads="1"/>
          </p:cNvSpPr>
          <p:nvPr/>
        </p:nvSpPr>
        <p:spPr bwMode="auto">
          <a:xfrm rot="2838772">
            <a:off x="5690394" y="3315494"/>
            <a:ext cx="59690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8800" i="0">
                <a:solidFill>
                  <a:schemeClr val="tx2"/>
                </a:solidFill>
                <a:latin typeface="+mn-lt"/>
              </a:rPr>
              <a:t>{</a:t>
            </a:r>
          </a:p>
        </p:txBody>
      </p:sp>
      <p:sp>
        <p:nvSpPr>
          <p:cNvPr id="1388553" name="AutoShape 9"/>
          <p:cNvSpPr>
            <a:spLocks noChangeArrowheads="1"/>
          </p:cNvSpPr>
          <p:nvPr/>
        </p:nvSpPr>
        <p:spPr bwMode="auto">
          <a:xfrm rot="2774356">
            <a:off x="4992984" y="2748557"/>
            <a:ext cx="1889450" cy="697080"/>
          </a:xfrm>
          <a:prstGeom prst="rightArrow">
            <a:avLst>
              <a:gd name="adj1" fmla="val 50000"/>
              <a:gd name="adj2" fmla="val 7187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Cretaceous</a:t>
            </a:r>
          </a:p>
        </p:txBody>
      </p:sp>
      <p:sp>
        <p:nvSpPr>
          <p:cNvPr id="1388554" name="Text Box 10"/>
          <p:cNvSpPr txBox="1">
            <a:spLocks noChangeArrowheads="1"/>
          </p:cNvSpPr>
          <p:nvPr/>
        </p:nvSpPr>
        <p:spPr bwMode="auto">
          <a:xfrm rot="2838772">
            <a:off x="6711950" y="3587750"/>
            <a:ext cx="596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5400" i="0">
                <a:solidFill>
                  <a:schemeClr val="tx2"/>
                </a:solidFill>
                <a:latin typeface="+mn-lt"/>
              </a:rPr>
              <a:t>{</a:t>
            </a:r>
          </a:p>
        </p:txBody>
      </p:sp>
      <p:sp>
        <p:nvSpPr>
          <p:cNvPr id="1388555" name="AutoShape 11"/>
          <p:cNvSpPr>
            <a:spLocks noChangeArrowheads="1"/>
          </p:cNvSpPr>
          <p:nvPr/>
        </p:nvSpPr>
        <p:spPr bwMode="auto">
          <a:xfrm rot="2709727">
            <a:off x="4440902" y="1540090"/>
            <a:ext cx="2667000" cy="619211"/>
          </a:xfrm>
          <a:prstGeom prst="leftRightArrow">
            <a:avLst>
              <a:gd name="adj1" fmla="val 50000"/>
              <a:gd name="adj2" fmla="val 7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i="0" dirty="0">
                <a:solidFill>
                  <a:schemeClr val="tx2"/>
                </a:solidFill>
                <a:latin typeface="+mn-lt"/>
              </a:rPr>
              <a:t>Tertiary</a:t>
            </a:r>
          </a:p>
        </p:txBody>
      </p:sp>
      <p:sp>
        <p:nvSpPr>
          <p:cNvPr id="1388556" name="Rectangle 12"/>
          <p:cNvSpPr>
            <a:spLocks noChangeArrowheads="1"/>
          </p:cNvSpPr>
          <p:nvPr/>
        </p:nvSpPr>
        <p:spPr bwMode="auto">
          <a:xfrm>
            <a:off x="381000" y="457200"/>
            <a:ext cx="2743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Location of Oil &amp; Gas Fields of Arabian Gulf </a:t>
            </a:r>
            <a:b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</a:t>
            </a:r>
            <a:b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Reservoirs</a:t>
            </a:r>
            <a:b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are</a:t>
            </a:r>
            <a:b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Younger</a:t>
            </a:r>
            <a:b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</a:br>
            <a:r>
              <a:rPr lang="en-US" altLang="ko-KR" sz="40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to East</a:t>
            </a:r>
            <a:r>
              <a:rPr lang="en-US" altLang="ko-KR" sz="4400" i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44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88557" name="Text Box 13"/>
          <p:cNvSpPr txBox="1">
            <a:spLocks noChangeArrowheads="1"/>
          </p:cNvSpPr>
          <p:nvPr/>
        </p:nvSpPr>
        <p:spPr bwMode="auto">
          <a:xfrm>
            <a:off x="6051190" y="228080"/>
            <a:ext cx="2743200" cy="156966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0" dirty="0">
                <a:solidFill>
                  <a:schemeClr val="tx2"/>
                </a:solidFill>
                <a:latin typeface="+mn-lt"/>
              </a:rPr>
              <a:t>Most are carbonate plays that accumulated beneath evaporite seals in inter-plate isolated restricted </a:t>
            </a:r>
            <a:r>
              <a:rPr lang="en-US" sz="1600" i="0" dirty="0" smtClean="0">
                <a:solidFill>
                  <a:schemeClr val="tx2"/>
                </a:solidFill>
                <a:latin typeface="+mn-lt"/>
              </a:rPr>
              <a:t>basins, shale forming a major seal in the Cretaceous</a:t>
            </a:r>
            <a:endParaRPr lang="en-US" sz="1600" i="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550" grpId="0" animBg="1"/>
      <p:bldP spid="1388551" grpId="0" animBg="1"/>
      <p:bldP spid="1388552" grpId="0"/>
      <p:bldP spid="1388553" grpId="0" animBg="1"/>
      <p:bldP spid="1388554" grpId="0"/>
      <p:bldP spid="1388555" grpId="0" animBg="1"/>
      <p:bldP spid="138855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902" name="Rectangle 94"/>
          <p:cNvSpPr>
            <a:spLocks noChangeArrowheads="1"/>
          </p:cNvSpPr>
          <p:nvPr/>
        </p:nvSpPr>
        <p:spPr bwMode="auto">
          <a:xfrm>
            <a:off x="0" y="6477000"/>
            <a:ext cx="9144000" cy="304800"/>
          </a:xfrm>
          <a:prstGeom prst="rect">
            <a:avLst/>
          </a:prstGeom>
          <a:solidFill>
            <a:schemeClr val="bg1">
              <a:alpha val="99001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903" name="Rectangle 95"/>
          <p:cNvSpPr>
            <a:spLocks noChangeArrowheads="1"/>
          </p:cNvSpPr>
          <p:nvPr/>
        </p:nvSpPr>
        <p:spPr bwMode="auto">
          <a:xfrm>
            <a:off x="4914900" y="5867400"/>
            <a:ext cx="38862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10" name="AutoShape 2"/>
          <p:cNvSpPr>
            <a:spLocks noChangeAspect="1" noChangeArrowheads="1" noTextEdit="1"/>
          </p:cNvSpPr>
          <p:nvPr/>
        </p:nvSpPr>
        <p:spPr bwMode="auto">
          <a:xfrm>
            <a:off x="368300" y="990600"/>
            <a:ext cx="39258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11" name="Rectangle 3"/>
          <p:cNvSpPr>
            <a:spLocks noChangeArrowheads="1"/>
          </p:cNvSpPr>
          <p:nvPr/>
        </p:nvSpPr>
        <p:spPr bwMode="auto">
          <a:xfrm>
            <a:off x="388938" y="3477567"/>
            <a:ext cx="4178300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12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1059906" cy="2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 i="0">
                <a:solidFill>
                  <a:schemeClr val="tx2"/>
                </a:solidFill>
                <a:latin typeface="+mn-lt"/>
              </a:rPr>
              <a:t>N = 13 Plays</a:t>
            </a:r>
          </a:p>
        </p:txBody>
      </p:sp>
      <p:sp>
        <p:nvSpPr>
          <p:cNvPr id="1143813" name="Text Box 5"/>
          <p:cNvSpPr txBox="1">
            <a:spLocks noChangeArrowheads="1"/>
          </p:cNvSpPr>
          <p:nvPr/>
        </p:nvSpPr>
        <p:spPr bwMode="auto">
          <a:xfrm>
            <a:off x="4987925" y="685800"/>
            <a:ext cx="3738563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1600" i="0">
                <a:solidFill>
                  <a:schemeClr val="tx2"/>
                </a:solidFill>
                <a:latin typeface="+mn-lt"/>
              </a:rPr>
              <a:t>Play Elements &amp; Tectonic Evolution Pathway for Continental Interior Settings</a:t>
            </a:r>
          </a:p>
        </p:txBody>
      </p:sp>
      <p:sp>
        <p:nvSpPr>
          <p:cNvPr id="1143814" name="AutoShape 6"/>
          <p:cNvSpPr>
            <a:spLocks noChangeArrowheads="1"/>
          </p:cNvSpPr>
          <p:nvPr/>
        </p:nvSpPr>
        <p:spPr bwMode="auto">
          <a:xfrm rot="5170844">
            <a:off x="5664197" y="1483077"/>
            <a:ext cx="2341110" cy="2736562"/>
          </a:xfrm>
          <a:custGeom>
            <a:avLst/>
            <a:gdLst>
              <a:gd name="G0" fmla="+- 9195455 0 0"/>
              <a:gd name="G1" fmla="+- -8779947 0 0"/>
              <a:gd name="G2" fmla="+- 9195455 0 -8779947"/>
              <a:gd name="G3" fmla="+- 10800 0 0"/>
              <a:gd name="G4" fmla="+- 0 0 919545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525 0 0"/>
              <a:gd name="G9" fmla="+- 0 0 -8779947"/>
              <a:gd name="G10" fmla="+- 10525 0 2700"/>
              <a:gd name="G11" fmla="cos G10 9195455"/>
              <a:gd name="G12" fmla="sin G10 9195455"/>
              <a:gd name="G13" fmla="cos 13500 9195455"/>
              <a:gd name="G14" fmla="sin 13500 9195455"/>
              <a:gd name="G15" fmla="+- G11 10800 0"/>
              <a:gd name="G16" fmla="+- G12 10800 0"/>
              <a:gd name="G17" fmla="+- G13 10800 0"/>
              <a:gd name="G18" fmla="+- G14 10800 0"/>
              <a:gd name="G19" fmla="*/ 10525 1 2"/>
              <a:gd name="G20" fmla="+- G19 5400 0"/>
              <a:gd name="G21" fmla="cos G20 9195455"/>
              <a:gd name="G22" fmla="sin G20 9195455"/>
              <a:gd name="G23" fmla="+- G21 10800 0"/>
              <a:gd name="G24" fmla="+- G12 G23 G22"/>
              <a:gd name="G25" fmla="+- G22 G23 G11"/>
              <a:gd name="G26" fmla="cos 10800 9195455"/>
              <a:gd name="G27" fmla="sin 10800 9195455"/>
              <a:gd name="G28" fmla="cos 10525 9195455"/>
              <a:gd name="G29" fmla="sin 10525 919545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8779947"/>
              <a:gd name="G36" fmla="sin G34 -8779947"/>
              <a:gd name="G37" fmla="+/ -8779947 919545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525 G39"/>
              <a:gd name="G43" fmla="sin 1052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583 w 21600"/>
              <a:gd name="T5" fmla="*/ 11397 h 21600"/>
              <a:gd name="T6" fmla="*/ 3396 w 21600"/>
              <a:gd name="T7" fmla="*/ 3125 h 21600"/>
              <a:gd name="T8" fmla="*/ 21308 w 21600"/>
              <a:gd name="T9" fmla="*/ 11382 h 21600"/>
              <a:gd name="T10" fmla="*/ 411 w 21600"/>
              <a:gd name="T11" fmla="*/ 19421 h 21600"/>
              <a:gd name="T12" fmla="*/ 782 w 21600"/>
              <a:gd name="T13" fmla="*/ 15425 h 21600"/>
              <a:gd name="T14" fmla="*/ 4778 w 21600"/>
              <a:gd name="T15" fmla="*/ 15797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700" y="17521"/>
                </a:moveTo>
                <a:cubicBezTo>
                  <a:pt x="4700" y="19930"/>
                  <a:pt x="7668" y="21325"/>
                  <a:pt x="10800" y="21325"/>
                </a:cubicBezTo>
                <a:cubicBezTo>
                  <a:pt x="16612" y="21325"/>
                  <a:pt x="21325" y="16612"/>
                  <a:pt x="21325" y="10800"/>
                </a:cubicBezTo>
                <a:cubicBezTo>
                  <a:pt x="21325" y="4987"/>
                  <a:pt x="16612" y="275"/>
                  <a:pt x="10800" y="275"/>
                </a:cubicBezTo>
                <a:cubicBezTo>
                  <a:pt x="8074" y="274"/>
                  <a:pt x="5454" y="1332"/>
                  <a:pt x="3492" y="3225"/>
                </a:cubicBezTo>
                <a:lnTo>
                  <a:pt x="3301" y="3027"/>
                </a:lnTo>
                <a:cubicBezTo>
                  <a:pt x="5314" y="1085"/>
                  <a:pt x="8002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6764"/>
                  <a:pt x="16764" y="21600"/>
                  <a:pt x="10800" y="21600"/>
                </a:cubicBezTo>
                <a:cubicBezTo>
                  <a:pt x="7587" y="21600"/>
                  <a:pt x="4540" y="20169"/>
                  <a:pt x="2489" y="17697"/>
                </a:cubicBezTo>
                <a:lnTo>
                  <a:pt x="411" y="19421"/>
                </a:lnTo>
                <a:lnTo>
                  <a:pt x="782" y="15425"/>
                </a:lnTo>
                <a:lnTo>
                  <a:pt x="4778" y="15797"/>
                </a:lnTo>
                <a:lnTo>
                  <a:pt x="2700" y="17521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143815" name="Text Box 7"/>
          <p:cNvSpPr txBox="1">
            <a:spLocks noChangeArrowheads="1"/>
          </p:cNvSpPr>
          <p:nvPr/>
        </p:nvSpPr>
        <p:spPr bwMode="auto">
          <a:xfrm>
            <a:off x="6557963" y="2209800"/>
            <a:ext cx="45397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Rift</a:t>
            </a:r>
          </a:p>
        </p:txBody>
      </p:sp>
      <p:sp>
        <p:nvSpPr>
          <p:cNvPr id="1143816" name="Text Box 8"/>
          <p:cNvSpPr txBox="1">
            <a:spLocks noChangeArrowheads="1"/>
          </p:cNvSpPr>
          <p:nvPr/>
        </p:nvSpPr>
        <p:spPr bwMode="auto">
          <a:xfrm>
            <a:off x="7310438" y="2816225"/>
            <a:ext cx="503664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Sag</a:t>
            </a:r>
          </a:p>
        </p:txBody>
      </p:sp>
      <p:sp>
        <p:nvSpPr>
          <p:cNvPr id="1143817" name="Text Box 9"/>
          <p:cNvSpPr txBox="1">
            <a:spLocks noChangeArrowheads="1"/>
          </p:cNvSpPr>
          <p:nvPr/>
        </p:nvSpPr>
        <p:spPr bwMode="auto">
          <a:xfrm>
            <a:off x="6176963" y="3429000"/>
            <a:ext cx="889987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Foreland</a:t>
            </a:r>
          </a:p>
        </p:txBody>
      </p:sp>
      <p:graphicFrame>
        <p:nvGraphicFramePr>
          <p:cNvPr id="11438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802829"/>
              </p:ext>
            </p:extLst>
          </p:nvPr>
        </p:nvGraphicFramePr>
        <p:xfrm>
          <a:off x="7391400" y="3048000"/>
          <a:ext cx="990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Worksheet" r:id="rId4" imgW="1391107" imgH="962254" progId="Excel.Sheet.8">
                  <p:embed/>
                </p:oleObj>
              </mc:Choice>
              <mc:Fallback>
                <p:oleObj name="Worksheet" r:id="rId4" imgW="1391107" imgH="9622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048000"/>
                        <a:ext cx="990600" cy="685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38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078144"/>
              </p:ext>
            </p:extLst>
          </p:nvPr>
        </p:nvGraphicFramePr>
        <p:xfrm>
          <a:off x="5334000" y="2667000"/>
          <a:ext cx="9906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Worksheet" r:id="rId6" imgW="1391107" imgH="962254" progId="Excel.Sheet.8">
                  <p:embed/>
                </p:oleObj>
              </mc:Choice>
              <mc:Fallback>
                <p:oleObj name="Worksheet" r:id="rId6" imgW="1391107" imgH="9622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667000"/>
                        <a:ext cx="990600" cy="6842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38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824287"/>
              </p:ext>
            </p:extLst>
          </p:nvPr>
        </p:nvGraphicFramePr>
        <p:xfrm>
          <a:off x="6362700" y="1371600"/>
          <a:ext cx="990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Worksheet" r:id="rId8" imgW="1391107" imgH="962254" progId="Excel.Sheet.8">
                  <p:embed/>
                </p:oleObj>
              </mc:Choice>
              <mc:Fallback>
                <p:oleObj name="Worksheet" r:id="rId8" imgW="1391107" imgH="9622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2700" y="1371600"/>
                        <a:ext cx="990600" cy="685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3822" name="Rectangle 14"/>
          <p:cNvSpPr>
            <a:spLocks noChangeArrowheads="1"/>
          </p:cNvSpPr>
          <p:nvPr/>
        </p:nvSpPr>
        <p:spPr bwMode="auto">
          <a:xfrm>
            <a:off x="685800" y="152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i="0">
                <a:solidFill>
                  <a:schemeClr val="tx2"/>
                </a:solidFill>
                <a:latin typeface="+mn-lt"/>
              </a:rPr>
              <a:t>Evaporite Play Settings &amp; Basin Phase Evolution</a:t>
            </a:r>
          </a:p>
        </p:txBody>
      </p:sp>
      <p:pic>
        <p:nvPicPr>
          <p:cNvPr id="1143823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5943600"/>
            <a:ext cx="3770313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3824" name="Rectangle 16"/>
          <p:cNvSpPr>
            <a:spLocks noChangeArrowheads="1"/>
          </p:cNvSpPr>
          <p:nvPr/>
        </p:nvSpPr>
        <p:spPr bwMode="auto">
          <a:xfrm>
            <a:off x="1570038" y="1397000"/>
            <a:ext cx="192360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Rift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25" name="Rectangle 17"/>
          <p:cNvSpPr>
            <a:spLocks noChangeArrowheads="1"/>
          </p:cNvSpPr>
          <p:nvPr/>
        </p:nvSpPr>
        <p:spPr bwMode="auto">
          <a:xfrm>
            <a:off x="2297113" y="1397000"/>
            <a:ext cx="211596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Sag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26" name="Rectangle 18"/>
          <p:cNvSpPr>
            <a:spLocks noChangeArrowheads="1"/>
          </p:cNvSpPr>
          <p:nvPr/>
        </p:nvSpPr>
        <p:spPr bwMode="auto">
          <a:xfrm>
            <a:off x="3019425" y="1397000"/>
            <a:ext cx="237244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Drift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27" name="Rectangle 19"/>
          <p:cNvSpPr>
            <a:spLocks noChangeArrowheads="1"/>
          </p:cNvSpPr>
          <p:nvPr/>
        </p:nvSpPr>
        <p:spPr bwMode="auto">
          <a:xfrm>
            <a:off x="3656013" y="1397000"/>
            <a:ext cx="487313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Foreland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28" name="Rectangle 20"/>
          <p:cNvSpPr>
            <a:spLocks noChangeArrowheads="1"/>
          </p:cNvSpPr>
          <p:nvPr/>
        </p:nvSpPr>
        <p:spPr bwMode="auto">
          <a:xfrm>
            <a:off x="696913" y="1684338"/>
            <a:ext cx="525785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Post-Seal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29" name="Rectangle 21"/>
          <p:cNvSpPr>
            <a:spLocks noChangeArrowheads="1"/>
          </p:cNvSpPr>
          <p:nvPr/>
        </p:nvSpPr>
        <p:spPr bwMode="auto">
          <a:xfrm>
            <a:off x="841375" y="2057400"/>
            <a:ext cx="237244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Seal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0" name="Rectangle 22"/>
          <p:cNvSpPr>
            <a:spLocks noChangeArrowheads="1"/>
          </p:cNvSpPr>
          <p:nvPr/>
        </p:nvSpPr>
        <p:spPr bwMode="auto">
          <a:xfrm>
            <a:off x="695325" y="2430463"/>
            <a:ext cx="532197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Reservoir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1" name="Rectangle 23"/>
          <p:cNvSpPr>
            <a:spLocks noChangeArrowheads="1"/>
          </p:cNvSpPr>
          <p:nvPr/>
        </p:nvSpPr>
        <p:spPr bwMode="auto">
          <a:xfrm>
            <a:off x="765175" y="2803525"/>
            <a:ext cx="391133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Source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2" name="Rectangle 24"/>
          <p:cNvSpPr>
            <a:spLocks noChangeArrowheads="1"/>
          </p:cNvSpPr>
          <p:nvPr/>
        </p:nvSpPr>
        <p:spPr bwMode="auto">
          <a:xfrm>
            <a:off x="944563" y="3062288"/>
            <a:ext cx="32060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 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3" name="Rectangle 25"/>
          <p:cNvSpPr>
            <a:spLocks noChangeArrowheads="1"/>
          </p:cNvSpPr>
          <p:nvPr/>
        </p:nvSpPr>
        <p:spPr bwMode="auto">
          <a:xfrm>
            <a:off x="696913" y="3321050"/>
            <a:ext cx="525785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Post-Seal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4" name="Rectangle 26"/>
          <p:cNvSpPr>
            <a:spLocks noChangeArrowheads="1"/>
          </p:cNvSpPr>
          <p:nvPr/>
        </p:nvSpPr>
        <p:spPr bwMode="auto">
          <a:xfrm>
            <a:off x="841375" y="3694113"/>
            <a:ext cx="237244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Seal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5" name="Rectangle 27"/>
          <p:cNvSpPr>
            <a:spLocks noChangeArrowheads="1"/>
          </p:cNvSpPr>
          <p:nvPr/>
        </p:nvSpPr>
        <p:spPr bwMode="auto">
          <a:xfrm>
            <a:off x="695325" y="4068763"/>
            <a:ext cx="532197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Reservoir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6" name="Rectangle 28"/>
          <p:cNvSpPr>
            <a:spLocks noChangeArrowheads="1"/>
          </p:cNvSpPr>
          <p:nvPr/>
        </p:nvSpPr>
        <p:spPr bwMode="auto">
          <a:xfrm>
            <a:off x="765175" y="4441825"/>
            <a:ext cx="391133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Source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7" name="Rectangle 29"/>
          <p:cNvSpPr>
            <a:spLocks noChangeArrowheads="1"/>
          </p:cNvSpPr>
          <p:nvPr/>
        </p:nvSpPr>
        <p:spPr bwMode="auto">
          <a:xfrm>
            <a:off x="944563" y="4699000"/>
            <a:ext cx="32060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 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8" name="Rectangle 30"/>
          <p:cNvSpPr>
            <a:spLocks noChangeArrowheads="1"/>
          </p:cNvSpPr>
          <p:nvPr/>
        </p:nvSpPr>
        <p:spPr bwMode="auto">
          <a:xfrm>
            <a:off x="696913" y="4959350"/>
            <a:ext cx="525785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Post-Seal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39" name="Rectangle 31"/>
          <p:cNvSpPr>
            <a:spLocks noChangeArrowheads="1"/>
          </p:cNvSpPr>
          <p:nvPr/>
        </p:nvSpPr>
        <p:spPr bwMode="auto">
          <a:xfrm>
            <a:off x="841375" y="5332413"/>
            <a:ext cx="237244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Seal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0" name="Rectangle 32"/>
          <p:cNvSpPr>
            <a:spLocks noChangeArrowheads="1"/>
          </p:cNvSpPr>
          <p:nvPr/>
        </p:nvSpPr>
        <p:spPr bwMode="auto">
          <a:xfrm>
            <a:off x="695325" y="5705475"/>
            <a:ext cx="532197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Reservoir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1" name="Rectangle 33"/>
          <p:cNvSpPr>
            <a:spLocks noChangeArrowheads="1"/>
          </p:cNvSpPr>
          <p:nvPr/>
        </p:nvSpPr>
        <p:spPr bwMode="auto">
          <a:xfrm>
            <a:off x="765175" y="6078538"/>
            <a:ext cx="391133" cy="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900" b="1" i="0">
                <a:solidFill>
                  <a:schemeClr val="tx2"/>
                </a:solidFill>
                <a:latin typeface="+mn-lt"/>
              </a:rPr>
              <a:t>Source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2" name="Rectangle 34"/>
          <p:cNvSpPr>
            <a:spLocks noChangeArrowheads="1"/>
          </p:cNvSpPr>
          <p:nvPr/>
        </p:nvSpPr>
        <p:spPr bwMode="auto">
          <a:xfrm>
            <a:off x="950913" y="6365875"/>
            <a:ext cx="17634" cy="4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500" b="1" i="0">
                <a:solidFill>
                  <a:schemeClr val="tx2"/>
                </a:solidFill>
                <a:latin typeface="+mn-lt"/>
              </a:rPr>
              <a:t> 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3" name="Rectangle 35"/>
          <p:cNvSpPr>
            <a:spLocks noChangeArrowheads="1"/>
          </p:cNvSpPr>
          <p:nvPr/>
        </p:nvSpPr>
        <p:spPr bwMode="auto">
          <a:xfrm rot="16200000">
            <a:off x="-24460" y="2192564"/>
            <a:ext cx="1118896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  <a:latin typeface="+mn-lt"/>
              </a:rPr>
              <a:t>Passive Margin</a:t>
            </a:r>
            <a:endParaRPr lang="en-US" sz="12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4" name="Rectangle 36"/>
          <p:cNvSpPr>
            <a:spLocks noChangeArrowheads="1"/>
          </p:cNvSpPr>
          <p:nvPr/>
        </p:nvSpPr>
        <p:spPr bwMode="auto">
          <a:xfrm>
            <a:off x="609600" y="1038225"/>
            <a:ext cx="3794757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  <a:latin typeface="+mn-lt"/>
              </a:rPr>
              <a:t>TECTONIC PHASE FOR BASIN CENTER-SHALLOW </a:t>
            </a:r>
            <a:endParaRPr lang="en-US" sz="12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5" name="Rectangle 37"/>
          <p:cNvSpPr>
            <a:spLocks noChangeArrowheads="1"/>
          </p:cNvSpPr>
          <p:nvPr/>
        </p:nvSpPr>
        <p:spPr bwMode="auto">
          <a:xfrm>
            <a:off x="685800" y="1181100"/>
            <a:ext cx="3685111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  <a:latin typeface="+mn-lt"/>
              </a:rPr>
              <a:t>MARINE SHALLOW BASIN EVAPORITE SETTINGS</a:t>
            </a:r>
            <a:endParaRPr lang="en-US" sz="12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6" name="Rectangle 38"/>
          <p:cNvSpPr>
            <a:spLocks noChangeArrowheads="1"/>
          </p:cNvSpPr>
          <p:nvPr/>
        </p:nvSpPr>
        <p:spPr bwMode="auto">
          <a:xfrm rot="16200000">
            <a:off x="-175944" y="3796732"/>
            <a:ext cx="1421864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  <a:latin typeface="+mn-lt"/>
              </a:rPr>
              <a:t>Continental Interior</a:t>
            </a:r>
            <a:endParaRPr lang="en-US" sz="12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7" name="Rectangle 39"/>
          <p:cNvSpPr>
            <a:spLocks noChangeArrowheads="1"/>
          </p:cNvSpPr>
          <p:nvPr/>
        </p:nvSpPr>
        <p:spPr bwMode="auto">
          <a:xfrm rot="16200000">
            <a:off x="199159" y="5520757"/>
            <a:ext cx="671659" cy="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200" b="1" i="0">
                <a:solidFill>
                  <a:schemeClr val="tx2"/>
                </a:solidFill>
                <a:latin typeface="+mn-lt"/>
              </a:rPr>
              <a:t>Back-Arc</a:t>
            </a:r>
            <a:endParaRPr lang="en-US" sz="12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8" name="Rectangle 40"/>
          <p:cNvSpPr>
            <a:spLocks noChangeArrowheads="1"/>
          </p:cNvSpPr>
          <p:nvPr/>
        </p:nvSpPr>
        <p:spPr bwMode="auto">
          <a:xfrm>
            <a:off x="1343025" y="2711450"/>
            <a:ext cx="635000" cy="312738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49" name="Rectangle 41"/>
          <p:cNvSpPr>
            <a:spLocks noChangeArrowheads="1"/>
          </p:cNvSpPr>
          <p:nvPr/>
        </p:nvSpPr>
        <p:spPr bwMode="auto">
          <a:xfrm>
            <a:off x="1660525" y="2816225"/>
            <a:ext cx="25648" cy="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700" i="0">
                <a:solidFill>
                  <a:schemeClr val="tx2"/>
                </a:solidFill>
                <a:latin typeface="+mn-lt"/>
              </a:rPr>
              <a:t> 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0" name="Rectangle 42"/>
          <p:cNvSpPr>
            <a:spLocks noChangeArrowheads="1"/>
          </p:cNvSpPr>
          <p:nvPr/>
        </p:nvSpPr>
        <p:spPr bwMode="auto">
          <a:xfrm>
            <a:off x="2079625" y="2711450"/>
            <a:ext cx="633413" cy="312738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1" name="Rectangle 43"/>
          <p:cNvSpPr>
            <a:spLocks noChangeArrowheads="1"/>
          </p:cNvSpPr>
          <p:nvPr/>
        </p:nvSpPr>
        <p:spPr bwMode="auto">
          <a:xfrm>
            <a:off x="1347788" y="2343150"/>
            <a:ext cx="635000" cy="312738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2" name="Rectangle 44"/>
          <p:cNvSpPr>
            <a:spLocks noChangeArrowheads="1"/>
          </p:cNvSpPr>
          <p:nvPr/>
        </p:nvSpPr>
        <p:spPr bwMode="auto">
          <a:xfrm>
            <a:off x="1665288" y="2447925"/>
            <a:ext cx="25648" cy="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700" i="0">
                <a:solidFill>
                  <a:schemeClr val="tx2"/>
                </a:solidFill>
                <a:latin typeface="+mn-lt"/>
              </a:rPr>
              <a:t> 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3" name="Rectangle 45"/>
          <p:cNvSpPr>
            <a:spLocks noChangeArrowheads="1"/>
          </p:cNvSpPr>
          <p:nvPr/>
        </p:nvSpPr>
        <p:spPr bwMode="auto">
          <a:xfrm>
            <a:off x="2073275" y="2338388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4" name="Rectangle 46"/>
          <p:cNvSpPr>
            <a:spLocks noChangeArrowheads="1"/>
          </p:cNvSpPr>
          <p:nvPr/>
        </p:nvSpPr>
        <p:spPr bwMode="auto">
          <a:xfrm>
            <a:off x="1347788" y="1970088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5" name="Rectangle 47"/>
          <p:cNvSpPr>
            <a:spLocks noChangeArrowheads="1"/>
          </p:cNvSpPr>
          <p:nvPr/>
        </p:nvSpPr>
        <p:spPr bwMode="auto">
          <a:xfrm>
            <a:off x="1665288" y="2073275"/>
            <a:ext cx="25648" cy="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700" i="0">
                <a:solidFill>
                  <a:schemeClr val="tx2"/>
                </a:solidFill>
                <a:latin typeface="+mn-lt"/>
              </a:rPr>
              <a:t> 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6" name="Rectangle 48"/>
          <p:cNvSpPr>
            <a:spLocks noChangeArrowheads="1"/>
          </p:cNvSpPr>
          <p:nvPr/>
        </p:nvSpPr>
        <p:spPr bwMode="auto">
          <a:xfrm>
            <a:off x="2070100" y="1965325"/>
            <a:ext cx="633413" cy="312738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7" name="Rectangle 49"/>
          <p:cNvSpPr>
            <a:spLocks noChangeArrowheads="1"/>
          </p:cNvSpPr>
          <p:nvPr/>
        </p:nvSpPr>
        <p:spPr bwMode="auto">
          <a:xfrm>
            <a:off x="2809875" y="2338388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8" name="Rectangle 50"/>
          <p:cNvSpPr>
            <a:spLocks noChangeArrowheads="1"/>
          </p:cNvSpPr>
          <p:nvPr/>
        </p:nvSpPr>
        <p:spPr bwMode="auto">
          <a:xfrm>
            <a:off x="2805113" y="1965325"/>
            <a:ext cx="635000" cy="312738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59" name="Rectangle 51"/>
          <p:cNvSpPr>
            <a:spLocks noChangeArrowheads="1"/>
          </p:cNvSpPr>
          <p:nvPr/>
        </p:nvSpPr>
        <p:spPr bwMode="auto">
          <a:xfrm>
            <a:off x="2816225" y="2711450"/>
            <a:ext cx="633413" cy="312738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0" name="Rectangle 52"/>
          <p:cNvSpPr>
            <a:spLocks noChangeArrowheads="1"/>
          </p:cNvSpPr>
          <p:nvPr/>
        </p:nvSpPr>
        <p:spPr bwMode="auto">
          <a:xfrm>
            <a:off x="3556000" y="1970088"/>
            <a:ext cx="635000" cy="312737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1" name="Rectangle 53"/>
          <p:cNvSpPr>
            <a:spLocks noChangeArrowheads="1"/>
          </p:cNvSpPr>
          <p:nvPr/>
        </p:nvSpPr>
        <p:spPr bwMode="auto">
          <a:xfrm>
            <a:off x="3556000" y="2343150"/>
            <a:ext cx="635000" cy="312738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2" name="Rectangle 54"/>
          <p:cNvSpPr>
            <a:spLocks noChangeArrowheads="1"/>
          </p:cNvSpPr>
          <p:nvPr/>
        </p:nvSpPr>
        <p:spPr bwMode="auto">
          <a:xfrm>
            <a:off x="3551238" y="2711450"/>
            <a:ext cx="635000" cy="312738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3" name="Rectangle 55"/>
          <p:cNvSpPr>
            <a:spLocks noChangeArrowheads="1"/>
          </p:cNvSpPr>
          <p:nvPr/>
        </p:nvSpPr>
        <p:spPr bwMode="auto">
          <a:xfrm>
            <a:off x="1343025" y="4348163"/>
            <a:ext cx="635000" cy="31432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4" name="Rectangle 56"/>
          <p:cNvSpPr>
            <a:spLocks noChangeArrowheads="1"/>
          </p:cNvSpPr>
          <p:nvPr/>
        </p:nvSpPr>
        <p:spPr bwMode="auto">
          <a:xfrm>
            <a:off x="2079625" y="4348163"/>
            <a:ext cx="633413" cy="31432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5" name="Rectangle 57"/>
          <p:cNvSpPr>
            <a:spLocks noChangeArrowheads="1"/>
          </p:cNvSpPr>
          <p:nvPr/>
        </p:nvSpPr>
        <p:spPr bwMode="auto">
          <a:xfrm>
            <a:off x="1347788" y="3979863"/>
            <a:ext cx="635000" cy="312737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6" name="Rectangle 58"/>
          <p:cNvSpPr>
            <a:spLocks noChangeArrowheads="1"/>
          </p:cNvSpPr>
          <p:nvPr/>
        </p:nvSpPr>
        <p:spPr bwMode="auto">
          <a:xfrm>
            <a:off x="2073275" y="3975100"/>
            <a:ext cx="635000" cy="312738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7" name="Rectangle 59"/>
          <p:cNvSpPr>
            <a:spLocks noChangeArrowheads="1"/>
          </p:cNvSpPr>
          <p:nvPr/>
        </p:nvSpPr>
        <p:spPr bwMode="auto">
          <a:xfrm>
            <a:off x="1347788" y="3606800"/>
            <a:ext cx="635000" cy="312738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8" name="Rectangle 60"/>
          <p:cNvSpPr>
            <a:spLocks noChangeArrowheads="1"/>
          </p:cNvSpPr>
          <p:nvPr/>
        </p:nvSpPr>
        <p:spPr bwMode="auto">
          <a:xfrm>
            <a:off x="2070100" y="3602038"/>
            <a:ext cx="633413" cy="312737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69" name="Rectangle 61"/>
          <p:cNvSpPr>
            <a:spLocks noChangeArrowheads="1"/>
          </p:cNvSpPr>
          <p:nvPr/>
        </p:nvSpPr>
        <p:spPr bwMode="auto">
          <a:xfrm>
            <a:off x="3556000" y="3606800"/>
            <a:ext cx="635000" cy="312738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0" name="Rectangle 62"/>
          <p:cNvSpPr>
            <a:spLocks noChangeArrowheads="1"/>
          </p:cNvSpPr>
          <p:nvPr/>
        </p:nvSpPr>
        <p:spPr bwMode="auto">
          <a:xfrm>
            <a:off x="3556000" y="3979863"/>
            <a:ext cx="635000" cy="312737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1" name="Rectangle 63"/>
          <p:cNvSpPr>
            <a:spLocks noChangeArrowheads="1"/>
          </p:cNvSpPr>
          <p:nvPr/>
        </p:nvSpPr>
        <p:spPr bwMode="auto">
          <a:xfrm>
            <a:off x="3551238" y="4348163"/>
            <a:ext cx="635000" cy="31432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2" name="Rectangle 64"/>
          <p:cNvSpPr>
            <a:spLocks noChangeArrowheads="1"/>
          </p:cNvSpPr>
          <p:nvPr/>
        </p:nvSpPr>
        <p:spPr bwMode="auto">
          <a:xfrm>
            <a:off x="1343025" y="5986463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3" name="Rectangle 65"/>
          <p:cNvSpPr>
            <a:spLocks noChangeArrowheads="1"/>
          </p:cNvSpPr>
          <p:nvPr/>
        </p:nvSpPr>
        <p:spPr bwMode="auto">
          <a:xfrm>
            <a:off x="2079625" y="5986463"/>
            <a:ext cx="633413" cy="312737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4" name="Rectangle 66"/>
          <p:cNvSpPr>
            <a:spLocks noChangeArrowheads="1"/>
          </p:cNvSpPr>
          <p:nvPr/>
        </p:nvSpPr>
        <p:spPr bwMode="auto">
          <a:xfrm>
            <a:off x="1347788" y="5616575"/>
            <a:ext cx="635000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5" name="Rectangle 67"/>
          <p:cNvSpPr>
            <a:spLocks noChangeArrowheads="1"/>
          </p:cNvSpPr>
          <p:nvPr/>
        </p:nvSpPr>
        <p:spPr bwMode="auto">
          <a:xfrm>
            <a:off x="2073275" y="5611813"/>
            <a:ext cx="635000" cy="31432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6" name="Rectangle 68"/>
          <p:cNvSpPr>
            <a:spLocks noChangeArrowheads="1"/>
          </p:cNvSpPr>
          <p:nvPr/>
        </p:nvSpPr>
        <p:spPr bwMode="auto">
          <a:xfrm>
            <a:off x="1347788" y="5243513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7" name="Rectangle 69"/>
          <p:cNvSpPr>
            <a:spLocks noChangeArrowheads="1"/>
          </p:cNvSpPr>
          <p:nvPr/>
        </p:nvSpPr>
        <p:spPr bwMode="auto">
          <a:xfrm>
            <a:off x="2070100" y="5238750"/>
            <a:ext cx="633413" cy="31432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8" name="Rectangle 70"/>
          <p:cNvSpPr>
            <a:spLocks noChangeArrowheads="1"/>
          </p:cNvSpPr>
          <p:nvPr/>
        </p:nvSpPr>
        <p:spPr bwMode="auto">
          <a:xfrm>
            <a:off x="3556000" y="5243513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79" name="Rectangle 71"/>
          <p:cNvSpPr>
            <a:spLocks noChangeArrowheads="1"/>
          </p:cNvSpPr>
          <p:nvPr/>
        </p:nvSpPr>
        <p:spPr bwMode="auto">
          <a:xfrm>
            <a:off x="3556000" y="5616575"/>
            <a:ext cx="635000" cy="314325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0" name="Rectangle 72"/>
          <p:cNvSpPr>
            <a:spLocks noChangeArrowheads="1"/>
          </p:cNvSpPr>
          <p:nvPr/>
        </p:nvSpPr>
        <p:spPr bwMode="auto">
          <a:xfrm>
            <a:off x="3551238" y="5986463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1" name="Rectangle 73"/>
          <p:cNvSpPr>
            <a:spLocks noChangeArrowheads="1"/>
          </p:cNvSpPr>
          <p:nvPr/>
        </p:nvSpPr>
        <p:spPr bwMode="auto">
          <a:xfrm>
            <a:off x="3551238" y="3228975"/>
            <a:ext cx="635000" cy="312738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2" name="Rectangle 74"/>
          <p:cNvSpPr>
            <a:spLocks noChangeArrowheads="1"/>
          </p:cNvSpPr>
          <p:nvPr/>
        </p:nvSpPr>
        <p:spPr bwMode="auto">
          <a:xfrm>
            <a:off x="2079625" y="3228975"/>
            <a:ext cx="633413" cy="312738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3" name="Rectangle 75"/>
          <p:cNvSpPr>
            <a:spLocks noChangeArrowheads="1"/>
          </p:cNvSpPr>
          <p:nvPr/>
        </p:nvSpPr>
        <p:spPr bwMode="auto">
          <a:xfrm>
            <a:off x="1343025" y="3228975"/>
            <a:ext cx="635000" cy="312738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4" name="Rectangle 76"/>
          <p:cNvSpPr>
            <a:spLocks noChangeArrowheads="1"/>
          </p:cNvSpPr>
          <p:nvPr/>
        </p:nvSpPr>
        <p:spPr bwMode="auto">
          <a:xfrm>
            <a:off x="1660525" y="3333750"/>
            <a:ext cx="25648" cy="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700" i="0">
                <a:solidFill>
                  <a:schemeClr val="tx2"/>
                </a:solidFill>
                <a:latin typeface="+mn-lt"/>
              </a:rPr>
              <a:t> </a:t>
            </a:r>
            <a:endParaRPr lang="en-US" sz="10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5" name="Rectangle 77"/>
          <p:cNvSpPr>
            <a:spLocks noChangeArrowheads="1"/>
          </p:cNvSpPr>
          <p:nvPr/>
        </p:nvSpPr>
        <p:spPr bwMode="auto">
          <a:xfrm>
            <a:off x="1343025" y="4865688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6" name="Rectangle 78"/>
          <p:cNvSpPr>
            <a:spLocks noChangeArrowheads="1"/>
          </p:cNvSpPr>
          <p:nvPr/>
        </p:nvSpPr>
        <p:spPr bwMode="auto">
          <a:xfrm>
            <a:off x="2079625" y="4865688"/>
            <a:ext cx="633413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7" name="Rectangle 79"/>
          <p:cNvSpPr>
            <a:spLocks noChangeArrowheads="1"/>
          </p:cNvSpPr>
          <p:nvPr/>
        </p:nvSpPr>
        <p:spPr bwMode="auto">
          <a:xfrm>
            <a:off x="3551238" y="4865688"/>
            <a:ext cx="635000" cy="312737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8" name="Rectangle 80"/>
          <p:cNvSpPr>
            <a:spLocks noChangeArrowheads="1"/>
          </p:cNvSpPr>
          <p:nvPr/>
        </p:nvSpPr>
        <p:spPr bwMode="auto">
          <a:xfrm>
            <a:off x="1343025" y="1592263"/>
            <a:ext cx="635000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89" name="Rectangle 81"/>
          <p:cNvSpPr>
            <a:spLocks noChangeArrowheads="1"/>
          </p:cNvSpPr>
          <p:nvPr/>
        </p:nvSpPr>
        <p:spPr bwMode="auto">
          <a:xfrm>
            <a:off x="2079625" y="1592263"/>
            <a:ext cx="633413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90" name="Rectangle 82"/>
          <p:cNvSpPr>
            <a:spLocks noChangeArrowheads="1"/>
          </p:cNvSpPr>
          <p:nvPr/>
        </p:nvSpPr>
        <p:spPr bwMode="auto">
          <a:xfrm>
            <a:off x="2816225" y="1592263"/>
            <a:ext cx="633413" cy="312737"/>
          </a:xfrm>
          <a:prstGeom prst="rect">
            <a:avLst/>
          </a:prstGeom>
          <a:noFill/>
          <a:ln w="4763" cap="rnd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91" name="Rectangle 83"/>
          <p:cNvSpPr>
            <a:spLocks noChangeArrowheads="1"/>
          </p:cNvSpPr>
          <p:nvPr/>
        </p:nvSpPr>
        <p:spPr bwMode="auto">
          <a:xfrm>
            <a:off x="3551238" y="1592263"/>
            <a:ext cx="635000" cy="312737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92" name="Text Box 84"/>
          <p:cNvSpPr txBox="1">
            <a:spLocks noChangeArrowheads="1"/>
          </p:cNvSpPr>
          <p:nvPr/>
        </p:nvSpPr>
        <p:spPr bwMode="auto">
          <a:xfrm>
            <a:off x="2504123" y="3200400"/>
            <a:ext cx="1313180" cy="1492716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Gulf Suez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Michigan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Oman Salt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European Permian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Williston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Dnepr/Donets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Pripyat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Paradox</a:t>
            </a:r>
          </a:p>
        </p:txBody>
      </p:sp>
      <p:sp>
        <p:nvSpPr>
          <p:cNvPr id="1143893" name="Text Box 85"/>
          <p:cNvSpPr txBox="1">
            <a:spLocks noChangeArrowheads="1"/>
          </p:cNvSpPr>
          <p:nvPr/>
        </p:nvSpPr>
        <p:spPr bwMode="auto">
          <a:xfrm>
            <a:off x="2163763" y="2057400"/>
            <a:ext cx="1184275" cy="1841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Zagros Fold Belt</a:t>
            </a:r>
          </a:p>
        </p:txBody>
      </p:sp>
      <p:sp>
        <p:nvSpPr>
          <p:cNvPr id="1143894" name="Text Box 86"/>
          <p:cNvSpPr txBox="1">
            <a:spLocks noChangeArrowheads="1"/>
          </p:cNvSpPr>
          <p:nvPr/>
        </p:nvSpPr>
        <p:spPr bwMode="auto">
          <a:xfrm>
            <a:off x="2536825" y="5322888"/>
            <a:ext cx="1176338" cy="3810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Amu Darya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000" b="1" i="0">
                <a:solidFill>
                  <a:schemeClr val="tx2"/>
                </a:solidFill>
                <a:latin typeface="+mn-lt"/>
              </a:rPr>
              <a:t>Western Canada</a:t>
            </a:r>
          </a:p>
        </p:txBody>
      </p:sp>
      <p:sp>
        <p:nvSpPr>
          <p:cNvPr id="1143895" name="Rectangle 87"/>
          <p:cNvSpPr>
            <a:spLocks noChangeArrowheads="1"/>
          </p:cNvSpPr>
          <p:nvPr/>
        </p:nvSpPr>
        <p:spPr bwMode="auto">
          <a:xfrm>
            <a:off x="482600" y="6557963"/>
            <a:ext cx="593725" cy="219075"/>
          </a:xfrm>
          <a:prstGeom prst="rect">
            <a:avLst/>
          </a:prstGeom>
          <a:solidFill>
            <a:srgbClr val="FFFF99"/>
          </a:solidFill>
          <a:ln w="4763" cap="rnd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96" name="Rectangle 88"/>
          <p:cNvSpPr>
            <a:spLocks noChangeArrowheads="1"/>
          </p:cNvSpPr>
          <p:nvPr/>
        </p:nvSpPr>
        <p:spPr bwMode="auto">
          <a:xfrm>
            <a:off x="2781300" y="6562725"/>
            <a:ext cx="593725" cy="219075"/>
          </a:xfrm>
          <a:prstGeom prst="rect">
            <a:avLst/>
          </a:prstGeom>
          <a:solidFill>
            <a:schemeClr val="folHlink"/>
          </a:solidFill>
          <a:ln w="4763" cap="rnd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43897" name="Text Box 89"/>
          <p:cNvSpPr txBox="1">
            <a:spLocks noChangeArrowheads="1"/>
          </p:cNvSpPr>
          <p:nvPr/>
        </p:nvSpPr>
        <p:spPr bwMode="auto">
          <a:xfrm>
            <a:off x="1066800" y="6551613"/>
            <a:ext cx="1677062" cy="2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 i="0">
                <a:solidFill>
                  <a:schemeClr val="tx2"/>
                </a:solidFill>
                <a:latin typeface="+mn-lt"/>
              </a:rPr>
              <a:t>Dominant Occurrence</a:t>
            </a:r>
          </a:p>
        </p:txBody>
      </p:sp>
      <p:sp>
        <p:nvSpPr>
          <p:cNvPr id="1143901" name="Rectangle 93"/>
          <p:cNvSpPr>
            <a:spLocks noChangeArrowheads="1"/>
          </p:cNvSpPr>
          <p:nvPr/>
        </p:nvSpPr>
        <p:spPr bwMode="auto">
          <a:xfrm>
            <a:off x="4838700" y="4267200"/>
            <a:ext cx="40386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i="0">
                <a:solidFill>
                  <a:schemeClr val="tx2"/>
                </a:solidFill>
                <a:latin typeface="+mn-lt"/>
              </a:rPr>
              <a:t>Plays in Continental Interior Settings</a:t>
            </a:r>
          </a:p>
          <a:p>
            <a:pPr>
              <a:buFontTx/>
              <a:buChar char="•"/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40% of Plays Do Not Evolve to Foreland Phase</a:t>
            </a:r>
          </a:p>
          <a:p>
            <a:pPr>
              <a:buFontTx/>
              <a:buChar char="•"/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Stratigraphic Traps Important</a:t>
            </a:r>
          </a:p>
          <a:p>
            <a:pPr>
              <a:buFontTx/>
              <a:buChar char="•"/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Source, Reservoir, Seal Possible in ALL Phases</a:t>
            </a:r>
          </a:p>
          <a:p>
            <a:pPr>
              <a:buFontTx/>
              <a:buChar char="•"/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&gt;90% Source Rocks Carbonate in Origin</a:t>
            </a:r>
          </a:p>
          <a:p>
            <a:pPr>
              <a:buFontTx/>
              <a:buChar char="•"/>
            </a:pPr>
            <a:r>
              <a:rPr lang="en-US" sz="1400" i="0">
                <a:solidFill>
                  <a:schemeClr val="tx2"/>
                </a:solidFill>
                <a:latin typeface="+mn-lt"/>
              </a:rPr>
              <a:t>Source Rocks in Close Proximity to Reservoir</a:t>
            </a:r>
          </a:p>
        </p:txBody>
      </p:sp>
      <p:sp>
        <p:nvSpPr>
          <p:cNvPr id="1143898" name="Text Box 90"/>
          <p:cNvSpPr txBox="1">
            <a:spLocks noChangeArrowheads="1"/>
          </p:cNvSpPr>
          <p:nvPr/>
        </p:nvSpPr>
        <p:spPr bwMode="auto">
          <a:xfrm>
            <a:off x="3378200" y="6554788"/>
            <a:ext cx="1404552" cy="2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 i="0">
                <a:solidFill>
                  <a:schemeClr val="tx2"/>
                </a:solidFill>
                <a:latin typeface="+mn-lt"/>
              </a:rPr>
              <a:t>Minor Occurrence</a:t>
            </a:r>
          </a:p>
        </p:txBody>
      </p:sp>
    </p:spTree>
    <p:extLst>
      <p:ext uri="{BB962C8B-B14F-4D97-AF65-F5344CB8AC3E}">
        <p14:creationId xmlns:p14="http://schemas.microsoft.com/office/powerpoint/2010/main" val="32478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ChangeArrowheads="1"/>
          </p:cNvSpPr>
          <p:nvPr/>
        </p:nvSpPr>
        <p:spPr bwMode="auto">
          <a:xfrm>
            <a:off x="1600200" y="3048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i="0">
                <a:solidFill>
                  <a:schemeClr val="tx2"/>
                </a:solidFill>
                <a:latin typeface="+mn-lt"/>
              </a:rPr>
              <a:t>Summary &amp; Conclusions</a:t>
            </a:r>
          </a:p>
        </p:txBody>
      </p:sp>
      <p:grpSp>
        <p:nvGrpSpPr>
          <p:cNvPr id="25604" name="Group 558"/>
          <p:cNvGrpSpPr>
            <a:grpSpLocks/>
          </p:cNvGrpSpPr>
          <p:nvPr/>
        </p:nvGrpSpPr>
        <p:grpSpPr bwMode="auto">
          <a:xfrm>
            <a:off x="2590800" y="2743200"/>
            <a:ext cx="3810000" cy="914400"/>
            <a:chOff x="1536" y="1728"/>
            <a:chExt cx="2400" cy="576"/>
          </a:xfrm>
        </p:grpSpPr>
        <p:sp>
          <p:nvSpPr>
            <p:cNvPr id="26150" name="Rectangle 557"/>
            <p:cNvSpPr>
              <a:spLocks noChangeArrowheads="1"/>
            </p:cNvSpPr>
            <p:nvPr/>
          </p:nvSpPr>
          <p:spPr bwMode="auto">
            <a:xfrm>
              <a:off x="1536" y="1728"/>
              <a:ext cx="240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pic>
          <p:nvPicPr>
            <p:cNvPr id="2615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776"/>
              <a:ext cx="231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52" name="Oval 6"/>
            <p:cNvSpPr>
              <a:spLocks noChangeArrowheads="1"/>
            </p:cNvSpPr>
            <p:nvPr/>
          </p:nvSpPr>
          <p:spPr bwMode="auto">
            <a:xfrm>
              <a:off x="2496" y="1812"/>
              <a:ext cx="164" cy="40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25605" name="Group 556"/>
          <p:cNvGrpSpPr>
            <a:grpSpLocks/>
          </p:cNvGrpSpPr>
          <p:nvPr/>
        </p:nvGrpSpPr>
        <p:grpSpPr bwMode="auto">
          <a:xfrm>
            <a:off x="2153106" y="4529365"/>
            <a:ext cx="4953000" cy="1047750"/>
            <a:chOff x="1584" y="2700"/>
            <a:chExt cx="3120" cy="660"/>
          </a:xfrm>
        </p:grpSpPr>
        <p:sp>
          <p:nvSpPr>
            <p:cNvPr id="25606" name="Rectangle 555"/>
            <p:cNvSpPr>
              <a:spLocks noChangeArrowheads="1"/>
            </p:cNvSpPr>
            <p:nvPr/>
          </p:nvSpPr>
          <p:spPr bwMode="auto">
            <a:xfrm>
              <a:off x="1584" y="2736"/>
              <a:ext cx="3120" cy="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07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632" y="2779"/>
              <a:ext cx="3024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08" name="Freeform 12"/>
            <p:cNvSpPr>
              <a:spLocks/>
            </p:cNvSpPr>
            <p:nvPr/>
          </p:nvSpPr>
          <p:spPr bwMode="auto">
            <a:xfrm>
              <a:off x="2850" y="2840"/>
              <a:ext cx="200" cy="45"/>
            </a:xfrm>
            <a:custGeom>
              <a:avLst/>
              <a:gdLst>
                <a:gd name="T0" fmla="*/ 0 w 400"/>
                <a:gd name="T1" fmla="*/ 0 h 88"/>
                <a:gd name="T2" fmla="*/ 5 w 400"/>
                <a:gd name="T3" fmla="*/ 6 h 88"/>
                <a:gd name="T4" fmla="*/ 8 w 400"/>
                <a:gd name="T5" fmla="*/ 12 h 88"/>
                <a:gd name="T6" fmla="*/ 11 w 400"/>
                <a:gd name="T7" fmla="*/ 17 h 88"/>
                <a:gd name="T8" fmla="*/ 15 w 400"/>
                <a:gd name="T9" fmla="*/ 22 h 88"/>
                <a:gd name="T10" fmla="*/ 21 w 400"/>
                <a:gd name="T11" fmla="*/ 28 h 88"/>
                <a:gd name="T12" fmla="*/ 28 w 400"/>
                <a:gd name="T13" fmla="*/ 32 h 88"/>
                <a:gd name="T14" fmla="*/ 37 w 400"/>
                <a:gd name="T15" fmla="*/ 35 h 88"/>
                <a:gd name="T16" fmla="*/ 46 w 400"/>
                <a:gd name="T17" fmla="*/ 38 h 88"/>
                <a:gd name="T18" fmla="*/ 55 w 400"/>
                <a:gd name="T19" fmla="*/ 40 h 88"/>
                <a:gd name="T20" fmla="*/ 68 w 400"/>
                <a:gd name="T21" fmla="*/ 42 h 88"/>
                <a:gd name="T22" fmla="*/ 81 w 400"/>
                <a:gd name="T23" fmla="*/ 43 h 88"/>
                <a:gd name="T24" fmla="*/ 95 w 400"/>
                <a:gd name="T25" fmla="*/ 44 h 88"/>
                <a:gd name="T26" fmla="*/ 108 w 400"/>
                <a:gd name="T27" fmla="*/ 45 h 88"/>
                <a:gd name="T28" fmla="*/ 122 w 400"/>
                <a:gd name="T29" fmla="*/ 45 h 88"/>
                <a:gd name="T30" fmla="*/ 135 w 400"/>
                <a:gd name="T31" fmla="*/ 45 h 88"/>
                <a:gd name="T32" fmla="*/ 145 w 400"/>
                <a:gd name="T33" fmla="*/ 45 h 88"/>
                <a:gd name="T34" fmla="*/ 154 w 400"/>
                <a:gd name="T35" fmla="*/ 44 h 88"/>
                <a:gd name="T36" fmla="*/ 162 w 400"/>
                <a:gd name="T37" fmla="*/ 44 h 88"/>
                <a:gd name="T38" fmla="*/ 169 w 400"/>
                <a:gd name="T39" fmla="*/ 43 h 88"/>
                <a:gd name="T40" fmla="*/ 176 w 400"/>
                <a:gd name="T41" fmla="*/ 43 h 88"/>
                <a:gd name="T42" fmla="*/ 182 w 400"/>
                <a:gd name="T43" fmla="*/ 43 h 88"/>
                <a:gd name="T44" fmla="*/ 186 w 400"/>
                <a:gd name="T45" fmla="*/ 42 h 88"/>
                <a:gd name="T46" fmla="*/ 190 w 400"/>
                <a:gd name="T47" fmla="*/ 42 h 88"/>
                <a:gd name="T48" fmla="*/ 195 w 400"/>
                <a:gd name="T49" fmla="*/ 41 h 88"/>
                <a:gd name="T50" fmla="*/ 200 w 400"/>
                <a:gd name="T51" fmla="*/ 39 h 88"/>
                <a:gd name="T52" fmla="*/ 200 w 400"/>
                <a:gd name="T53" fmla="*/ 39 h 88"/>
                <a:gd name="T54" fmla="*/ 187 w 400"/>
                <a:gd name="T55" fmla="*/ 39 h 88"/>
                <a:gd name="T56" fmla="*/ 173 w 400"/>
                <a:gd name="T57" fmla="*/ 39 h 88"/>
                <a:gd name="T58" fmla="*/ 162 w 400"/>
                <a:gd name="T59" fmla="*/ 38 h 88"/>
                <a:gd name="T60" fmla="*/ 152 w 400"/>
                <a:gd name="T61" fmla="*/ 37 h 88"/>
                <a:gd name="T62" fmla="*/ 144 w 400"/>
                <a:gd name="T63" fmla="*/ 36 h 88"/>
                <a:gd name="T64" fmla="*/ 136 w 400"/>
                <a:gd name="T65" fmla="*/ 35 h 88"/>
                <a:gd name="T66" fmla="*/ 131 w 400"/>
                <a:gd name="T67" fmla="*/ 34 h 88"/>
                <a:gd name="T68" fmla="*/ 127 w 400"/>
                <a:gd name="T69" fmla="*/ 33 h 88"/>
                <a:gd name="T70" fmla="*/ 123 w 400"/>
                <a:gd name="T71" fmla="*/ 31 h 88"/>
                <a:gd name="T72" fmla="*/ 120 w 400"/>
                <a:gd name="T73" fmla="*/ 30 h 88"/>
                <a:gd name="T74" fmla="*/ 114 w 400"/>
                <a:gd name="T75" fmla="*/ 29 h 88"/>
                <a:gd name="T76" fmla="*/ 108 w 400"/>
                <a:gd name="T77" fmla="*/ 28 h 88"/>
                <a:gd name="T78" fmla="*/ 100 w 400"/>
                <a:gd name="T79" fmla="*/ 27 h 88"/>
                <a:gd name="T80" fmla="*/ 91 w 400"/>
                <a:gd name="T81" fmla="*/ 26 h 88"/>
                <a:gd name="T82" fmla="*/ 81 w 400"/>
                <a:gd name="T83" fmla="*/ 25 h 88"/>
                <a:gd name="T84" fmla="*/ 71 w 400"/>
                <a:gd name="T85" fmla="*/ 24 h 88"/>
                <a:gd name="T86" fmla="*/ 61 w 400"/>
                <a:gd name="T87" fmla="*/ 20 h 88"/>
                <a:gd name="T88" fmla="*/ 52 w 400"/>
                <a:gd name="T89" fmla="*/ 17 h 88"/>
                <a:gd name="T90" fmla="*/ 44 w 400"/>
                <a:gd name="T91" fmla="*/ 14 h 88"/>
                <a:gd name="T92" fmla="*/ 36 w 400"/>
                <a:gd name="T93" fmla="*/ 11 h 88"/>
                <a:gd name="T94" fmla="*/ 27 w 400"/>
                <a:gd name="T95" fmla="*/ 8 h 88"/>
                <a:gd name="T96" fmla="*/ 20 w 400"/>
                <a:gd name="T97" fmla="*/ 6 h 88"/>
                <a:gd name="T98" fmla="*/ 13 w 400"/>
                <a:gd name="T99" fmla="*/ 4 h 88"/>
                <a:gd name="T100" fmla="*/ 9 w 400"/>
                <a:gd name="T101" fmla="*/ 2 h 88"/>
                <a:gd name="T102" fmla="*/ 2 w 400"/>
                <a:gd name="T103" fmla="*/ 1 h 88"/>
                <a:gd name="T104" fmla="*/ 0 w 400"/>
                <a:gd name="T105" fmla="*/ 0 h 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00"/>
                <a:gd name="T160" fmla="*/ 0 h 88"/>
                <a:gd name="T161" fmla="*/ 400 w 400"/>
                <a:gd name="T162" fmla="*/ 88 h 8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00" h="88">
                  <a:moveTo>
                    <a:pt x="0" y="0"/>
                  </a:moveTo>
                  <a:lnTo>
                    <a:pt x="9" y="12"/>
                  </a:lnTo>
                  <a:lnTo>
                    <a:pt x="16" y="23"/>
                  </a:lnTo>
                  <a:lnTo>
                    <a:pt x="22" y="33"/>
                  </a:lnTo>
                  <a:lnTo>
                    <a:pt x="30" y="43"/>
                  </a:lnTo>
                  <a:lnTo>
                    <a:pt x="41" y="54"/>
                  </a:lnTo>
                  <a:lnTo>
                    <a:pt x="56" y="63"/>
                  </a:lnTo>
                  <a:lnTo>
                    <a:pt x="73" y="69"/>
                  </a:lnTo>
                  <a:lnTo>
                    <a:pt x="91" y="74"/>
                  </a:lnTo>
                  <a:lnTo>
                    <a:pt x="111" y="78"/>
                  </a:lnTo>
                  <a:lnTo>
                    <a:pt x="135" y="82"/>
                  </a:lnTo>
                  <a:lnTo>
                    <a:pt x="162" y="85"/>
                  </a:lnTo>
                  <a:lnTo>
                    <a:pt x="189" y="87"/>
                  </a:lnTo>
                  <a:lnTo>
                    <a:pt x="217" y="88"/>
                  </a:lnTo>
                  <a:lnTo>
                    <a:pt x="244" y="88"/>
                  </a:lnTo>
                  <a:lnTo>
                    <a:pt x="269" y="88"/>
                  </a:lnTo>
                  <a:lnTo>
                    <a:pt x="289" y="88"/>
                  </a:lnTo>
                  <a:lnTo>
                    <a:pt x="308" y="87"/>
                  </a:lnTo>
                  <a:lnTo>
                    <a:pt x="324" y="86"/>
                  </a:lnTo>
                  <a:lnTo>
                    <a:pt x="337" y="85"/>
                  </a:lnTo>
                  <a:lnTo>
                    <a:pt x="352" y="84"/>
                  </a:lnTo>
                  <a:lnTo>
                    <a:pt x="363" y="84"/>
                  </a:lnTo>
                  <a:lnTo>
                    <a:pt x="372" y="83"/>
                  </a:lnTo>
                  <a:lnTo>
                    <a:pt x="380" y="83"/>
                  </a:lnTo>
                  <a:lnTo>
                    <a:pt x="389" y="81"/>
                  </a:lnTo>
                  <a:lnTo>
                    <a:pt x="400" y="77"/>
                  </a:lnTo>
                  <a:lnTo>
                    <a:pt x="399" y="77"/>
                  </a:lnTo>
                  <a:lnTo>
                    <a:pt x="373" y="77"/>
                  </a:lnTo>
                  <a:lnTo>
                    <a:pt x="346" y="76"/>
                  </a:lnTo>
                  <a:lnTo>
                    <a:pt x="324" y="75"/>
                  </a:lnTo>
                  <a:lnTo>
                    <a:pt x="303" y="73"/>
                  </a:lnTo>
                  <a:lnTo>
                    <a:pt x="287" y="70"/>
                  </a:lnTo>
                  <a:lnTo>
                    <a:pt x="272" y="68"/>
                  </a:lnTo>
                  <a:lnTo>
                    <a:pt x="261" y="66"/>
                  </a:lnTo>
                  <a:lnTo>
                    <a:pt x="254" y="64"/>
                  </a:lnTo>
                  <a:lnTo>
                    <a:pt x="247" y="60"/>
                  </a:lnTo>
                  <a:lnTo>
                    <a:pt x="241" y="58"/>
                  </a:lnTo>
                  <a:lnTo>
                    <a:pt x="229" y="56"/>
                  </a:lnTo>
                  <a:lnTo>
                    <a:pt x="216" y="54"/>
                  </a:lnTo>
                  <a:lnTo>
                    <a:pt x="199" y="52"/>
                  </a:lnTo>
                  <a:lnTo>
                    <a:pt x="181" y="51"/>
                  </a:lnTo>
                  <a:lnTo>
                    <a:pt x="162" y="49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04" y="34"/>
                  </a:lnTo>
                  <a:lnTo>
                    <a:pt x="88" y="28"/>
                  </a:lnTo>
                  <a:lnTo>
                    <a:pt x="71" y="22"/>
                  </a:lnTo>
                  <a:lnTo>
                    <a:pt x="54" y="16"/>
                  </a:lnTo>
                  <a:lnTo>
                    <a:pt x="39" y="11"/>
                  </a:lnTo>
                  <a:lnTo>
                    <a:pt x="27" y="7"/>
                  </a:lnTo>
                  <a:lnTo>
                    <a:pt x="17" y="4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F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09" name="Freeform 13"/>
            <p:cNvSpPr>
              <a:spLocks/>
            </p:cNvSpPr>
            <p:nvPr/>
          </p:nvSpPr>
          <p:spPr bwMode="auto">
            <a:xfrm>
              <a:off x="2872" y="2935"/>
              <a:ext cx="208" cy="50"/>
            </a:xfrm>
            <a:custGeom>
              <a:avLst/>
              <a:gdLst>
                <a:gd name="T0" fmla="*/ 0 w 416"/>
                <a:gd name="T1" fmla="*/ 0 h 101"/>
                <a:gd name="T2" fmla="*/ 3 w 416"/>
                <a:gd name="T3" fmla="*/ 4 h 101"/>
                <a:gd name="T4" fmla="*/ 3 w 416"/>
                <a:gd name="T5" fmla="*/ 7 h 101"/>
                <a:gd name="T6" fmla="*/ 4 w 416"/>
                <a:gd name="T7" fmla="*/ 11 h 101"/>
                <a:gd name="T8" fmla="*/ 5 w 416"/>
                <a:gd name="T9" fmla="*/ 13 h 101"/>
                <a:gd name="T10" fmla="*/ 7 w 416"/>
                <a:gd name="T11" fmla="*/ 17 h 101"/>
                <a:gd name="T12" fmla="*/ 12 w 416"/>
                <a:gd name="T13" fmla="*/ 20 h 101"/>
                <a:gd name="T14" fmla="*/ 17 w 416"/>
                <a:gd name="T15" fmla="*/ 24 h 101"/>
                <a:gd name="T16" fmla="*/ 23 w 416"/>
                <a:gd name="T17" fmla="*/ 26 h 101"/>
                <a:gd name="T18" fmla="*/ 30 w 416"/>
                <a:gd name="T19" fmla="*/ 29 h 101"/>
                <a:gd name="T20" fmla="*/ 38 w 416"/>
                <a:gd name="T21" fmla="*/ 31 h 101"/>
                <a:gd name="T22" fmla="*/ 48 w 416"/>
                <a:gd name="T23" fmla="*/ 34 h 101"/>
                <a:gd name="T24" fmla="*/ 58 w 416"/>
                <a:gd name="T25" fmla="*/ 36 h 101"/>
                <a:gd name="T26" fmla="*/ 68 w 416"/>
                <a:gd name="T27" fmla="*/ 38 h 101"/>
                <a:gd name="T28" fmla="*/ 78 w 416"/>
                <a:gd name="T29" fmla="*/ 40 h 101"/>
                <a:gd name="T30" fmla="*/ 87 w 416"/>
                <a:gd name="T31" fmla="*/ 42 h 101"/>
                <a:gd name="T32" fmla="*/ 94 w 416"/>
                <a:gd name="T33" fmla="*/ 43 h 101"/>
                <a:gd name="T34" fmla="*/ 99 w 416"/>
                <a:gd name="T35" fmla="*/ 43 h 101"/>
                <a:gd name="T36" fmla="*/ 104 w 416"/>
                <a:gd name="T37" fmla="*/ 44 h 101"/>
                <a:gd name="T38" fmla="*/ 108 w 416"/>
                <a:gd name="T39" fmla="*/ 45 h 101"/>
                <a:gd name="T40" fmla="*/ 116 w 416"/>
                <a:gd name="T41" fmla="*/ 46 h 101"/>
                <a:gd name="T42" fmla="*/ 129 w 416"/>
                <a:gd name="T43" fmla="*/ 47 h 101"/>
                <a:gd name="T44" fmla="*/ 145 w 416"/>
                <a:gd name="T45" fmla="*/ 48 h 101"/>
                <a:gd name="T46" fmla="*/ 163 w 416"/>
                <a:gd name="T47" fmla="*/ 48 h 101"/>
                <a:gd name="T48" fmla="*/ 182 w 416"/>
                <a:gd name="T49" fmla="*/ 49 h 101"/>
                <a:gd name="T50" fmla="*/ 197 w 416"/>
                <a:gd name="T51" fmla="*/ 50 h 101"/>
                <a:gd name="T52" fmla="*/ 208 w 416"/>
                <a:gd name="T53" fmla="*/ 50 h 101"/>
                <a:gd name="T54" fmla="*/ 193 w 416"/>
                <a:gd name="T55" fmla="*/ 49 h 101"/>
                <a:gd name="T56" fmla="*/ 177 w 416"/>
                <a:gd name="T57" fmla="*/ 47 h 101"/>
                <a:gd name="T58" fmla="*/ 162 w 416"/>
                <a:gd name="T59" fmla="*/ 46 h 101"/>
                <a:gd name="T60" fmla="*/ 148 w 416"/>
                <a:gd name="T61" fmla="*/ 44 h 101"/>
                <a:gd name="T62" fmla="*/ 135 w 416"/>
                <a:gd name="T63" fmla="*/ 42 h 101"/>
                <a:gd name="T64" fmla="*/ 125 w 416"/>
                <a:gd name="T65" fmla="*/ 40 h 101"/>
                <a:gd name="T66" fmla="*/ 118 w 416"/>
                <a:gd name="T67" fmla="*/ 39 h 101"/>
                <a:gd name="T68" fmla="*/ 111 w 416"/>
                <a:gd name="T69" fmla="*/ 38 h 101"/>
                <a:gd name="T70" fmla="*/ 104 w 416"/>
                <a:gd name="T71" fmla="*/ 37 h 101"/>
                <a:gd name="T72" fmla="*/ 96 w 416"/>
                <a:gd name="T73" fmla="*/ 34 h 101"/>
                <a:gd name="T74" fmla="*/ 84 w 416"/>
                <a:gd name="T75" fmla="*/ 32 h 101"/>
                <a:gd name="T76" fmla="*/ 72 w 416"/>
                <a:gd name="T77" fmla="*/ 29 h 101"/>
                <a:gd name="T78" fmla="*/ 59 w 416"/>
                <a:gd name="T79" fmla="*/ 25 h 101"/>
                <a:gd name="T80" fmla="*/ 47 w 416"/>
                <a:gd name="T81" fmla="*/ 21 h 101"/>
                <a:gd name="T82" fmla="*/ 36 w 416"/>
                <a:gd name="T83" fmla="*/ 17 h 101"/>
                <a:gd name="T84" fmla="*/ 27 w 416"/>
                <a:gd name="T85" fmla="*/ 14 h 101"/>
                <a:gd name="T86" fmla="*/ 20 w 416"/>
                <a:gd name="T87" fmla="*/ 10 h 101"/>
                <a:gd name="T88" fmla="*/ 14 w 416"/>
                <a:gd name="T89" fmla="*/ 7 h 101"/>
                <a:gd name="T90" fmla="*/ 7 w 416"/>
                <a:gd name="T91" fmla="*/ 3 h 101"/>
                <a:gd name="T92" fmla="*/ 0 w 416"/>
                <a:gd name="T93" fmla="*/ 0 h 1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16"/>
                <a:gd name="T142" fmla="*/ 0 h 101"/>
                <a:gd name="T143" fmla="*/ 416 w 416"/>
                <a:gd name="T144" fmla="*/ 101 h 1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16" h="101">
                  <a:moveTo>
                    <a:pt x="0" y="0"/>
                  </a:moveTo>
                  <a:lnTo>
                    <a:pt x="5" y="8"/>
                  </a:lnTo>
                  <a:lnTo>
                    <a:pt x="6" y="15"/>
                  </a:lnTo>
                  <a:lnTo>
                    <a:pt x="8" y="22"/>
                  </a:lnTo>
                  <a:lnTo>
                    <a:pt x="10" y="27"/>
                  </a:lnTo>
                  <a:lnTo>
                    <a:pt x="15" y="34"/>
                  </a:lnTo>
                  <a:lnTo>
                    <a:pt x="23" y="41"/>
                  </a:lnTo>
                  <a:lnTo>
                    <a:pt x="33" y="48"/>
                  </a:lnTo>
                  <a:lnTo>
                    <a:pt x="46" y="52"/>
                  </a:lnTo>
                  <a:lnTo>
                    <a:pt x="60" y="58"/>
                  </a:lnTo>
                  <a:lnTo>
                    <a:pt x="76" y="63"/>
                  </a:lnTo>
                  <a:lnTo>
                    <a:pt x="95" y="69"/>
                  </a:lnTo>
                  <a:lnTo>
                    <a:pt x="116" y="72"/>
                  </a:lnTo>
                  <a:lnTo>
                    <a:pt x="136" y="77"/>
                  </a:lnTo>
                  <a:lnTo>
                    <a:pt x="156" y="80"/>
                  </a:lnTo>
                  <a:lnTo>
                    <a:pt x="174" y="84"/>
                  </a:lnTo>
                  <a:lnTo>
                    <a:pt x="188" y="86"/>
                  </a:lnTo>
                  <a:lnTo>
                    <a:pt x="198" y="87"/>
                  </a:lnTo>
                  <a:lnTo>
                    <a:pt x="207" y="88"/>
                  </a:lnTo>
                  <a:lnTo>
                    <a:pt x="217" y="90"/>
                  </a:lnTo>
                  <a:lnTo>
                    <a:pt x="232" y="92"/>
                  </a:lnTo>
                  <a:lnTo>
                    <a:pt x="257" y="94"/>
                  </a:lnTo>
                  <a:lnTo>
                    <a:pt x="289" y="96"/>
                  </a:lnTo>
                  <a:lnTo>
                    <a:pt x="326" y="97"/>
                  </a:lnTo>
                  <a:lnTo>
                    <a:pt x="363" y="99"/>
                  </a:lnTo>
                  <a:lnTo>
                    <a:pt x="394" y="101"/>
                  </a:lnTo>
                  <a:lnTo>
                    <a:pt x="416" y="101"/>
                  </a:lnTo>
                  <a:lnTo>
                    <a:pt x="385" y="98"/>
                  </a:lnTo>
                  <a:lnTo>
                    <a:pt x="354" y="95"/>
                  </a:lnTo>
                  <a:lnTo>
                    <a:pt x="324" y="92"/>
                  </a:lnTo>
                  <a:lnTo>
                    <a:pt x="295" y="88"/>
                  </a:lnTo>
                  <a:lnTo>
                    <a:pt x="270" y="84"/>
                  </a:lnTo>
                  <a:lnTo>
                    <a:pt x="250" y="81"/>
                  </a:lnTo>
                  <a:lnTo>
                    <a:pt x="236" y="79"/>
                  </a:lnTo>
                  <a:lnTo>
                    <a:pt x="223" y="77"/>
                  </a:lnTo>
                  <a:lnTo>
                    <a:pt x="209" y="74"/>
                  </a:lnTo>
                  <a:lnTo>
                    <a:pt x="191" y="69"/>
                  </a:lnTo>
                  <a:lnTo>
                    <a:pt x="168" y="65"/>
                  </a:lnTo>
                  <a:lnTo>
                    <a:pt x="144" y="58"/>
                  </a:lnTo>
                  <a:lnTo>
                    <a:pt x="118" y="50"/>
                  </a:lnTo>
                  <a:lnTo>
                    <a:pt x="94" y="43"/>
                  </a:lnTo>
                  <a:lnTo>
                    <a:pt x="72" y="35"/>
                  </a:lnTo>
                  <a:lnTo>
                    <a:pt x="54" y="29"/>
                  </a:lnTo>
                  <a:lnTo>
                    <a:pt x="40" y="21"/>
                  </a:lnTo>
                  <a:lnTo>
                    <a:pt x="28" y="14"/>
                  </a:lnTo>
                  <a:lnTo>
                    <a:pt x="1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F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0" name="Freeform 14"/>
            <p:cNvSpPr>
              <a:spLocks/>
            </p:cNvSpPr>
            <p:nvPr/>
          </p:nvSpPr>
          <p:spPr bwMode="auto">
            <a:xfrm>
              <a:off x="1953" y="2804"/>
              <a:ext cx="1758" cy="75"/>
            </a:xfrm>
            <a:custGeom>
              <a:avLst/>
              <a:gdLst>
                <a:gd name="T0" fmla="*/ 0 w 3517"/>
                <a:gd name="T1" fmla="*/ 0 h 150"/>
                <a:gd name="T2" fmla="*/ 35 w 3517"/>
                <a:gd name="T3" fmla="*/ 5 h 150"/>
                <a:gd name="T4" fmla="*/ 64 w 3517"/>
                <a:gd name="T5" fmla="*/ 11 h 150"/>
                <a:gd name="T6" fmla="*/ 105 w 3517"/>
                <a:gd name="T7" fmla="*/ 19 h 150"/>
                <a:gd name="T8" fmla="*/ 147 w 3517"/>
                <a:gd name="T9" fmla="*/ 26 h 150"/>
                <a:gd name="T10" fmla="*/ 195 w 3517"/>
                <a:gd name="T11" fmla="*/ 35 h 150"/>
                <a:gd name="T12" fmla="*/ 241 w 3517"/>
                <a:gd name="T13" fmla="*/ 43 h 150"/>
                <a:gd name="T14" fmla="*/ 284 w 3517"/>
                <a:gd name="T15" fmla="*/ 51 h 150"/>
                <a:gd name="T16" fmla="*/ 330 w 3517"/>
                <a:gd name="T17" fmla="*/ 57 h 150"/>
                <a:gd name="T18" fmla="*/ 373 w 3517"/>
                <a:gd name="T19" fmla="*/ 60 h 150"/>
                <a:gd name="T20" fmla="*/ 408 w 3517"/>
                <a:gd name="T21" fmla="*/ 61 h 150"/>
                <a:gd name="T22" fmla="*/ 450 w 3517"/>
                <a:gd name="T23" fmla="*/ 62 h 150"/>
                <a:gd name="T24" fmla="*/ 500 w 3517"/>
                <a:gd name="T25" fmla="*/ 61 h 150"/>
                <a:gd name="T26" fmla="*/ 549 w 3517"/>
                <a:gd name="T27" fmla="*/ 60 h 150"/>
                <a:gd name="T28" fmla="*/ 580 w 3517"/>
                <a:gd name="T29" fmla="*/ 58 h 150"/>
                <a:gd name="T30" fmla="*/ 596 w 3517"/>
                <a:gd name="T31" fmla="*/ 56 h 150"/>
                <a:gd name="T32" fmla="*/ 609 w 3517"/>
                <a:gd name="T33" fmla="*/ 54 h 150"/>
                <a:gd name="T34" fmla="*/ 631 w 3517"/>
                <a:gd name="T35" fmla="*/ 49 h 150"/>
                <a:gd name="T36" fmla="*/ 665 w 3517"/>
                <a:gd name="T37" fmla="*/ 39 h 150"/>
                <a:gd name="T38" fmla="*/ 707 w 3517"/>
                <a:gd name="T39" fmla="*/ 29 h 150"/>
                <a:gd name="T40" fmla="*/ 748 w 3517"/>
                <a:gd name="T41" fmla="*/ 25 h 150"/>
                <a:gd name="T42" fmla="*/ 787 w 3517"/>
                <a:gd name="T43" fmla="*/ 24 h 150"/>
                <a:gd name="T44" fmla="*/ 827 w 3517"/>
                <a:gd name="T45" fmla="*/ 26 h 150"/>
                <a:gd name="T46" fmla="*/ 863 w 3517"/>
                <a:gd name="T47" fmla="*/ 30 h 150"/>
                <a:gd name="T48" fmla="*/ 890 w 3517"/>
                <a:gd name="T49" fmla="*/ 35 h 150"/>
                <a:gd name="T50" fmla="*/ 899 w 3517"/>
                <a:gd name="T51" fmla="*/ 38 h 150"/>
                <a:gd name="T52" fmla="*/ 911 w 3517"/>
                <a:gd name="T53" fmla="*/ 40 h 150"/>
                <a:gd name="T54" fmla="*/ 925 w 3517"/>
                <a:gd name="T55" fmla="*/ 45 h 150"/>
                <a:gd name="T56" fmla="*/ 942 w 3517"/>
                <a:gd name="T57" fmla="*/ 51 h 150"/>
                <a:gd name="T58" fmla="*/ 958 w 3517"/>
                <a:gd name="T59" fmla="*/ 57 h 150"/>
                <a:gd name="T60" fmla="*/ 979 w 3517"/>
                <a:gd name="T61" fmla="*/ 61 h 150"/>
                <a:gd name="T62" fmla="*/ 997 w 3517"/>
                <a:gd name="T63" fmla="*/ 62 h 150"/>
                <a:gd name="T64" fmla="*/ 1012 w 3517"/>
                <a:gd name="T65" fmla="*/ 65 h 150"/>
                <a:gd name="T66" fmla="*/ 1021 w 3517"/>
                <a:gd name="T67" fmla="*/ 67 h 150"/>
                <a:gd name="T68" fmla="*/ 1028 w 3517"/>
                <a:gd name="T69" fmla="*/ 70 h 150"/>
                <a:gd name="T70" fmla="*/ 1041 w 3517"/>
                <a:gd name="T71" fmla="*/ 72 h 150"/>
                <a:gd name="T72" fmla="*/ 1060 w 3517"/>
                <a:gd name="T73" fmla="*/ 74 h 150"/>
                <a:gd name="T74" fmla="*/ 1084 w 3517"/>
                <a:gd name="T75" fmla="*/ 75 h 150"/>
                <a:gd name="T76" fmla="*/ 1097 w 3517"/>
                <a:gd name="T77" fmla="*/ 75 h 150"/>
                <a:gd name="T78" fmla="*/ 1122 w 3517"/>
                <a:gd name="T79" fmla="*/ 74 h 150"/>
                <a:gd name="T80" fmla="*/ 1158 w 3517"/>
                <a:gd name="T81" fmla="*/ 72 h 150"/>
                <a:gd name="T82" fmla="*/ 1206 w 3517"/>
                <a:gd name="T83" fmla="*/ 70 h 150"/>
                <a:gd name="T84" fmla="*/ 1267 w 3517"/>
                <a:gd name="T85" fmla="*/ 69 h 150"/>
                <a:gd name="T86" fmla="*/ 1327 w 3517"/>
                <a:gd name="T87" fmla="*/ 65 h 150"/>
                <a:gd name="T88" fmla="*/ 1375 w 3517"/>
                <a:gd name="T89" fmla="*/ 59 h 150"/>
                <a:gd name="T90" fmla="*/ 1414 w 3517"/>
                <a:gd name="T91" fmla="*/ 54 h 150"/>
                <a:gd name="T92" fmla="*/ 1452 w 3517"/>
                <a:gd name="T93" fmla="*/ 48 h 150"/>
                <a:gd name="T94" fmla="*/ 1488 w 3517"/>
                <a:gd name="T95" fmla="*/ 41 h 150"/>
                <a:gd name="T96" fmla="*/ 1519 w 3517"/>
                <a:gd name="T97" fmla="*/ 35 h 150"/>
                <a:gd name="T98" fmla="*/ 1559 w 3517"/>
                <a:gd name="T99" fmla="*/ 27 h 150"/>
                <a:gd name="T100" fmla="*/ 1599 w 3517"/>
                <a:gd name="T101" fmla="*/ 20 h 150"/>
                <a:gd name="T102" fmla="*/ 1644 w 3517"/>
                <a:gd name="T103" fmla="*/ 13 h 150"/>
                <a:gd name="T104" fmla="*/ 1697 w 3517"/>
                <a:gd name="T105" fmla="*/ 7 h 150"/>
                <a:gd name="T106" fmla="*/ 1742 w 3517"/>
                <a:gd name="T107" fmla="*/ 3 h 1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17"/>
                <a:gd name="T163" fmla="*/ 0 h 150"/>
                <a:gd name="T164" fmla="*/ 3517 w 3517"/>
                <a:gd name="T165" fmla="*/ 150 h 1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17" h="150">
                  <a:moveTo>
                    <a:pt x="3517" y="0"/>
                  </a:moveTo>
                  <a:lnTo>
                    <a:pt x="0" y="0"/>
                  </a:lnTo>
                  <a:lnTo>
                    <a:pt x="38" y="6"/>
                  </a:lnTo>
                  <a:lnTo>
                    <a:pt x="70" y="11"/>
                  </a:lnTo>
                  <a:lnTo>
                    <a:pt x="98" y="16"/>
                  </a:lnTo>
                  <a:lnTo>
                    <a:pt x="129" y="23"/>
                  </a:lnTo>
                  <a:lnTo>
                    <a:pt x="168" y="30"/>
                  </a:lnTo>
                  <a:lnTo>
                    <a:pt x="210" y="38"/>
                  </a:lnTo>
                  <a:lnTo>
                    <a:pt x="251" y="45"/>
                  </a:lnTo>
                  <a:lnTo>
                    <a:pt x="294" y="53"/>
                  </a:lnTo>
                  <a:lnTo>
                    <a:pt x="339" y="61"/>
                  </a:lnTo>
                  <a:lnTo>
                    <a:pt x="391" y="70"/>
                  </a:lnTo>
                  <a:lnTo>
                    <a:pt x="437" y="79"/>
                  </a:lnTo>
                  <a:lnTo>
                    <a:pt x="482" y="87"/>
                  </a:lnTo>
                  <a:lnTo>
                    <a:pt x="525" y="95"/>
                  </a:lnTo>
                  <a:lnTo>
                    <a:pt x="569" y="103"/>
                  </a:lnTo>
                  <a:lnTo>
                    <a:pt x="614" y="108"/>
                  </a:lnTo>
                  <a:lnTo>
                    <a:pt x="661" y="114"/>
                  </a:lnTo>
                  <a:lnTo>
                    <a:pt x="707" y="119"/>
                  </a:lnTo>
                  <a:lnTo>
                    <a:pt x="746" y="121"/>
                  </a:lnTo>
                  <a:lnTo>
                    <a:pt x="780" y="123"/>
                  </a:lnTo>
                  <a:lnTo>
                    <a:pt x="816" y="123"/>
                  </a:lnTo>
                  <a:lnTo>
                    <a:pt x="855" y="124"/>
                  </a:lnTo>
                  <a:lnTo>
                    <a:pt x="900" y="124"/>
                  </a:lnTo>
                  <a:lnTo>
                    <a:pt x="949" y="124"/>
                  </a:lnTo>
                  <a:lnTo>
                    <a:pt x="1001" y="123"/>
                  </a:lnTo>
                  <a:lnTo>
                    <a:pt x="1051" y="123"/>
                  </a:lnTo>
                  <a:lnTo>
                    <a:pt x="1098" y="121"/>
                  </a:lnTo>
                  <a:lnTo>
                    <a:pt x="1135" y="119"/>
                  </a:lnTo>
                  <a:lnTo>
                    <a:pt x="1161" y="117"/>
                  </a:lnTo>
                  <a:lnTo>
                    <a:pt x="1181" y="115"/>
                  </a:lnTo>
                  <a:lnTo>
                    <a:pt x="1193" y="113"/>
                  </a:lnTo>
                  <a:lnTo>
                    <a:pt x="1204" y="112"/>
                  </a:lnTo>
                  <a:lnTo>
                    <a:pt x="1218" y="108"/>
                  </a:lnTo>
                  <a:lnTo>
                    <a:pt x="1236" y="105"/>
                  </a:lnTo>
                  <a:lnTo>
                    <a:pt x="1262" y="98"/>
                  </a:lnTo>
                  <a:lnTo>
                    <a:pt x="1294" y="88"/>
                  </a:lnTo>
                  <a:lnTo>
                    <a:pt x="1330" y="78"/>
                  </a:lnTo>
                  <a:lnTo>
                    <a:pt x="1372" y="68"/>
                  </a:lnTo>
                  <a:lnTo>
                    <a:pt x="1415" y="59"/>
                  </a:lnTo>
                  <a:lnTo>
                    <a:pt x="1457" y="53"/>
                  </a:lnTo>
                  <a:lnTo>
                    <a:pt x="1497" y="50"/>
                  </a:lnTo>
                  <a:lnTo>
                    <a:pt x="1535" y="49"/>
                  </a:lnTo>
                  <a:lnTo>
                    <a:pt x="1574" y="49"/>
                  </a:lnTo>
                  <a:lnTo>
                    <a:pt x="1615" y="50"/>
                  </a:lnTo>
                  <a:lnTo>
                    <a:pt x="1655" y="52"/>
                  </a:lnTo>
                  <a:lnTo>
                    <a:pt x="1694" y="56"/>
                  </a:lnTo>
                  <a:lnTo>
                    <a:pt x="1727" y="61"/>
                  </a:lnTo>
                  <a:lnTo>
                    <a:pt x="1757" y="66"/>
                  </a:lnTo>
                  <a:lnTo>
                    <a:pt x="1781" y="70"/>
                  </a:lnTo>
                  <a:lnTo>
                    <a:pt x="1795" y="74"/>
                  </a:lnTo>
                  <a:lnTo>
                    <a:pt x="1799" y="75"/>
                  </a:lnTo>
                  <a:lnTo>
                    <a:pt x="1812" y="78"/>
                  </a:lnTo>
                  <a:lnTo>
                    <a:pt x="1823" y="81"/>
                  </a:lnTo>
                  <a:lnTo>
                    <a:pt x="1834" y="85"/>
                  </a:lnTo>
                  <a:lnTo>
                    <a:pt x="1850" y="90"/>
                  </a:lnTo>
                  <a:lnTo>
                    <a:pt x="1867" y="96"/>
                  </a:lnTo>
                  <a:lnTo>
                    <a:pt x="1884" y="102"/>
                  </a:lnTo>
                  <a:lnTo>
                    <a:pt x="1901" y="108"/>
                  </a:lnTo>
                  <a:lnTo>
                    <a:pt x="1917" y="114"/>
                  </a:lnTo>
                  <a:lnTo>
                    <a:pt x="1938" y="119"/>
                  </a:lnTo>
                  <a:lnTo>
                    <a:pt x="1958" y="123"/>
                  </a:lnTo>
                  <a:lnTo>
                    <a:pt x="1977" y="124"/>
                  </a:lnTo>
                  <a:lnTo>
                    <a:pt x="1995" y="125"/>
                  </a:lnTo>
                  <a:lnTo>
                    <a:pt x="2011" y="126"/>
                  </a:lnTo>
                  <a:lnTo>
                    <a:pt x="2025" y="129"/>
                  </a:lnTo>
                  <a:lnTo>
                    <a:pt x="2036" y="131"/>
                  </a:lnTo>
                  <a:lnTo>
                    <a:pt x="2043" y="134"/>
                  </a:lnTo>
                  <a:lnTo>
                    <a:pt x="2049" y="137"/>
                  </a:lnTo>
                  <a:lnTo>
                    <a:pt x="2057" y="139"/>
                  </a:lnTo>
                  <a:lnTo>
                    <a:pt x="2067" y="142"/>
                  </a:lnTo>
                  <a:lnTo>
                    <a:pt x="2082" y="144"/>
                  </a:lnTo>
                  <a:lnTo>
                    <a:pt x="2100" y="146"/>
                  </a:lnTo>
                  <a:lnTo>
                    <a:pt x="2120" y="148"/>
                  </a:lnTo>
                  <a:lnTo>
                    <a:pt x="2142" y="149"/>
                  </a:lnTo>
                  <a:lnTo>
                    <a:pt x="2168" y="150"/>
                  </a:lnTo>
                  <a:lnTo>
                    <a:pt x="2194" y="150"/>
                  </a:lnTo>
                  <a:lnTo>
                    <a:pt x="2195" y="150"/>
                  </a:lnTo>
                  <a:lnTo>
                    <a:pt x="2219" y="149"/>
                  </a:lnTo>
                  <a:lnTo>
                    <a:pt x="2245" y="148"/>
                  </a:lnTo>
                  <a:lnTo>
                    <a:pt x="2276" y="146"/>
                  </a:lnTo>
                  <a:lnTo>
                    <a:pt x="2317" y="143"/>
                  </a:lnTo>
                  <a:lnTo>
                    <a:pt x="2359" y="142"/>
                  </a:lnTo>
                  <a:lnTo>
                    <a:pt x="2412" y="140"/>
                  </a:lnTo>
                  <a:lnTo>
                    <a:pt x="2472" y="139"/>
                  </a:lnTo>
                  <a:lnTo>
                    <a:pt x="2535" y="137"/>
                  </a:lnTo>
                  <a:lnTo>
                    <a:pt x="2597" y="133"/>
                  </a:lnTo>
                  <a:lnTo>
                    <a:pt x="2654" y="129"/>
                  </a:lnTo>
                  <a:lnTo>
                    <a:pt x="2706" y="124"/>
                  </a:lnTo>
                  <a:lnTo>
                    <a:pt x="2751" y="119"/>
                  </a:lnTo>
                  <a:lnTo>
                    <a:pt x="2791" y="114"/>
                  </a:lnTo>
                  <a:lnTo>
                    <a:pt x="2828" y="108"/>
                  </a:lnTo>
                  <a:lnTo>
                    <a:pt x="2865" y="103"/>
                  </a:lnTo>
                  <a:lnTo>
                    <a:pt x="2904" y="97"/>
                  </a:lnTo>
                  <a:lnTo>
                    <a:pt x="2944" y="89"/>
                  </a:lnTo>
                  <a:lnTo>
                    <a:pt x="2977" y="83"/>
                  </a:lnTo>
                  <a:lnTo>
                    <a:pt x="3006" y="77"/>
                  </a:lnTo>
                  <a:lnTo>
                    <a:pt x="3038" y="70"/>
                  </a:lnTo>
                  <a:lnTo>
                    <a:pt x="3076" y="62"/>
                  </a:lnTo>
                  <a:lnTo>
                    <a:pt x="3118" y="54"/>
                  </a:lnTo>
                  <a:lnTo>
                    <a:pt x="3158" y="48"/>
                  </a:lnTo>
                  <a:lnTo>
                    <a:pt x="3198" y="41"/>
                  </a:lnTo>
                  <a:lnTo>
                    <a:pt x="3241" y="34"/>
                  </a:lnTo>
                  <a:lnTo>
                    <a:pt x="3288" y="27"/>
                  </a:lnTo>
                  <a:lnTo>
                    <a:pt x="3341" y="21"/>
                  </a:lnTo>
                  <a:lnTo>
                    <a:pt x="3394" y="15"/>
                  </a:lnTo>
                  <a:lnTo>
                    <a:pt x="3443" y="11"/>
                  </a:lnTo>
                  <a:lnTo>
                    <a:pt x="3485" y="6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rgbClr val="FF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1" name="Freeform 15"/>
            <p:cNvSpPr>
              <a:spLocks/>
            </p:cNvSpPr>
            <p:nvPr/>
          </p:nvSpPr>
          <p:spPr bwMode="auto">
            <a:xfrm>
              <a:off x="1976" y="2892"/>
              <a:ext cx="2037" cy="80"/>
            </a:xfrm>
            <a:custGeom>
              <a:avLst/>
              <a:gdLst>
                <a:gd name="T0" fmla="*/ 0 w 4074"/>
                <a:gd name="T1" fmla="*/ 0 h 160"/>
                <a:gd name="T2" fmla="*/ 35 w 4074"/>
                <a:gd name="T3" fmla="*/ 3 h 160"/>
                <a:gd name="T4" fmla="*/ 70 w 4074"/>
                <a:gd name="T5" fmla="*/ 9 h 160"/>
                <a:gd name="T6" fmla="*/ 112 w 4074"/>
                <a:gd name="T7" fmla="*/ 17 h 160"/>
                <a:gd name="T8" fmla="*/ 153 w 4074"/>
                <a:gd name="T9" fmla="*/ 24 h 160"/>
                <a:gd name="T10" fmla="*/ 193 w 4074"/>
                <a:gd name="T11" fmla="*/ 35 h 160"/>
                <a:gd name="T12" fmla="*/ 232 w 4074"/>
                <a:gd name="T13" fmla="*/ 42 h 160"/>
                <a:gd name="T14" fmla="*/ 262 w 4074"/>
                <a:gd name="T15" fmla="*/ 48 h 160"/>
                <a:gd name="T16" fmla="*/ 298 w 4074"/>
                <a:gd name="T17" fmla="*/ 53 h 160"/>
                <a:gd name="T18" fmla="*/ 340 w 4074"/>
                <a:gd name="T19" fmla="*/ 57 h 160"/>
                <a:gd name="T20" fmla="*/ 384 w 4074"/>
                <a:gd name="T21" fmla="*/ 59 h 160"/>
                <a:gd name="T22" fmla="*/ 435 w 4074"/>
                <a:gd name="T23" fmla="*/ 60 h 160"/>
                <a:gd name="T24" fmla="*/ 481 w 4074"/>
                <a:gd name="T25" fmla="*/ 62 h 160"/>
                <a:gd name="T26" fmla="*/ 527 w 4074"/>
                <a:gd name="T27" fmla="*/ 62 h 160"/>
                <a:gd name="T28" fmla="*/ 574 w 4074"/>
                <a:gd name="T29" fmla="*/ 60 h 160"/>
                <a:gd name="T30" fmla="*/ 616 w 4074"/>
                <a:gd name="T31" fmla="*/ 59 h 160"/>
                <a:gd name="T32" fmla="*/ 653 w 4074"/>
                <a:gd name="T33" fmla="*/ 56 h 160"/>
                <a:gd name="T34" fmla="*/ 687 w 4074"/>
                <a:gd name="T35" fmla="*/ 50 h 160"/>
                <a:gd name="T36" fmla="*/ 715 w 4074"/>
                <a:gd name="T37" fmla="*/ 42 h 160"/>
                <a:gd name="T38" fmla="*/ 742 w 4074"/>
                <a:gd name="T39" fmla="*/ 34 h 160"/>
                <a:gd name="T40" fmla="*/ 769 w 4074"/>
                <a:gd name="T41" fmla="*/ 25 h 160"/>
                <a:gd name="T42" fmla="*/ 793 w 4074"/>
                <a:gd name="T43" fmla="*/ 19 h 160"/>
                <a:gd name="T44" fmla="*/ 817 w 4074"/>
                <a:gd name="T45" fmla="*/ 14 h 160"/>
                <a:gd name="T46" fmla="*/ 836 w 4074"/>
                <a:gd name="T47" fmla="*/ 12 h 160"/>
                <a:gd name="T48" fmla="*/ 861 w 4074"/>
                <a:gd name="T49" fmla="*/ 14 h 160"/>
                <a:gd name="T50" fmla="*/ 895 w 4074"/>
                <a:gd name="T51" fmla="*/ 24 h 160"/>
                <a:gd name="T52" fmla="*/ 933 w 4074"/>
                <a:gd name="T53" fmla="*/ 39 h 160"/>
                <a:gd name="T54" fmla="*/ 975 w 4074"/>
                <a:gd name="T55" fmla="*/ 53 h 160"/>
                <a:gd name="T56" fmla="*/ 1012 w 4074"/>
                <a:gd name="T57" fmla="*/ 66 h 160"/>
                <a:gd name="T58" fmla="*/ 1039 w 4074"/>
                <a:gd name="T59" fmla="*/ 74 h 160"/>
                <a:gd name="T60" fmla="*/ 1051 w 4074"/>
                <a:gd name="T61" fmla="*/ 76 h 160"/>
                <a:gd name="T62" fmla="*/ 1061 w 4074"/>
                <a:gd name="T63" fmla="*/ 77 h 160"/>
                <a:gd name="T64" fmla="*/ 1083 w 4074"/>
                <a:gd name="T65" fmla="*/ 77 h 160"/>
                <a:gd name="T66" fmla="*/ 1142 w 4074"/>
                <a:gd name="T67" fmla="*/ 79 h 160"/>
                <a:gd name="T68" fmla="*/ 1219 w 4074"/>
                <a:gd name="T69" fmla="*/ 80 h 160"/>
                <a:gd name="T70" fmla="*/ 1287 w 4074"/>
                <a:gd name="T71" fmla="*/ 80 h 160"/>
                <a:gd name="T72" fmla="*/ 1345 w 4074"/>
                <a:gd name="T73" fmla="*/ 80 h 160"/>
                <a:gd name="T74" fmla="*/ 1394 w 4074"/>
                <a:gd name="T75" fmla="*/ 78 h 160"/>
                <a:gd name="T76" fmla="*/ 1440 w 4074"/>
                <a:gd name="T77" fmla="*/ 74 h 160"/>
                <a:gd name="T78" fmla="*/ 1475 w 4074"/>
                <a:gd name="T79" fmla="*/ 68 h 160"/>
                <a:gd name="T80" fmla="*/ 1506 w 4074"/>
                <a:gd name="T81" fmla="*/ 62 h 160"/>
                <a:gd name="T82" fmla="*/ 1530 w 4074"/>
                <a:gd name="T83" fmla="*/ 58 h 160"/>
                <a:gd name="T84" fmla="*/ 1551 w 4074"/>
                <a:gd name="T85" fmla="*/ 53 h 160"/>
                <a:gd name="T86" fmla="*/ 1580 w 4074"/>
                <a:gd name="T87" fmla="*/ 50 h 160"/>
                <a:gd name="T88" fmla="*/ 1610 w 4074"/>
                <a:gd name="T89" fmla="*/ 49 h 160"/>
                <a:gd name="T90" fmla="*/ 1646 w 4074"/>
                <a:gd name="T91" fmla="*/ 48 h 160"/>
                <a:gd name="T92" fmla="*/ 1686 w 4074"/>
                <a:gd name="T93" fmla="*/ 48 h 160"/>
                <a:gd name="T94" fmla="*/ 1724 w 4074"/>
                <a:gd name="T95" fmla="*/ 48 h 160"/>
                <a:gd name="T96" fmla="*/ 1761 w 4074"/>
                <a:gd name="T97" fmla="*/ 45 h 160"/>
                <a:gd name="T98" fmla="*/ 1791 w 4074"/>
                <a:gd name="T99" fmla="*/ 41 h 160"/>
                <a:gd name="T100" fmla="*/ 1820 w 4074"/>
                <a:gd name="T101" fmla="*/ 35 h 160"/>
                <a:gd name="T102" fmla="*/ 1849 w 4074"/>
                <a:gd name="T103" fmla="*/ 28 h 160"/>
                <a:gd name="T104" fmla="*/ 1874 w 4074"/>
                <a:gd name="T105" fmla="*/ 21 h 160"/>
                <a:gd name="T106" fmla="*/ 1897 w 4074"/>
                <a:gd name="T107" fmla="*/ 17 h 160"/>
                <a:gd name="T108" fmla="*/ 1913 w 4074"/>
                <a:gd name="T109" fmla="*/ 14 h 160"/>
                <a:gd name="T110" fmla="*/ 1934 w 4074"/>
                <a:gd name="T111" fmla="*/ 12 h 160"/>
                <a:gd name="T112" fmla="*/ 1969 w 4074"/>
                <a:gd name="T113" fmla="*/ 7 h 160"/>
                <a:gd name="T114" fmla="*/ 2013 w 4074"/>
                <a:gd name="T115" fmla="*/ 3 h 1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074"/>
                <a:gd name="T175" fmla="*/ 0 h 160"/>
                <a:gd name="T176" fmla="*/ 4074 w 4074"/>
                <a:gd name="T177" fmla="*/ 160 h 1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074" h="160">
                  <a:moveTo>
                    <a:pt x="4074" y="0"/>
                  </a:moveTo>
                  <a:lnTo>
                    <a:pt x="0" y="0"/>
                  </a:lnTo>
                  <a:lnTo>
                    <a:pt x="36" y="2"/>
                  </a:lnTo>
                  <a:lnTo>
                    <a:pt x="69" y="7"/>
                  </a:lnTo>
                  <a:lnTo>
                    <a:pt x="102" y="11"/>
                  </a:lnTo>
                  <a:lnTo>
                    <a:pt x="140" y="17"/>
                  </a:lnTo>
                  <a:lnTo>
                    <a:pt x="183" y="25"/>
                  </a:lnTo>
                  <a:lnTo>
                    <a:pt x="224" y="33"/>
                  </a:lnTo>
                  <a:lnTo>
                    <a:pt x="264" y="41"/>
                  </a:lnTo>
                  <a:lnTo>
                    <a:pt x="305" y="49"/>
                  </a:lnTo>
                  <a:lnTo>
                    <a:pt x="344" y="60"/>
                  </a:lnTo>
                  <a:lnTo>
                    <a:pt x="385" y="69"/>
                  </a:lnTo>
                  <a:lnTo>
                    <a:pt x="423" y="76"/>
                  </a:lnTo>
                  <a:lnTo>
                    <a:pt x="463" y="84"/>
                  </a:lnTo>
                  <a:lnTo>
                    <a:pt x="495" y="91"/>
                  </a:lnTo>
                  <a:lnTo>
                    <a:pt x="524" y="97"/>
                  </a:lnTo>
                  <a:lnTo>
                    <a:pt x="556" y="101"/>
                  </a:lnTo>
                  <a:lnTo>
                    <a:pt x="595" y="107"/>
                  </a:lnTo>
                  <a:lnTo>
                    <a:pt x="638" y="111"/>
                  </a:lnTo>
                  <a:lnTo>
                    <a:pt x="679" y="114"/>
                  </a:lnTo>
                  <a:lnTo>
                    <a:pt x="721" y="116"/>
                  </a:lnTo>
                  <a:lnTo>
                    <a:pt x="768" y="118"/>
                  </a:lnTo>
                  <a:lnTo>
                    <a:pt x="821" y="119"/>
                  </a:lnTo>
                  <a:lnTo>
                    <a:pt x="869" y="121"/>
                  </a:lnTo>
                  <a:lnTo>
                    <a:pt x="916" y="123"/>
                  </a:lnTo>
                  <a:lnTo>
                    <a:pt x="961" y="124"/>
                  </a:lnTo>
                  <a:lnTo>
                    <a:pt x="1007" y="124"/>
                  </a:lnTo>
                  <a:lnTo>
                    <a:pt x="1053" y="124"/>
                  </a:lnTo>
                  <a:lnTo>
                    <a:pt x="1101" y="124"/>
                  </a:lnTo>
                  <a:lnTo>
                    <a:pt x="1148" y="121"/>
                  </a:lnTo>
                  <a:lnTo>
                    <a:pt x="1192" y="120"/>
                  </a:lnTo>
                  <a:lnTo>
                    <a:pt x="1232" y="119"/>
                  </a:lnTo>
                  <a:lnTo>
                    <a:pt x="1269" y="117"/>
                  </a:lnTo>
                  <a:lnTo>
                    <a:pt x="1305" y="112"/>
                  </a:lnTo>
                  <a:lnTo>
                    <a:pt x="1338" y="108"/>
                  </a:lnTo>
                  <a:lnTo>
                    <a:pt x="1374" y="100"/>
                  </a:lnTo>
                  <a:lnTo>
                    <a:pt x="1405" y="92"/>
                  </a:lnTo>
                  <a:lnTo>
                    <a:pt x="1429" y="84"/>
                  </a:lnTo>
                  <a:lnTo>
                    <a:pt x="1455" y="75"/>
                  </a:lnTo>
                  <a:lnTo>
                    <a:pt x="1483" y="67"/>
                  </a:lnTo>
                  <a:lnTo>
                    <a:pt x="1513" y="58"/>
                  </a:lnTo>
                  <a:lnTo>
                    <a:pt x="1537" y="51"/>
                  </a:lnTo>
                  <a:lnTo>
                    <a:pt x="1561" y="43"/>
                  </a:lnTo>
                  <a:lnTo>
                    <a:pt x="1585" y="37"/>
                  </a:lnTo>
                  <a:lnTo>
                    <a:pt x="1609" y="33"/>
                  </a:lnTo>
                  <a:lnTo>
                    <a:pt x="1634" y="29"/>
                  </a:lnTo>
                  <a:lnTo>
                    <a:pt x="1653" y="26"/>
                  </a:lnTo>
                  <a:lnTo>
                    <a:pt x="1672" y="25"/>
                  </a:lnTo>
                  <a:lnTo>
                    <a:pt x="1694" y="26"/>
                  </a:lnTo>
                  <a:lnTo>
                    <a:pt x="1721" y="29"/>
                  </a:lnTo>
                  <a:lnTo>
                    <a:pt x="1753" y="37"/>
                  </a:lnTo>
                  <a:lnTo>
                    <a:pt x="1789" y="48"/>
                  </a:lnTo>
                  <a:lnTo>
                    <a:pt x="1826" y="63"/>
                  </a:lnTo>
                  <a:lnTo>
                    <a:pt x="1866" y="78"/>
                  </a:lnTo>
                  <a:lnTo>
                    <a:pt x="1907" y="92"/>
                  </a:lnTo>
                  <a:lnTo>
                    <a:pt x="1949" y="106"/>
                  </a:lnTo>
                  <a:lnTo>
                    <a:pt x="1988" y="119"/>
                  </a:lnTo>
                  <a:lnTo>
                    <a:pt x="2024" y="132"/>
                  </a:lnTo>
                  <a:lnTo>
                    <a:pt x="2055" y="141"/>
                  </a:lnTo>
                  <a:lnTo>
                    <a:pt x="2077" y="147"/>
                  </a:lnTo>
                  <a:lnTo>
                    <a:pt x="2092" y="150"/>
                  </a:lnTo>
                  <a:lnTo>
                    <a:pt x="2102" y="151"/>
                  </a:lnTo>
                  <a:lnTo>
                    <a:pt x="2111" y="152"/>
                  </a:lnTo>
                  <a:lnTo>
                    <a:pt x="2121" y="153"/>
                  </a:lnTo>
                  <a:lnTo>
                    <a:pt x="2137" y="153"/>
                  </a:lnTo>
                  <a:lnTo>
                    <a:pt x="2166" y="154"/>
                  </a:lnTo>
                  <a:lnTo>
                    <a:pt x="2218" y="156"/>
                  </a:lnTo>
                  <a:lnTo>
                    <a:pt x="2284" y="157"/>
                  </a:lnTo>
                  <a:lnTo>
                    <a:pt x="2359" y="159"/>
                  </a:lnTo>
                  <a:lnTo>
                    <a:pt x="2437" y="160"/>
                  </a:lnTo>
                  <a:lnTo>
                    <a:pt x="2508" y="160"/>
                  </a:lnTo>
                  <a:lnTo>
                    <a:pt x="2573" y="160"/>
                  </a:lnTo>
                  <a:lnTo>
                    <a:pt x="2633" y="160"/>
                  </a:lnTo>
                  <a:lnTo>
                    <a:pt x="2689" y="159"/>
                  </a:lnTo>
                  <a:lnTo>
                    <a:pt x="2740" y="157"/>
                  </a:lnTo>
                  <a:lnTo>
                    <a:pt x="2788" y="155"/>
                  </a:lnTo>
                  <a:lnTo>
                    <a:pt x="2832" y="152"/>
                  </a:lnTo>
                  <a:lnTo>
                    <a:pt x="2879" y="147"/>
                  </a:lnTo>
                  <a:lnTo>
                    <a:pt x="2916" y="142"/>
                  </a:lnTo>
                  <a:lnTo>
                    <a:pt x="2949" y="136"/>
                  </a:lnTo>
                  <a:lnTo>
                    <a:pt x="2979" y="130"/>
                  </a:lnTo>
                  <a:lnTo>
                    <a:pt x="3011" y="125"/>
                  </a:lnTo>
                  <a:lnTo>
                    <a:pt x="3039" y="119"/>
                  </a:lnTo>
                  <a:lnTo>
                    <a:pt x="3060" y="116"/>
                  </a:lnTo>
                  <a:lnTo>
                    <a:pt x="3080" y="111"/>
                  </a:lnTo>
                  <a:lnTo>
                    <a:pt x="3102" y="107"/>
                  </a:lnTo>
                  <a:lnTo>
                    <a:pt x="3129" y="103"/>
                  </a:lnTo>
                  <a:lnTo>
                    <a:pt x="3160" y="101"/>
                  </a:lnTo>
                  <a:lnTo>
                    <a:pt x="3189" y="99"/>
                  </a:lnTo>
                  <a:lnTo>
                    <a:pt x="3220" y="98"/>
                  </a:lnTo>
                  <a:lnTo>
                    <a:pt x="3254" y="97"/>
                  </a:lnTo>
                  <a:lnTo>
                    <a:pt x="3292" y="96"/>
                  </a:lnTo>
                  <a:lnTo>
                    <a:pt x="3332" y="96"/>
                  </a:lnTo>
                  <a:lnTo>
                    <a:pt x="3372" y="97"/>
                  </a:lnTo>
                  <a:lnTo>
                    <a:pt x="3410" y="97"/>
                  </a:lnTo>
                  <a:lnTo>
                    <a:pt x="3448" y="97"/>
                  </a:lnTo>
                  <a:lnTo>
                    <a:pt x="3487" y="94"/>
                  </a:lnTo>
                  <a:lnTo>
                    <a:pt x="3522" y="91"/>
                  </a:lnTo>
                  <a:lnTo>
                    <a:pt x="3553" y="87"/>
                  </a:lnTo>
                  <a:lnTo>
                    <a:pt x="3581" y="82"/>
                  </a:lnTo>
                  <a:lnTo>
                    <a:pt x="3608" y="76"/>
                  </a:lnTo>
                  <a:lnTo>
                    <a:pt x="3639" y="70"/>
                  </a:lnTo>
                  <a:lnTo>
                    <a:pt x="3670" y="63"/>
                  </a:lnTo>
                  <a:lnTo>
                    <a:pt x="3698" y="56"/>
                  </a:lnTo>
                  <a:lnTo>
                    <a:pt x="3722" y="48"/>
                  </a:lnTo>
                  <a:lnTo>
                    <a:pt x="3747" y="43"/>
                  </a:lnTo>
                  <a:lnTo>
                    <a:pt x="3772" y="37"/>
                  </a:lnTo>
                  <a:lnTo>
                    <a:pt x="3794" y="34"/>
                  </a:lnTo>
                  <a:lnTo>
                    <a:pt x="3810" y="32"/>
                  </a:lnTo>
                  <a:lnTo>
                    <a:pt x="3826" y="29"/>
                  </a:lnTo>
                  <a:lnTo>
                    <a:pt x="3844" y="27"/>
                  </a:lnTo>
                  <a:lnTo>
                    <a:pt x="3868" y="25"/>
                  </a:lnTo>
                  <a:lnTo>
                    <a:pt x="3900" y="20"/>
                  </a:lnTo>
                  <a:lnTo>
                    <a:pt x="3937" y="15"/>
                  </a:lnTo>
                  <a:lnTo>
                    <a:pt x="3980" y="9"/>
                  </a:lnTo>
                  <a:lnTo>
                    <a:pt x="4026" y="5"/>
                  </a:lnTo>
                  <a:lnTo>
                    <a:pt x="4074" y="0"/>
                  </a:lnTo>
                  <a:close/>
                </a:path>
              </a:pathLst>
            </a:custGeom>
            <a:solidFill>
              <a:srgbClr val="FF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2" name="Freeform 16"/>
            <p:cNvSpPr>
              <a:spLocks/>
            </p:cNvSpPr>
            <p:nvPr/>
          </p:nvSpPr>
          <p:spPr bwMode="auto">
            <a:xfrm>
              <a:off x="1872" y="2979"/>
              <a:ext cx="2117" cy="90"/>
            </a:xfrm>
            <a:custGeom>
              <a:avLst/>
              <a:gdLst>
                <a:gd name="T0" fmla="*/ 22 w 4234"/>
                <a:gd name="T1" fmla="*/ 3 h 181"/>
                <a:gd name="T2" fmla="*/ 58 w 4234"/>
                <a:gd name="T3" fmla="*/ 8 h 181"/>
                <a:gd name="T4" fmla="*/ 89 w 4234"/>
                <a:gd name="T5" fmla="*/ 13 h 181"/>
                <a:gd name="T6" fmla="*/ 118 w 4234"/>
                <a:gd name="T7" fmla="*/ 16 h 181"/>
                <a:gd name="T8" fmla="*/ 143 w 4234"/>
                <a:gd name="T9" fmla="*/ 17 h 181"/>
                <a:gd name="T10" fmla="*/ 167 w 4234"/>
                <a:gd name="T11" fmla="*/ 22 h 181"/>
                <a:gd name="T12" fmla="*/ 203 w 4234"/>
                <a:gd name="T13" fmla="*/ 31 h 181"/>
                <a:gd name="T14" fmla="*/ 260 w 4234"/>
                <a:gd name="T15" fmla="*/ 43 h 181"/>
                <a:gd name="T16" fmla="*/ 319 w 4234"/>
                <a:gd name="T17" fmla="*/ 56 h 181"/>
                <a:gd name="T18" fmla="*/ 376 w 4234"/>
                <a:gd name="T19" fmla="*/ 65 h 181"/>
                <a:gd name="T20" fmla="*/ 446 w 4234"/>
                <a:gd name="T21" fmla="*/ 72 h 181"/>
                <a:gd name="T22" fmla="*/ 491 w 4234"/>
                <a:gd name="T23" fmla="*/ 76 h 181"/>
                <a:gd name="T24" fmla="*/ 513 w 4234"/>
                <a:gd name="T25" fmla="*/ 76 h 181"/>
                <a:gd name="T26" fmla="*/ 542 w 4234"/>
                <a:gd name="T27" fmla="*/ 80 h 181"/>
                <a:gd name="T28" fmla="*/ 568 w 4234"/>
                <a:gd name="T29" fmla="*/ 82 h 181"/>
                <a:gd name="T30" fmla="*/ 579 w 4234"/>
                <a:gd name="T31" fmla="*/ 83 h 181"/>
                <a:gd name="T32" fmla="*/ 599 w 4234"/>
                <a:gd name="T33" fmla="*/ 83 h 181"/>
                <a:gd name="T34" fmla="*/ 677 w 4234"/>
                <a:gd name="T35" fmla="*/ 85 h 181"/>
                <a:gd name="T36" fmla="*/ 733 w 4234"/>
                <a:gd name="T37" fmla="*/ 75 h 181"/>
                <a:gd name="T38" fmla="*/ 775 w 4234"/>
                <a:gd name="T39" fmla="*/ 58 h 181"/>
                <a:gd name="T40" fmla="*/ 832 w 4234"/>
                <a:gd name="T41" fmla="*/ 41 h 181"/>
                <a:gd name="T42" fmla="*/ 882 w 4234"/>
                <a:gd name="T43" fmla="*/ 28 h 181"/>
                <a:gd name="T44" fmla="*/ 913 w 4234"/>
                <a:gd name="T45" fmla="*/ 20 h 181"/>
                <a:gd name="T46" fmla="*/ 948 w 4234"/>
                <a:gd name="T47" fmla="*/ 16 h 181"/>
                <a:gd name="T48" fmla="*/ 982 w 4234"/>
                <a:gd name="T49" fmla="*/ 17 h 181"/>
                <a:gd name="T50" fmla="*/ 1014 w 4234"/>
                <a:gd name="T51" fmla="*/ 21 h 181"/>
                <a:gd name="T52" fmla="*/ 1057 w 4234"/>
                <a:gd name="T53" fmla="*/ 30 h 181"/>
                <a:gd name="T54" fmla="*/ 1114 w 4234"/>
                <a:gd name="T55" fmla="*/ 45 h 181"/>
                <a:gd name="T56" fmla="*/ 1163 w 4234"/>
                <a:gd name="T57" fmla="*/ 58 h 181"/>
                <a:gd name="T58" fmla="*/ 1201 w 4234"/>
                <a:gd name="T59" fmla="*/ 68 h 181"/>
                <a:gd name="T60" fmla="*/ 1232 w 4234"/>
                <a:gd name="T61" fmla="*/ 75 h 181"/>
                <a:gd name="T62" fmla="*/ 1270 w 4234"/>
                <a:gd name="T63" fmla="*/ 80 h 181"/>
                <a:gd name="T64" fmla="*/ 1314 w 4234"/>
                <a:gd name="T65" fmla="*/ 83 h 181"/>
                <a:gd name="T66" fmla="*/ 1373 w 4234"/>
                <a:gd name="T67" fmla="*/ 86 h 181"/>
                <a:gd name="T68" fmla="*/ 1438 w 4234"/>
                <a:gd name="T69" fmla="*/ 90 h 181"/>
                <a:gd name="T70" fmla="*/ 1503 w 4234"/>
                <a:gd name="T71" fmla="*/ 90 h 181"/>
                <a:gd name="T72" fmla="*/ 1564 w 4234"/>
                <a:gd name="T73" fmla="*/ 85 h 181"/>
                <a:gd name="T74" fmla="*/ 1619 w 4234"/>
                <a:gd name="T75" fmla="*/ 81 h 181"/>
                <a:gd name="T76" fmla="*/ 1682 w 4234"/>
                <a:gd name="T77" fmla="*/ 72 h 181"/>
                <a:gd name="T78" fmla="*/ 1755 w 4234"/>
                <a:gd name="T79" fmla="*/ 59 h 181"/>
                <a:gd name="T80" fmla="*/ 1832 w 4234"/>
                <a:gd name="T81" fmla="*/ 44 h 181"/>
                <a:gd name="T82" fmla="*/ 1899 w 4234"/>
                <a:gd name="T83" fmla="*/ 33 h 181"/>
                <a:gd name="T84" fmla="*/ 1961 w 4234"/>
                <a:gd name="T85" fmla="*/ 25 h 181"/>
                <a:gd name="T86" fmla="*/ 2023 w 4234"/>
                <a:gd name="T87" fmla="*/ 18 h 181"/>
                <a:gd name="T88" fmla="*/ 2095 w 4234"/>
                <a:gd name="T89" fmla="*/ 13 h 181"/>
                <a:gd name="T90" fmla="*/ 1197 w 4234"/>
                <a:gd name="T91" fmla="*/ 6 h 18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234"/>
                <a:gd name="T139" fmla="*/ 0 h 181"/>
                <a:gd name="T140" fmla="*/ 4234 w 4234"/>
                <a:gd name="T141" fmla="*/ 181 h 18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234" h="181">
                  <a:moveTo>
                    <a:pt x="0" y="0"/>
                  </a:moveTo>
                  <a:lnTo>
                    <a:pt x="23" y="2"/>
                  </a:lnTo>
                  <a:lnTo>
                    <a:pt x="44" y="6"/>
                  </a:lnTo>
                  <a:lnTo>
                    <a:pt x="67" y="9"/>
                  </a:lnTo>
                  <a:lnTo>
                    <a:pt x="91" y="13"/>
                  </a:lnTo>
                  <a:lnTo>
                    <a:pt x="116" y="16"/>
                  </a:lnTo>
                  <a:lnTo>
                    <a:pt x="137" y="19"/>
                  </a:lnTo>
                  <a:lnTo>
                    <a:pt x="158" y="23"/>
                  </a:lnTo>
                  <a:lnTo>
                    <a:pt x="179" y="26"/>
                  </a:lnTo>
                  <a:lnTo>
                    <a:pt x="199" y="28"/>
                  </a:lnTo>
                  <a:lnTo>
                    <a:pt x="219" y="31"/>
                  </a:lnTo>
                  <a:lnTo>
                    <a:pt x="236" y="32"/>
                  </a:lnTo>
                  <a:lnTo>
                    <a:pt x="251" y="32"/>
                  </a:lnTo>
                  <a:lnTo>
                    <a:pt x="268" y="33"/>
                  </a:lnTo>
                  <a:lnTo>
                    <a:pt x="286" y="35"/>
                  </a:lnTo>
                  <a:lnTo>
                    <a:pt x="305" y="38"/>
                  </a:lnTo>
                  <a:lnTo>
                    <a:pt x="321" y="42"/>
                  </a:lnTo>
                  <a:lnTo>
                    <a:pt x="335" y="45"/>
                  </a:lnTo>
                  <a:lnTo>
                    <a:pt x="353" y="51"/>
                  </a:lnTo>
                  <a:lnTo>
                    <a:pt x="377" y="56"/>
                  </a:lnTo>
                  <a:lnTo>
                    <a:pt x="407" y="62"/>
                  </a:lnTo>
                  <a:lnTo>
                    <a:pt x="441" y="70"/>
                  </a:lnTo>
                  <a:lnTo>
                    <a:pt x="478" y="79"/>
                  </a:lnTo>
                  <a:lnTo>
                    <a:pt x="520" y="87"/>
                  </a:lnTo>
                  <a:lnTo>
                    <a:pt x="562" y="96"/>
                  </a:lnTo>
                  <a:lnTo>
                    <a:pt x="603" y="104"/>
                  </a:lnTo>
                  <a:lnTo>
                    <a:pt x="639" y="112"/>
                  </a:lnTo>
                  <a:lnTo>
                    <a:pt x="674" y="117"/>
                  </a:lnTo>
                  <a:lnTo>
                    <a:pt x="710" y="124"/>
                  </a:lnTo>
                  <a:lnTo>
                    <a:pt x="753" y="130"/>
                  </a:lnTo>
                  <a:lnTo>
                    <a:pt x="800" y="136"/>
                  </a:lnTo>
                  <a:lnTo>
                    <a:pt x="848" y="141"/>
                  </a:lnTo>
                  <a:lnTo>
                    <a:pt x="893" y="145"/>
                  </a:lnTo>
                  <a:lnTo>
                    <a:pt x="932" y="147"/>
                  </a:lnTo>
                  <a:lnTo>
                    <a:pt x="963" y="150"/>
                  </a:lnTo>
                  <a:lnTo>
                    <a:pt x="983" y="152"/>
                  </a:lnTo>
                  <a:lnTo>
                    <a:pt x="999" y="152"/>
                  </a:lnTo>
                  <a:lnTo>
                    <a:pt x="1011" y="153"/>
                  </a:lnTo>
                  <a:lnTo>
                    <a:pt x="1025" y="153"/>
                  </a:lnTo>
                  <a:lnTo>
                    <a:pt x="1042" y="155"/>
                  </a:lnTo>
                  <a:lnTo>
                    <a:pt x="1063" y="158"/>
                  </a:lnTo>
                  <a:lnTo>
                    <a:pt x="1084" y="160"/>
                  </a:lnTo>
                  <a:lnTo>
                    <a:pt x="1105" y="162"/>
                  </a:lnTo>
                  <a:lnTo>
                    <a:pt x="1124" y="164"/>
                  </a:lnTo>
                  <a:lnTo>
                    <a:pt x="1137" y="165"/>
                  </a:lnTo>
                  <a:lnTo>
                    <a:pt x="1146" y="167"/>
                  </a:lnTo>
                  <a:lnTo>
                    <a:pt x="1153" y="167"/>
                  </a:lnTo>
                  <a:lnTo>
                    <a:pt x="1159" y="167"/>
                  </a:lnTo>
                  <a:lnTo>
                    <a:pt x="1164" y="165"/>
                  </a:lnTo>
                  <a:lnTo>
                    <a:pt x="1174" y="165"/>
                  </a:lnTo>
                  <a:lnTo>
                    <a:pt x="1199" y="167"/>
                  </a:lnTo>
                  <a:lnTo>
                    <a:pt x="1244" y="169"/>
                  </a:lnTo>
                  <a:lnTo>
                    <a:pt x="1299" y="171"/>
                  </a:lnTo>
                  <a:lnTo>
                    <a:pt x="1355" y="171"/>
                  </a:lnTo>
                  <a:lnTo>
                    <a:pt x="1404" y="167"/>
                  </a:lnTo>
                  <a:lnTo>
                    <a:pt x="1440" y="159"/>
                  </a:lnTo>
                  <a:lnTo>
                    <a:pt x="1467" y="150"/>
                  </a:lnTo>
                  <a:lnTo>
                    <a:pt x="1491" y="140"/>
                  </a:lnTo>
                  <a:lnTo>
                    <a:pt x="1517" y="128"/>
                  </a:lnTo>
                  <a:lnTo>
                    <a:pt x="1550" y="116"/>
                  </a:lnTo>
                  <a:lnTo>
                    <a:pt x="1589" y="105"/>
                  </a:lnTo>
                  <a:lnTo>
                    <a:pt x="1627" y="94"/>
                  </a:lnTo>
                  <a:lnTo>
                    <a:pt x="1665" y="83"/>
                  </a:lnTo>
                  <a:lnTo>
                    <a:pt x="1701" y="73"/>
                  </a:lnTo>
                  <a:lnTo>
                    <a:pt x="1734" y="64"/>
                  </a:lnTo>
                  <a:lnTo>
                    <a:pt x="1764" y="56"/>
                  </a:lnTo>
                  <a:lnTo>
                    <a:pt x="1786" y="51"/>
                  </a:lnTo>
                  <a:lnTo>
                    <a:pt x="1806" y="44"/>
                  </a:lnTo>
                  <a:lnTo>
                    <a:pt x="1827" y="41"/>
                  </a:lnTo>
                  <a:lnTo>
                    <a:pt x="1851" y="36"/>
                  </a:lnTo>
                  <a:lnTo>
                    <a:pt x="1876" y="34"/>
                  </a:lnTo>
                  <a:lnTo>
                    <a:pt x="1897" y="33"/>
                  </a:lnTo>
                  <a:lnTo>
                    <a:pt x="1919" y="32"/>
                  </a:lnTo>
                  <a:lnTo>
                    <a:pt x="1940" y="33"/>
                  </a:lnTo>
                  <a:lnTo>
                    <a:pt x="1965" y="34"/>
                  </a:lnTo>
                  <a:lnTo>
                    <a:pt x="1988" y="36"/>
                  </a:lnTo>
                  <a:lnTo>
                    <a:pt x="2009" y="40"/>
                  </a:lnTo>
                  <a:lnTo>
                    <a:pt x="2029" y="43"/>
                  </a:lnTo>
                  <a:lnTo>
                    <a:pt x="2050" y="47"/>
                  </a:lnTo>
                  <a:lnTo>
                    <a:pt x="2078" y="53"/>
                  </a:lnTo>
                  <a:lnTo>
                    <a:pt x="2113" y="61"/>
                  </a:lnTo>
                  <a:lnTo>
                    <a:pt x="2150" y="70"/>
                  </a:lnTo>
                  <a:lnTo>
                    <a:pt x="2189" y="80"/>
                  </a:lnTo>
                  <a:lnTo>
                    <a:pt x="2229" y="90"/>
                  </a:lnTo>
                  <a:lnTo>
                    <a:pt x="2266" y="99"/>
                  </a:lnTo>
                  <a:lnTo>
                    <a:pt x="2300" y="109"/>
                  </a:lnTo>
                  <a:lnTo>
                    <a:pt x="2327" y="116"/>
                  </a:lnTo>
                  <a:lnTo>
                    <a:pt x="2353" y="124"/>
                  </a:lnTo>
                  <a:lnTo>
                    <a:pt x="2376" y="131"/>
                  </a:lnTo>
                  <a:lnTo>
                    <a:pt x="2403" y="136"/>
                  </a:lnTo>
                  <a:lnTo>
                    <a:pt x="2428" y="142"/>
                  </a:lnTo>
                  <a:lnTo>
                    <a:pt x="2447" y="146"/>
                  </a:lnTo>
                  <a:lnTo>
                    <a:pt x="2465" y="150"/>
                  </a:lnTo>
                  <a:lnTo>
                    <a:pt x="2486" y="153"/>
                  </a:lnTo>
                  <a:lnTo>
                    <a:pt x="2511" y="158"/>
                  </a:lnTo>
                  <a:lnTo>
                    <a:pt x="2540" y="160"/>
                  </a:lnTo>
                  <a:lnTo>
                    <a:pt x="2566" y="163"/>
                  </a:lnTo>
                  <a:lnTo>
                    <a:pt x="2596" y="164"/>
                  </a:lnTo>
                  <a:lnTo>
                    <a:pt x="2628" y="167"/>
                  </a:lnTo>
                  <a:lnTo>
                    <a:pt x="2668" y="169"/>
                  </a:lnTo>
                  <a:lnTo>
                    <a:pt x="2706" y="171"/>
                  </a:lnTo>
                  <a:lnTo>
                    <a:pt x="2746" y="173"/>
                  </a:lnTo>
                  <a:lnTo>
                    <a:pt x="2789" y="177"/>
                  </a:lnTo>
                  <a:lnTo>
                    <a:pt x="2833" y="179"/>
                  </a:lnTo>
                  <a:lnTo>
                    <a:pt x="2877" y="180"/>
                  </a:lnTo>
                  <a:lnTo>
                    <a:pt x="2921" y="181"/>
                  </a:lnTo>
                  <a:lnTo>
                    <a:pt x="2968" y="181"/>
                  </a:lnTo>
                  <a:lnTo>
                    <a:pt x="3007" y="180"/>
                  </a:lnTo>
                  <a:lnTo>
                    <a:pt x="3043" y="178"/>
                  </a:lnTo>
                  <a:lnTo>
                    <a:pt x="3082" y="176"/>
                  </a:lnTo>
                  <a:lnTo>
                    <a:pt x="3128" y="171"/>
                  </a:lnTo>
                  <a:lnTo>
                    <a:pt x="3168" y="169"/>
                  </a:lnTo>
                  <a:lnTo>
                    <a:pt x="3204" y="165"/>
                  </a:lnTo>
                  <a:lnTo>
                    <a:pt x="3239" y="162"/>
                  </a:lnTo>
                  <a:lnTo>
                    <a:pt x="3276" y="158"/>
                  </a:lnTo>
                  <a:lnTo>
                    <a:pt x="3317" y="152"/>
                  </a:lnTo>
                  <a:lnTo>
                    <a:pt x="3364" y="145"/>
                  </a:lnTo>
                  <a:lnTo>
                    <a:pt x="3414" y="137"/>
                  </a:lnTo>
                  <a:lnTo>
                    <a:pt x="3463" y="127"/>
                  </a:lnTo>
                  <a:lnTo>
                    <a:pt x="3511" y="118"/>
                  </a:lnTo>
                  <a:lnTo>
                    <a:pt x="3561" y="108"/>
                  </a:lnTo>
                  <a:lnTo>
                    <a:pt x="3611" y="98"/>
                  </a:lnTo>
                  <a:lnTo>
                    <a:pt x="3664" y="88"/>
                  </a:lnTo>
                  <a:lnTo>
                    <a:pt x="3714" y="80"/>
                  </a:lnTo>
                  <a:lnTo>
                    <a:pt x="3759" y="72"/>
                  </a:lnTo>
                  <a:lnTo>
                    <a:pt x="3799" y="67"/>
                  </a:lnTo>
                  <a:lnTo>
                    <a:pt x="3838" y="61"/>
                  </a:lnTo>
                  <a:lnTo>
                    <a:pt x="3879" y="55"/>
                  </a:lnTo>
                  <a:lnTo>
                    <a:pt x="3923" y="50"/>
                  </a:lnTo>
                  <a:lnTo>
                    <a:pt x="3971" y="44"/>
                  </a:lnTo>
                  <a:lnTo>
                    <a:pt x="4009" y="40"/>
                  </a:lnTo>
                  <a:lnTo>
                    <a:pt x="4046" y="36"/>
                  </a:lnTo>
                  <a:lnTo>
                    <a:pt x="4087" y="34"/>
                  </a:lnTo>
                  <a:lnTo>
                    <a:pt x="4139" y="29"/>
                  </a:lnTo>
                  <a:lnTo>
                    <a:pt x="4189" y="26"/>
                  </a:lnTo>
                  <a:lnTo>
                    <a:pt x="4234" y="23"/>
                  </a:lnTo>
                  <a:lnTo>
                    <a:pt x="2416" y="13"/>
                  </a:lnTo>
                  <a:lnTo>
                    <a:pt x="239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3" name="Freeform 17"/>
            <p:cNvSpPr>
              <a:spLocks/>
            </p:cNvSpPr>
            <p:nvPr/>
          </p:nvSpPr>
          <p:spPr bwMode="auto">
            <a:xfrm>
              <a:off x="3753" y="2804"/>
              <a:ext cx="481" cy="41"/>
            </a:xfrm>
            <a:custGeom>
              <a:avLst/>
              <a:gdLst>
                <a:gd name="T0" fmla="*/ 481 w 961"/>
                <a:gd name="T1" fmla="*/ 0 h 83"/>
                <a:gd name="T2" fmla="*/ 0 w 961"/>
                <a:gd name="T3" fmla="*/ 0 h 83"/>
                <a:gd name="T4" fmla="*/ 14 w 961"/>
                <a:gd name="T5" fmla="*/ 3 h 83"/>
                <a:gd name="T6" fmla="*/ 24 w 961"/>
                <a:gd name="T7" fmla="*/ 7 h 83"/>
                <a:gd name="T8" fmla="*/ 33 w 961"/>
                <a:gd name="T9" fmla="*/ 9 h 83"/>
                <a:gd name="T10" fmla="*/ 42 w 961"/>
                <a:gd name="T11" fmla="*/ 12 h 83"/>
                <a:gd name="T12" fmla="*/ 51 w 961"/>
                <a:gd name="T13" fmla="*/ 15 h 83"/>
                <a:gd name="T14" fmla="*/ 60 w 961"/>
                <a:gd name="T15" fmla="*/ 18 h 83"/>
                <a:gd name="T16" fmla="*/ 68 w 961"/>
                <a:gd name="T17" fmla="*/ 21 h 83"/>
                <a:gd name="T18" fmla="*/ 74 w 961"/>
                <a:gd name="T19" fmla="*/ 24 h 83"/>
                <a:gd name="T20" fmla="*/ 82 w 961"/>
                <a:gd name="T21" fmla="*/ 26 h 83"/>
                <a:gd name="T22" fmla="*/ 92 w 961"/>
                <a:gd name="T23" fmla="*/ 29 h 83"/>
                <a:gd name="T24" fmla="*/ 107 w 961"/>
                <a:gd name="T25" fmla="*/ 33 h 83"/>
                <a:gd name="T26" fmla="*/ 125 w 961"/>
                <a:gd name="T27" fmla="*/ 35 h 83"/>
                <a:gd name="T28" fmla="*/ 144 w 961"/>
                <a:gd name="T29" fmla="*/ 38 h 83"/>
                <a:gd name="T30" fmla="*/ 162 w 961"/>
                <a:gd name="T31" fmla="*/ 40 h 83"/>
                <a:gd name="T32" fmla="*/ 175 w 961"/>
                <a:gd name="T33" fmla="*/ 41 h 83"/>
                <a:gd name="T34" fmla="*/ 184 w 961"/>
                <a:gd name="T35" fmla="*/ 41 h 83"/>
                <a:gd name="T36" fmla="*/ 191 w 961"/>
                <a:gd name="T37" fmla="*/ 40 h 83"/>
                <a:gd name="T38" fmla="*/ 198 w 961"/>
                <a:gd name="T39" fmla="*/ 40 h 83"/>
                <a:gd name="T40" fmla="*/ 204 w 961"/>
                <a:gd name="T41" fmla="*/ 39 h 83"/>
                <a:gd name="T42" fmla="*/ 211 w 961"/>
                <a:gd name="T43" fmla="*/ 39 h 83"/>
                <a:gd name="T44" fmla="*/ 218 w 961"/>
                <a:gd name="T45" fmla="*/ 39 h 83"/>
                <a:gd name="T46" fmla="*/ 225 w 961"/>
                <a:gd name="T47" fmla="*/ 40 h 83"/>
                <a:gd name="T48" fmla="*/ 231 w 961"/>
                <a:gd name="T49" fmla="*/ 40 h 83"/>
                <a:gd name="T50" fmla="*/ 237 w 961"/>
                <a:gd name="T51" fmla="*/ 41 h 83"/>
                <a:gd name="T52" fmla="*/ 245 w 961"/>
                <a:gd name="T53" fmla="*/ 41 h 83"/>
                <a:gd name="T54" fmla="*/ 252 w 961"/>
                <a:gd name="T55" fmla="*/ 40 h 83"/>
                <a:gd name="T56" fmla="*/ 259 w 961"/>
                <a:gd name="T57" fmla="*/ 39 h 83"/>
                <a:gd name="T58" fmla="*/ 266 w 961"/>
                <a:gd name="T59" fmla="*/ 39 h 83"/>
                <a:gd name="T60" fmla="*/ 272 w 961"/>
                <a:gd name="T61" fmla="*/ 38 h 83"/>
                <a:gd name="T62" fmla="*/ 281 w 961"/>
                <a:gd name="T63" fmla="*/ 37 h 83"/>
                <a:gd name="T64" fmla="*/ 289 w 961"/>
                <a:gd name="T65" fmla="*/ 37 h 83"/>
                <a:gd name="T66" fmla="*/ 297 w 961"/>
                <a:gd name="T67" fmla="*/ 37 h 83"/>
                <a:gd name="T68" fmla="*/ 304 w 961"/>
                <a:gd name="T69" fmla="*/ 37 h 83"/>
                <a:gd name="T70" fmla="*/ 312 w 961"/>
                <a:gd name="T71" fmla="*/ 36 h 83"/>
                <a:gd name="T72" fmla="*/ 322 w 961"/>
                <a:gd name="T73" fmla="*/ 35 h 83"/>
                <a:gd name="T74" fmla="*/ 332 w 961"/>
                <a:gd name="T75" fmla="*/ 34 h 83"/>
                <a:gd name="T76" fmla="*/ 342 w 961"/>
                <a:gd name="T77" fmla="*/ 32 h 83"/>
                <a:gd name="T78" fmla="*/ 351 w 961"/>
                <a:gd name="T79" fmla="*/ 30 h 83"/>
                <a:gd name="T80" fmla="*/ 361 w 961"/>
                <a:gd name="T81" fmla="*/ 28 h 83"/>
                <a:gd name="T82" fmla="*/ 374 w 961"/>
                <a:gd name="T83" fmla="*/ 25 h 83"/>
                <a:gd name="T84" fmla="*/ 389 w 961"/>
                <a:gd name="T85" fmla="*/ 22 h 83"/>
                <a:gd name="T86" fmla="*/ 406 w 961"/>
                <a:gd name="T87" fmla="*/ 19 h 83"/>
                <a:gd name="T88" fmla="*/ 422 w 961"/>
                <a:gd name="T89" fmla="*/ 16 h 83"/>
                <a:gd name="T90" fmla="*/ 437 w 961"/>
                <a:gd name="T91" fmla="*/ 13 h 83"/>
                <a:gd name="T92" fmla="*/ 448 w 961"/>
                <a:gd name="T93" fmla="*/ 11 h 83"/>
                <a:gd name="T94" fmla="*/ 456 w 961"/>
                <a:gd name="T95" fmla="*/ 8 h 83"/>
                <a:gd name="T96" fmla="*/ 462 w 961"/>
                <a:gd name="T97" fmla="*/ 6 h 83"/>
                <a:gd name="T98" fmla="*/ 466 w 961"/>
                <a:gd name="T99" fmla="*/ 4 h 83"/>
                <a:gd name="T100" fmla="*/ 473 w 961"/>
                <a:gd name="T101" fmla="*/ 2 h 83"/>
                <a:gd name="T102" fmla="*/ 481 w 961"/>
                <a:gd name="T103" fmla="*/ 0 h 8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61"/>
                <a:gd name="T157" fmla="*/ 0 h 83"/>
                <a:gd name="T158" fmla="*/ 961 w 961"/>
                <a:gd name="T159" fmla="*/ 83 h 8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61" h="83">
                  <a:moveTo>
                    <a:pt x="961" y="0"/>
                  </a:moveTo>
                  <a:lnTo>
                    <a:pt x="0" y="0"/>
                  </a:lnTo>
                  <a:lnTo>
                    <a:pt x="27" y="7"/>
                  </a:lnTo>
                  <a:lnTo>
                    <a:pt x="48" y="14"/>
                  </a:lnTo>
                  <a:lnTo>
                    <a:pt x="66" y="18"/>
                  </a:lnTo>
                  <a:lnTo>
                    <a:pt x="83" y="24"/>
                  </a:lnTo>
                  <a:lnTo>
                    <a:pt x="102" y="30"/>
                  </a:lnTo>
                  <a:lnTo>
                    <a:pt x="120" y="36"/>
                  </a:lnTo>
                  <a:lnTo>
                    <a:pt x="135" y="43"/>
                  </a:lnTo>
                  <a:lnTo>
                    <a:pt x="147" y="48"/>
                  </a:lnTo>
                  <a:lnTo>
                    <a:pt x="163" y="53"/>
                  </a:lnTo>
                  <a:lnTo>
                    <a:pt x="184" y="59"/>
                  </a:lnTo>
                  <a:lnTo>
                    <a:pt x="214" y="66"/>
                  </a:lnTo>
                  <a:lnTo>
                    <a:pt x="250" y="71"/>
                  </a:lnTo>
                  <a:lnTo>
                    <a:pt x="288" y="77"/>
                  </a:lnTo>
                  <a:lnTo>
                    <a:pt x="323" y="80"/>
                  </a:lnTo>
                  <a:lnTo>
                    <a:pt x="350" y="83"/>
                  </a:lnTo>
                  <a:lnTo>
                    <a:pt x="368" y="83"/>
                  </a:lnTo>
                  <a:lnTo>
                    <a:pt x="382" y="81"/>
                  </a:lnTo>
                  <a:lnTo>
                    <a:pt x="395" y="80"/>
                  </a:lnTo>
                  <a:lnTo>
                    <a:pt x="407" y="79"/>
                  </a:lnTo>
                  <a:lnTo>
                    <a:pt x="422" y="79"/>
                  </a:lnTo>
                  <a:lnTo>
                    <a:pt x="436" y="79"/>
                  </a:lnTo>
                  <a:lnTo>
                    <a:pt x="449" y="80"/>
                  </a:lnTo>
                  <a:lnTo>
                    <a:pt x="462" y="81"/>
                  </a:lnTo>
                  <a:lnTo>
                    <a:pt x="474" y="83"/>
                  </a:lnTo>
                  <a:lnTo>
                    <a:pt x="489" y="83"/>
                  </a:lnTo>
                  <a:lnTo>
                    <a:pt x="504" y="81"/>
                  </a:lnTo>
                  <a:lnTo>
                    <a:pt x="517" y="79"/>
                  </a:lnTo>
                  <a:lnTo>
                    <a:pt x="531" y="78"/>
                  </a:lnTo>
                  <a:lnTo>
                    <a:pt x="544" y="76"/>
                  </a:lnTo>
                  <a:lnTo>
                    <a:pt x="561" y="75"/>
                  </a:lnTo>
                  <a:lnTo>
                    <a:pt x="577" y="74"/>
                  </a:lnTo>
                  <a:lnTo>
                    <a:pt x="593" y="74"/>
                  </a:lnTo>
                  <a:lnTo>
                    <a:pt x="607" y="74"/>
                  </a:lnTo>
                  <a:lnTo>
                    <a:pt x="624" y="72"/>
                  </a:lnTo>
                  <a:lnTo>
                    <a:pt x="643" y="71"/>
                  </a:lnTo>
                  <a:lnTo>
                    <a:pt x="663" y="68"/>
                  </a:lnTo>
                  <a:lnTo>
                    <a:pt x="683" y="65"/>
                  </a:lnTo>
                  <a:lnTo>
                    <a:pt x="702" y="60"/>
                  </a:lnTo>
                  <a:lnTo>
                    <a:pt x="722" y="56"/>
                  </a:lnTo>
                  <a:lnTo>
                    <a:pt x="748" y="50"/>
                  </a:lnTo>
                  <a:lnTo>
                    <a:pt x="778" y="44"/>
                  </a:lnTo>
                  <a:lnTo>
                    <a:pt x="811" y="39"/>
                  </a:lnTo>
                  <a:lnTo>
                    <a:pt x="843" y="33"/>
                  </a:lnTo>
                  <a:lnTo>
                    <a:pt x="873" y="27"/>
                  </a:lnTo>
                  <a:lnTo>
                    <a:pt x="896" y="22"/>
                  </a:lnTo>
                  <a:lnTo>
                    <a:pt x="912" y="17"/>
                  </a:lnTo>
                  <a:lnTo>
                    <a:pt x="923" y="13"/>
                  </a:lnTo>
                  <a:lnTo>
                    <a:pt x="932" y="8"/>
                  </a:lnTo>
                  <a:lnTo>
                    <a:pt x="945" y="4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4" name="Freeform 18"/>
            <p:cNvSpPr>
              <a:spLocks/>
            </p:cNvSpPr>
            <p:nvPr/>
          </p:nvSpPr>
          <p:spPr bwMode="auto">
            <a:xfrm>
              <a:off x="4312" y="2825"/>
              <a:ext cx="341" cy="432"/>
            </a:xfrm>
            <a:custGeom>
              <a:avLst/>
              <a:gdLst>
                <a:gd name="T0" fmla="*/ 0 w 680"/>
                <a:gd name="T1" fmla="*/ 0 h 865"/>
                <a:gd name="T2" fmla="*/ 14 w 680"/>
                <a:gd name="T3" fmla="*/ 6 h 865"/>
                <a:gd name="T4" fmla="*/ 26 w 680"/>
                <a:gd name="T5" fmla="*/ 13 h 865"/>
                <a:gd name="T6" fmla="*/ 37 w 680"/>
                <a:gd name="T7" fmla="*/ 19 h 865"/>
                <a:gd name="T8" fmla="*/ 46 w 680"/>
                <a:gd name="T9" fmla="*/ 25 h 865"/>
                <a:gd name="T10" fmla="*/ 53 w 680"/>
                <a:gd name="T11" fmla="*/ 30 h 865"/>
                <a:gd name="T12" fmla="*/ 58 w 680"/>
                <a:gd name="T13" fmla="*/ 32 h 865"/>
                <a:gd name="T14" fmla="*/ 62 w 680"/>
                <a:gd name="T15" fmla="*/ 35 h 865"/>
                <a:gd name="T16" fmla="*/ 65 w 680"/>
                <a:gd name="T17" fmla="*/ 36 h 865"/>
                <a:gd name="T18" fmla="*/ 69 w 680"/>
                <a:gd name="T19" fmla="*/ 39 h 865"/>
                <a:gd name="T20" fmla="*/ 73 w 680"/>
                <a:gd name="T21" fmla="*/ 43 h 865"/>
                <a:gd name="T22" fmla="*/ 79 w 680"/>
                <a:gd name="T23" fmla="*/ 49 h 865"/>
                <a:gd name="T24" fmla="*/ 86 w 680"/>
                <a:gd name="T25" fmla="*/ 56 h 865"/>
                <a:gd name="T26" fmla="*/ 92 w 680"/>
                <a:gd name="T27" fmla="*/ 64 h 865"/>
                <a:gd name="T28" fmla="*/ 100 w 680"/>
                <a:gd name="T29" fmla="*/ 75 h 865"/>
                <a:gd name="T30" fmla="*/ 108 w 680"/>
                <a:gd name="T31" fmla="*/ 87 h 865"/>
                <a:gd name="T32" fmla="*/ 114 w 680"/>
                <a:gd name="T33" fmla="*/ 102 h 865"/>
                <a:gd name="T34" fmla="*/ 120 w 680"/>
                <a:gd name="T35" fmla="*/ 118 h 865"/>
                <a:gd name="T36" fmla="*/ 126 w 680"/>
                <a:gd name="T37" fmla="*/ 136 h 865"/>
                <a:gd name="T38" fmla="*/ 131 w 680"/>
                <a:gd name="T39" fmla="*/ 154 h 865"/>
                <a:gd name="T40" fmla="*/ 138 w 680"/>
                <a:gd name="T41" fmla="*/ 173 h 865"/>
                <a:gd name="T42" fmla="*/ 145 w 680"/>
                <a:gd name="T43" fmla="*/ 189 h 865"/>
                <a:gd name="T44" fmla="*/ 151 w 680"/>
                <a:gd name="T45" fmla="*/ 204 h 865"/>
                <a:gd name="T46" fmla="*/ 158 w 680"/>
                <a:gd name="T47" fmla="*/ 216 h 865"/>
                <a:gd name="T48" fmla="*/ 165 w 680"/>
                <a:gd name="T49" fmla="*/ 229 h 865"/>
                <a:gd name="T50" fmla="*/ 173 w 680"/>
                <a:gd name="T51" fmla="*/ 243 h 865"/>
                <a:gd name="T52" fmla="*/ 180 w 680"/>
                <a:gd name="T53" fmla="*/ 255 h 865"/>
                <a:gd name="T54" fmla="*/ 186 w 680"/>
                <a:gd name="T55" fmla="*/ 264 h 865"/>
                <a:gd name="T56" fmla="*/ 192 w 680"/>
                <a:gd name="T57" fmla="*/ 273 h 865"/>
                <a:gd name="T58" fmla="*/ 199 w 680"/>
                <a:gd name="T59" fmla="*/ 282 h 865"/>
                <a:gd name="T60" fmla="*/ 208 w 680"/>
                <a:gd name="T61" fmla="*/ 294 h 865"/>
                <a:gd name="T62" fmla="*/ 219 w 680"/>
                <a:gd name="T63" fmla="*/ 307 h 865"/>
                <a:gd name="T64" fmla="*/ 230 w 680"/>
                <a:gd name="T65" fmla="*/ 321 h 865"/>
                <a:gd name="T66" fmla="*/ 242 w 680"/>
                <a:gd name="T67" fmla="*/ 336 h 865"/>
                <a:gd name="T68" fmla="*/ 257 w 680"/>
                <a:gd name="T69" fmla="*/ 351 h 865"/>
                <a:gd name="T70" fmla="*/ 272 w 680"/>
                <a:gd name="T71" fmla="*/ 367 h 865"/>
                <a:gd name="T72" fmla="*/ 288 w 680"/>
                <a:gd name="T73" fmla="*/ 384 h 865"/>
                <a:gd name="T74" fmla="*/ 304 w 680"/>
                <a:gd name="T75" fmla="*/ 400 h 865"/>
                <a:gd name="T76" fmla="*/ 320 w 680"/>
                <a:gd name="T77" fmla="*/ 414 h 865"/>
                <a:gd name="T78" fmla="*/ 335 w 680"/>
                <a:gd name="T79" fmla="*/ 427 h 865"/>
                <a:gd name="T80" fmla="*/ 341 w 680"/>
                <a:gd name="T81" fmla="*/ 432 h 865"/>
                <a:gd name="T82" fmla="*/ 341 w 680"/>
                <a:gd name="T83" fmla="*/ 0 h 865"/>
                <a:gd name="T84" fmla="*/ 0 w 680"/>
                <a:gd name="T85" fmla="*/ 0 h 8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80"/>
                <a:gd name="T130" fmla="*/ 0 h 865"/>
                <a:gd name="T131" fmla="*/ 680 w 680"/>
                <a:gd name="T132" fmla="*/ 865 h 8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80" h="865">
                  <a:moveTo>
                    <a:pt x="0" y="0"/>
                  </a:moveTo>
                  <a:lnTo>
                    <a:pt x="28" y="13"/>
                  </a:lnTo>
                  <a:lnTo>
                    <a:pt x="52" y="26"/>
                  </a:lnTo>
                  <a:lnTo>
                    <a:pt x="73" y="38"/>
                  </a:lnTo>
                  <a:lnTo>
                    <a:pt x="91" y="51"/>
                  </a:lnTo>
                  <a:lnTo>
                    <a:pt x="106" y="60"/>
                  </a:lnTo>
                  <a:lnTo>
                    <a:pt x="116" y="65"/>
                  </a:lnTo>
                  <a:lnTo>
                    <a:pt x="124" y="70"/>
                  </a:lnTo>
                  <a:lnTo>
                    <a:pt x="129" y="73"/>
                  </a:lnTo>
                  <a:lnTo>
                    <a:pt x="137" y="79"/>
                  </a:lnTo>
                  <a:lnTo>
                    <a:pt x="145" y="87"/>
                  </a:lnTo>
                  <a:lnTo>
                    <a:pt x="157" y="98"/>
                  </a:lnTo>
                  <a:lnTo>
                    <a:pt x="171" y="112"/>
                  </a:lnTo>
                  <a:lnTo>
                    <a:pt x="184" y="128"/>
                  </a:lnTo>
                  <a:lnTo>
                    <a:pt x="200" y="150"/>
                  </a:lnTo>
                  <a:lnTo>
                    <a:pt x="215" y="175"/>
                  </a:lnTo>
                  <a:lnTo>
                    <a:pt x="228" y="204"/>
                  </a:lnTo>
                  <a:lnTo>
                    <a:pt x="239" y="237"/>
                  </a:lnTo>
                  <a:lnTo>
                    <a:pt x="251" y="273"/>
                  </a:lnTo>
                  <a:lnTo>
                    <a:pt x="262" y="309"/>
                  </a:lnTo>
                  <a:lnTo>
                    <a:pt x="275" y="347"/>
                  </a:lnTo>
                  <a:lnTo>
                    <a:pt x="290" y="379"/>
                  </a:lnTo>
                  <a:lnTo>
                    <a:pt x="302" y="408"/>
                  </a:lnTo>
                  <a:lnTo>
                    <a:pt x="316" y="433"/>
                  </a:lnTo>
                  <a:lnTo>
                    <a:pt x="329" y="459"/>
                  </a:lnTo>
                  <a:lnTo>
                    <a:pt x="344" y="486"/>
                  </a:lnTo>
                  <a:lnTo>
                    <a:pt x="359" y="510"/>
                  </a:lnTo>
                  <a:lnTo>
                    <a:pt x="371" y="529"/>
                  </a:lnTo>
                  <a:lnTo>
                    <a:pt x="382" y="546"/>
                  </a:lnTo>
                  <a:lnTo>
                    <a:pt x="397" y="565"/>
                  </a:lnTo>
                  <a:lnTo>
                    <a:pt x="415" y="588"/>
                  </a:lnTo>
                  <a:lnTo>
                    <a:pt x="436" y="615"/>
                  </a:lnTo>
                  <a:lnTo>
                    <a:pt x="459" y="643"/>
                  </a:lnTo>
                  <a:lnTo>
                    <a:pt x="483" y="672"/>
                  </a:lnTo>
                  <a:lnTo>
                    <a:pt x="512" y="702"/>
                  </a:lnTo>
                  <a:lnTo>
                    <a:pt x="542" y="734"/>
                  </a:lnTo>
                  <a:lnTo>
                    <a:pt x="575" y="768"/>
                  </a:lnTo>
                  <a:lnTo>
                    <a:pt x="607" y="800"/>
                  </a:lnTo>
                  <a:lnTo>
                    <a:pt x="639" y="829"/>
                  </a:lnTo>
                  <a:lnTo>
                    <a:pt x="668" y="855"/>
                  </a:lnTo>
                  <a:lnTo>
                    <a:pt x="680" y="865"/>
                  </a:lnTo>
                  <a:lnTo>
                    <a:pt x="6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5" name="Line 19"/>
            <p:cNvSpPr>
              <a:spLocks noChangeShapeType="1"/>
            </p:cNvSpPr>
            <p:nvPr/>
          </p:nvSpPr>
          <p:spPr bwMode="auto">
            <a:xfrm>
              <a:off x="2919" y="2880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6" name="Line 20"/>
            <p:cNvSpPr>
              <a:spLocks noChangeShapeType="1"/>
            </p:cNvSpPr>
            <p:nvPr/>
          </p:nvSpPr>
          <p:spPr bwMode="auto">
            <a:xfrm>
              <a:off x="2936" y="2880"/>
              <a:ext cx="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7" name="Line 21"/>
            <p:cNvSpPr>
              <a:spLocks noChangeShapeType="1"/>
            </p:cNvSpPr>
            <p:nvPr/>
          </p:nvSpPr>
          <p:spPr bwMode="auto">
            <a:xfrm>
              <a:off x="2953" y="2880"/>
              <a:ext cx="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8" name="Line 22"/>
            <p:cNvSpPr>
              <a:spLocks noChangeShapeType="1"/>
            </p:cNvSpPr>
            <p:nvPr/>
          </p:nvSpPr>
          <p:spPr bwMode="auto">
            <a:xfrm>
              <a:off x="2971" y="2880"/>
              <a:ext cx="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19" name="Line 23"/>
            <p:cNvSpPr>
              <a:spLocks noChangeShapeType="1"/>
            </p:cNvSpPr>
            <p:nvPr/>
          </p:nvSpPr>
          <p:spPr bwMode="auto">
            <a:xfrm>
              <a:off x="2989" y="2880"/>
              <a:ext cx="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0" name="Line 24"/>
            <p:cNvSpPr>
              <a:spLocks noChangeShapeType="1"/>
            </p:cNvSpPr>
            <p:nvPr/>
          </p:nvSpPr>
          <p:spPr bwMode="auto">
            <a:xfrm>
              <a:off x="3006" y="2880"/>
              <a:ext cx="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1" name="Line 25"/>
            <p:cNvSpPr>
              <a:spLocks noChangeShapeType="1"/>
            </p:cNvSpPr>
            <p:nvPr/>
          </p:nvSpPr>
          <p:spPr bwMode="auto">
            <a:xfrm>
              <a:off x="3024" y="2880"/>
              <a:ext cx="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2" name="Line 26"/>
            <p:cNvSpPr>
              <a:spLocks noChangeShapeType="1"/>
            </p:cNvSpPr>
            <p:nvPr/>
          </p:nvSpPr>
          <p:spPr bwMode="auto">
            <a:xfrm>
              <a:off x="3042" y="2880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3" name="Line 27"/>
            <p:cNvSpPr>
              <a:spLocks noChangeShapeType="1"/>
            </p:cNvSpPr>
            <p:nvPr/>
          </p:nvSpPr>
          <p:spPr bwMode="auto">
            <a:xfrm>
              <a:off x="2875" y="2862"/>
              <a:ext cx="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4" name="Line 28"/>
            <p:cNvSpPr>
              <a:spLocks noChangeShapeType="1"/>
            </p:cNvSpPr>
            <p:nvPr/>
          </p:nvSpPr>
          <p:spPr bwMode="auto">
            <a:xfrm>
              <a:off x="2892" y="2862"/>
              <a:ext cx="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5" name="Line 29"/>
            <p:cNvSpPr>
              <a:spLocks noChangeShapeType="1"/>
            </p:cNvSpPr>
            <p:nvPr/>
          </p:nvSpPr>
          <p:spPr bwMode="auto">
            <a:xfrm>
              <a:off x="2910" y="2862"/>
              <a:ext cx="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6" name="Line 30"/>
            <p:cNvSpPr>
              <a:spLocks noChangeShapeType="1"/>
            </p:cNvSpPr>
            <p:nvPr/>
          </p:nvSpPr>
          <p:spPr bwMode="auto">
            <a:xfrm>
              <a:off x="2927" y="2967"/>
              <a:ext cx="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7" name="Line 31"/>
            <p:cNvSpPr>
              <a:spLocks noChangeShapeType="1"/>
            </p:cNvSpPr>
            <p:nvPr/>
          </p:nvSpPr>
          <p:spPr bwMode="auto">
            <a:xfrm>
              <a:off x="2945" y="2967"/>
              <a:ext cx="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8" name="Line 32"/>
            <p:cNvSpPr>
              <a:spLocks noChangeShapeType="1"/>
            </p:cNvSpPr>
            <p:nvPr/>
          </p:nvSpPr>
          <p:spPr bwMode="auto">
            <a:xfrm>
              <a:off x="2883" y="2950"/>
              <a:ext cx="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29" name="Line 33"/>
            <p:cNvSpPr>
              <a:spLocks noChangeShapeType="1"/>
            </p:cNvSpPr>
            <p:nvPr/>
          </p:nvSpPr>
          <p:spPr bwMode="auto">
            <a:xfrm>
              <a:off x="2901" y="2950"/>
              <a:ext cx="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0" name="Line 34"/>
            <p:cNvSpPr>
              <a:spLocks noChangeShapeType="1"/>
            </p:cNvSpPr>
            <p:nvPr/>
          </p:nvSpPr>
          <p:spPr bwMode="auto">
            <a:xfrm>
              <a:off x="2269" y="2859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1" name="Line 35"/>
            <p:cNvSpPr>
              <a:spLocks noChangeShapeType="1"/>
            </p:cNvSpPr>
            <p:nvPr/>
          </p:nvSpPr>
          <p:spPr bwMode="auto">
            <a:xfrm>
              <a:off x="2353" y="2859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2" name="Line 36"/>
            <p:cNvSpPr>
              <a:spLocks noChangeShapeType="1"/>
            </p:cNvSpPr>
            <p:nvPr/>
          </p:nvSpPr>
          <p:spPr bwMode="auto">
            <a:xfrm>
              <a:off x="2437" y="2859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3" name="Line 37"/>
            <p:cNvSpPr>
              <a:spLocks noChangeShapeType="1"/>
            </p:cNvSpPr>
            <p:nvPr/>
          </p:nvSpPr>
          <p:spPr bwMode="auto">
            <a:xfrm>
              <a:off x="2522" y="2859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4" name="Line 38"/>
            <p:cNvSpPr>
              <a:spLocks noChangeShapeType="1"/>
            </p:cNvSpPr>
            <p:nvPr/>
          </p:nvSpPr>
          <p:spPr bwMode="auto">
            <a:xfrm>
              <a:off x="2943" y="2859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5" name="Line 39"/>
            <p:cNvSpPr>
              <a:spLocks noChangeShapeType="1"/>
            </p:cNvSpPr>
            <p:nvPr/>
          </p:nvSpPr>
          <p:spPr bwMode="auto">
            <a:xfrm>
              <a:off x="3028" y="2859"/>
              <a:ext cx="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6" name="Line 40"/>
            <p:cNvSpPr>
              <a:spLocks noChangeShapeType="1"/>
            </p:cNvSpPr>
            <p:nvPr/>
          </p:nvSpPr>
          <p:spPr bwMode="auto">
            <a:xfrm>
              <a:off x="3112" y="2859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7" name="Line 41"/>
            <p:cNvSpPr>
              <a:spLocks noChangeShapeType="1"/>
            </p:cNvSpPr>
            <p:nvPr/>
          </p:nvSpPr>
          <p:spPr bwMode="auto">
            <a:xfrm>
              <a:off x="3196" y="2859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8" name="Line 42"/>
            <p:cNvSpPr>
              <a:spLocks noChangeShapeType="1"/>
            </p:cNvSpPr>
            <p:nvPr/>
          </p:nvSpPr>
          <p:spPr bwMode="auto">
            <a:xfrm>
              <a:off x="3280" y="2859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39" name="Line 43"/>
            <p:cNvSpPr>
              <a:spLocks noChangeShapeType="1"/>
            </p:cNvSpPr>
            <p:nvPr/>
          </p:nvSpPr>
          <p:spPr bwMode="auto">
            <a:xfrm>
              <a:off x="2058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0" name="Line 44"/>
            <p:cNvSpPr>
              <a:spLocks noChangeShapeType="1"/>
            </p:cNvSpPr>
            <p:nvPr/>
          </p:nvSpPr>
          <p:spPr bwMode="auto">
            <a:xfrm>
              <a:off x="2143" y="2817"/>
              <a:ext cx="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1" name="Line 45"/>
            <p:cNvSpPr>
              <a:spLocks noChangeShapeType="1"/>
            </p:cNvSpPr>
            <p:nvPr/>
          </p:nvSpPr>
          <p:spPr bwMode="auto">
            <a:xfrm>
              <a:off x="2226" y="2817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2" name="Line 46"/>
            <p:cNvSpPr>
              <a:spLocks noChangeShapeType="1"/>
            </p:cNvSpPr>
            <p:nvPr/>
          </p:nvSpPr>
          <p:spPr bwMode="auto">
            <a:xfrm>
              <a:off x="2311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3" name="Line 47"/>
            <p:cNvSpPr>
              <a:spLocks noChangeShapeType="1"/>
            </p:cNvSpPr>
            <p:nvPr/>
          </p:nvSpPr>
          <p:spPr bwMode="auto">
            <a:xfrm>
              <a:off x="2395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4" name="Line 48"/>
            <p:cNvSpPr>
              <a:spLocks noChangeShapeType="1"/>
            </p:cNvSpPr>
            <p:nvPr/>
          </p:nvSpPr>
          <p:spPr bwMode="auto">
            <a:xfrm>
              <a:off x="2479" y="2817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5" name="Line 49"/>
            <p:cNvSpPr>
              <a:spLocks noChangeShapeType="1"/>
            </p:cNvSpPr>
            <p:nvPr/>
          </p:nvSpPr>
          <p:spPr bwMode="auto">
            <a:xfrm>
              <a:off x="2564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6" name="Line 50"/>
            <p:cNvSpPr>
              <a:spLocks noChangeShapeType="1"/>
            </p:cNvSpPr>
            <p:nvPr/>
          </p:nvSpPr>
          <p:spPr bwMode="auto">
            <a:xfrm>
              <a:off x="2648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7" name="Line 51"/>
            <p:cNvSpPr>
              <a:spLocks noChangeShapeType="1"/>
            </p:cNvSpPr>
            <p:nvPr/>
          </p:nvSpPr>
          <p:spPr bwMode="auto">
            <a:xfrm>
              <a:off x="2732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8" name="Line 52"/>
            <p:cNvSpPr>
              <a:spLocks noChangeShapeType="1"/>
            </p:cNvSpPr>
            <p:nvPr/>
          </p:nvSpPr>
          <p:spPr bwMode="auto">
            <a:xfrm>
              <a:off x="2817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49" name="Line 53"/>
            <p:cNvSpPr>
              <a:spLocks noChangeShapeType="1"/>
            </p:cNvSpPr>
            <p:nvPr/>
          </p:nvSpPr>
          <p:spPr bwMode="auto">
            <a:xfrm>
              <a:off x="2901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0" name="Line 54"/>
            <p:cNvSpPr>
              <a:spLocks noChangeShapeType="1"/>
            </p:cNvSpPr>
            <p:nvPr/>
          </p:nvSpPr>
          <p:spPr bwMode="auto">
            <a:xfrm>
              <a:off x="2985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1" name="Line 55"/>
            <p:cNvSpPr>
              <a:spLocks noChangeShapeType="1"/>
            </p:cNvSpPr>
            <p:nvPr/>
          </p:nvSpPr>
          <p:spPr bwMode="auto">
            <a:xfrm>
              <a:off x="3070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2" name="Line 56"/>
            <p:cNvSpPr>
              <a:spLocks noChangeShapeType="1"/>
            </p:cNvSpPr>
            <p:nvPr/>
          </p:nvSpPr>
          <p:spPr bwMode="auto">
            <a:xfrm>
              <a:off x="3154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3" name="Line 57"/>
            <p:cNvSpPr>
              <a:spLocks noChangeShapeType="1"/>
            </p:cNvSpPr>
            <p:nvPr/>
          </p:nvSpPr>
          <p:spPr bwMode="auto">
            <a:xfrm>
              <a:off x="3238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4" name="Line 58"/>
            <p:cNvSpPr>
              <a:spLocks noChangeShapeType="1"/>
            </p:cNvSpPr>
            <p:nvPr/>
          </p:nvSpPr>
          <p:spPr bwMode="auto">
            <a:xfrm>
              <a:off x="3322" y="2817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5" name="Line 59"/>
            <p:cNvSpPr>
              <a:spLocks noChangeShapeType="1"/>
            </p:cNvSpPr>
            <p:nvPr/>
          </p:nvSpPr>
          <p:spPr bwMode="auto">
            <a:xfrm>
              <a:off x="3407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6" name="Line 60"/>
            <p:cNvSpPr>
              <a:spLocks noChangeShapeType="1"/>
            </p:cNvSpPr>
            <p:nvPr/>
          </p:nvSpPr>
          <p:spPr bwMode="auto">
            <a:xfrm>
              <a:off x="3491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7" name="Line 61"/>
            <p:cNvSpPr>
              <a:spLocks noChangeShapeType="1"/>
            </p:cNvSpPr>
            <p:nvPr/>
          </p:nvSpPr>
          <p:spPr bwMode="auto">
            <a:xfrm>
              <a:off x="3575" y="2817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8" name="Line 62"/>
            <p:cNvSpPr>
              <a:spLocks noChangeShapeType="1"/>
            </p:cNvSpPr>
            <p:nvPr/>
          </p:nvSpPr>
          <p:spPr bwMode="auto">
            <a:xfrm flipV="1">
              <a:off x="3670" y="2806"/>
              <a:ext cx="1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59" name="Line 63"/>
            <p:cNvSpPr>
              <a:spLocks noChangeShapeType="1"/>
            </p:cNvSpPr>
            <p:nvPr/>
          </p:nvSpPr>
          <p:spPr bwMode="auto">
            <a:xfrm flipV="1">
              <a:off x="3586" y="2806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0" name="Line 64"/>
            <p:cNvSpPr>
              <a:spLocks noChangeShapeType="1"/>
            </p:cNvSpPr>
            <p:nvPr/>
          </p:nvSpPr>
          <p:spPr bwMode="auto">
            <a:xfrm flipV="1">
              <a:off x="3502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1" name="Line 65"/>
            <p:cNvSpPr>
              <a:spLocks noChangeShapeType="1"/>
            </p:cNvSpPr>
            <p:nvPr/>
          </p:nvSpPr>
          <p:spPr bwMode="auto">
            <a:xfrm flipV="1">
              <a:off x="3417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2" name="Line 66"/>
            <p:cNvSpPr>
              <a:spLocks noChangeShapeType="1"/>
            </p:cNvSpPr>
            <p:nvPr/>
          </p:nvSpPr>
          <p:spPr bwMode="auto">
            <a:xfrm flipV="1">
              <a:off x="3375" y="2848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3" name="Line 67"/>
            <p:cNvSpPr>
              <a:spLocks noChangeShapeType="1"/>
            </p:cNvSpPr>
            <p:nvPr/>
          </p:nvSpPr>
          <p:spPr bwMode="auto">
            <a:xfrm flipV="1">
              <a:off x="3333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4" name="Line 68"/>
            <p:cNvSpPr>
              <a:spLocks noChangeShapeType="1"/>
            </p:cNvSpPr>
            <p:nvPr/>
          </p:nvSpPr>
          <p:spPr bwMode="auto">
            <a:xfrm flipV="1">
              <a:off x="3291" y="2848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5" name="Line 69"/>
            <p:cNvSpPr>
              <a:spLocks noChangeShapeType="1"/>
            </p:cNvSpPr>
            <p:nvPr/>
          </p:nvSpPr>
          <p:spPr bwMode="auto">
            <a:xfrm flipV="1">
              <a:off x="3249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6" name="Line 70"/>
            <p:cNvSpPr>
              <a:spLocks noChangeShapeType="1"/>
            </p:cNvSpPr>
            <p:nvPr/>
          </p:nvSpPr>
          <p:spPr bwMode="auto">
            <a:xfrm flipV="1">
              <a:off x="3206" y="2848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7" name="Line 71"/>
            <p:cNvSpPr>
              <a:spLocks noChangeShapeType="1"/>
            </p:cNvSpPr>
            <p:nvPr/>
          </p:nvSpPr>
          <p:spPr bwMode="auto">
            <a:xfrm flipV="1">
              <a:off x="3164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8" name="Line 72"/>
            <p:cNvSpPr>
              <a:spLocks noChangeShapeType="1"/>
            </p:cNvSpPr>
            <p:nvPr/>
          </p:nvSpPr>
          <p:spPr bwMode="auto">
            <a:xfrm flipV="1">
              <a:off x="3122" y="2848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69" name="Line 73"/>
            <p:cNvSpPr>
              <a:spLocks noChangeShapeType="1"/>
            </p:cNvSpPr>
            <p:nvPr/>
          </p:nvSpPr>
          <p:spPr bwMode="auto">
            <a:xfrm flipV="1">
              <a:off x="3080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0" name="Line 74"/>
            <p:cNvSpPr>
              <a:spLocks noChangeShapeType="1"/>
            </p:cNvSpPr>
            <p:nvPr/>
          </p:nvSpPr>
          <p:spPr bwMode="auto">
            <a:xfrm flipV="1">
              <a:off x="3038" y="2848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1" name="Line 75"/>
            <p:cNvSpPr>
              <a:spLocks noChangeShapeType="1"/>
            </p:cNvSpPr>
            <p:nvPr/>
          </p:nvSpPr>
          <p:spPr bwMode="auto">
            <a:xfrm flipV="1">
              <a:off x="2996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2" name="Line 76"/>
            <p:cNvSpPr>
              <a:spLocks noChangeShapeType="1"/>
            </p:cNvSpPr>
            <p:nvPr/>
          </p:nvSpPr>
          <p:spPr bwMode="auto">
            <a:xfrm flipV="1">
              <a:off x="2953" y="2848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3" name="Line 77"/>
            <p:cNvSpPr>
              <a:spLocks noChangeShapeType="1"/>
            </p:cNvSpPr>
            <p:nvPr/>
          </p:nvSpPr>
          <p:spPr bwMode="auto">
            <a:xfrm flipV="1">
              <a:off x="2911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4" name="Line 78"/>
            <p:cNvSpPr>
              <a:spLocks noChangeShapeType="1"/>
            </p:cNvSpPr>
            <p:nvPr/>
          </p:nvSpPr>
          <p:spPr bwMode="auto">
            <a:xfrm flipV="1">
              <a:off x="2827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5" name="Line 79"/>
            <p:cNvSpPr>
              <a:spLocks noChangeShapeType="1"/>
            </p:cNvSpPr>
            <p:nvPr/>
          </p:nvSpPr>
          <p:spPr bwMode="auto">
            <a:xfrm flipV="1">
              <a:off x="2743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6" name="Line 80"/>
            <p:cNvSpPr>
              <a:spLocks noChangeShapeType="1"/>
            </p:cNvSpPr>
            <p:nvPr/>
          </p:nvSpPr>
          <p:spPr bwMode="auto">
            <a:xfrm flipV="1">
              <a:off x="2659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7" name="Line 81"/>
            <p:cNvSpPr>
              <a:spLocks noChangeShapeType="1"/>
            </p:cNvSpPr>
            <p:nvPr/>
          </p:nvSpPr>
          <p:spPr bwMode="auto">
            <a:xfrm flipV="1">
              <a:off x="2574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8" name="Line 82"/>
            <p:cNvSpPr>
              <a:spLocks noChangeShapeType="1"/>
            </p:cNvSpPr>
            <p:nvPr/>
          </p:nvSpPr>
          <p:spPr bwMode="auto">
            <a:xfrm flipV="1">
              <a:off x="2532" y="2848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79" name="Line 83"/>
            <p:cNvSpPr>
              <a:spLocks noChangeShapeType="1"/>
            </p:cNvSpPr>
            <p:nvPr/>
          </p:nvSpPr>
          <p:spPr bwMode="auto">
            <a:xfrm flipV="1">
              <a:off x="2490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0" name="Line 84"/>
            <p:cNvSpPr>
              <a:spLocks noChangeShapeType="1"/>
            </p:cNvSpPr>
            <p:nvPr/>
          </p:nvSpPr>
          <p:spPr bwMode="auto">
            <a:xfrm flipV="1">
              <a:off x="2448" y="2848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1" name="Line 85"/>
            <p:cNvSpPr>
              <a:spLocks noChangeShapeType="1"/>
            </p:cNvSpPr>
            <p:nvPr/>
          </p:nvSpPr>
          <p:spPr bwMode="auto">
            <a:xfrm flipV="1">
              <a:off x="2406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2" name="Line 86"/>
            <p:cNvSpPr>
              <a:spLocks noChangeShapeType="1"/>
            </p:cNvSpPr>
            <p:nvPr/>
          </p:nvSpPr>
          <p:spPr bwMode="auto">
            <a:xfrm flipV="1">
              <a:off x="2364" y="2848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3" name="Line 87"/>
            <p:cNvSpPr>
              <a:spLocks noChangeShapeType="1"/>
            </p:cNvSpPr>
            <p:nvPr/>
          </p:nvSpPr>
          <p:spPr bwMode="auto">
            <a:xfrm flipV="1">
              <a:off x="2321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4" name="Line 88"/>
            <p:cNvSpPr>
              <a:spLocks noChangeShapeType="1"/>
            </p:cNvSpPr>
            <p:nvPr/>
          </p:nvSpPr>
          <p:spPr bwMode="auto">
            <a:xfrm flipV="1">
              <a:off x="2279" y="2848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5" name="Line 89"/>
            <p:cNvSpPr>
              <a:spLocks noChangeShapeType="1"/>
            </p:cNvSpPr>
            <p:nvPr/>
          </p:nvSpPr>
          <p:spPr bwMode="auto">
            <a:xfrm flipV="1">
              <a:off x="2237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6" name="Line 90"/>
            <p:cNvSpPr>
              <a:spLocks noChangeShapeType="1"/>
            </p:cNvSpPr>
            <p:nvPr/>
          </p:nvSpPr>
          <p:spPr bwMode="auto">
            <a:xfrm flipV="1">
              <a:off x="2153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7" name="Line 91"/>
            <p:cNvSpPr>
              <a:spLocks noChangeShapeType="1"/>
            </p:cNvSpPr>
            <p:nvPr/>
          </p:nvSpPr>
          <p:spPr bwMode="auto">
            <a:xfrm flipV="1">
              <a:off x="2068" y="2806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8" name="Line 92"/>
            <p:cNvSpPr>
              <a:spLocks noChangeShapeType="1"/>
            </p:cNvSpPr>
            <p:nvPr/>
          </p:nvSpPr>
          <p:spPr bwMode="auto">
            <a:xfrm flipV="1">
              <a:off x="1984" y="2806"/>
              <a:ext cx="1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89" name="Line 93"/>
            <p:cNvSpPr>
              <a:spLocks noChangeShapeType="1"/>
            </p:cNvSpPr>
            <p:nvPr/>
          </p:nvSpPr>
          <p:spPr bwMode="auto">
            <a:xfrm>
              <a:off x="2269" y="2943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0" name="Line 94"/>
            <p:cNvSpPr>
              <a:spLocks noChangeShapeType="1"/>
            </p:cNvSpPr>
            <p:nvPr/>
          </p:nvSpPr>
          <p:spPr bwMode="auto">
            <a:xfrm>
              <a:off x="2353" y="2943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1" name="Line 95"/>
            <p:cNvSpPr>
              <a:spLocks noChangeShapeType="1"/>
            </p:cNvSpPr>
            <p:nvPr/>
          </p:nvSpPr>
          <p:spPr bwMode="auto">
            <a:xfrm>
              <a:off x="2437" y="2943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2" name="Line 96"/>
            <p:cNvSpPr>
              <a:spLocks noChangeShapeType="1"/>
            </p:cNvSpPr>
            <p:nvPr/>
          </p:nvSpPr>
          <p:spPr bwMode="auto">
            <a:xfrm>
              <a:off x="2522" y="2943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3" name="Line 97"/>
            <p:cNvSpPr>
              <a:spLocks noChangeShapeType="1"/>
            </p:cNvSpPr>
            <p:nvPr/>
          </p:nvSpPr>
          <p:spPr bwMode="auto">
            <a:xfrm>
              <a:off x="2606" y="2943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4" name="Line 98"/>
            <p:cNvSpPr>
              <a:spLocks noChangeShapeType="1"/>
            </p:cNvSpPr>
            <p:nvPr/>
          </p:nvSpPr>
          <p:spPr bwMode="auto">
            <a:xfrm>
              <a:off x="2944" y="2943"/>
              <a:ext cx="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5" name="Line 99"/>
            <p:cNvSpPr>
              <a:spLocks noChangeShapeType="1"/>
            </p:cNvSpPr>
            <p:nvPr/>
          </p:nvSpPr>
          <p:spPr bwMode="auto">
            <a:xfrm>
              <a:off x="3028" y="2943"/>
              <a:ext cx="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6" name="Line 100"/>
            <p:cNvSpPr>
              <a:spLocks noChangeShapeType="1"/>
            </p:cNvSpPr>
            <p:nvPr/>
          </p:nvSpPr>
          <p:spPr bwMode="auto">
            <a:xfrm>
              <a:off x="3112" y="2943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7" name="Line 101"/>
            <p:cNvSpPr>
              <a:spLocks noChangeShapeType="1"/>
            </p:cNvSpPr>
            <p:nvPr/>
          </p:nvSpPr>
          <p:spPr bwMode="auto">
            <a:xfrm>
              <a:off x="3196" y="2943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8" name="Line 102"/>
            <p:cNvSpPr>
              <a:spLocks noChangeShapeType="1"/>
            </p:cNvSpPr>
            <p:nvPr/>
          </p:nvSpPr>
          <p:spPr bwMode="auto">
            <a:xfrm>
              <a:off x="3280" y="2943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699" name="Line 103"/>
            <p:cNvSpPr>
              <a:spLocks noChangeShapeType="1"/>
            </p:cNvSpPr>
            <p:nvPr/>
          </p:nvSpPr>
          <p:spPr bwMode="auto">
            <a:xfrm>
              <a:off x="3364" y="2943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0" name="Line 104"/>
            <p:cNvSpPr>
              <a:spLocks noChangeShapeType="1"/>
            </p:cNvSpPr>
            <p:nvPr/>
          </p:nvSpPr>
          <p:spPr bwMode="auto">
            <a:xfrm>
              <a:off x="3449" y="2943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1" name="Line 105"/>
            <p:cNvSpPr>
              <a:spLocks noChangeShapeType="1"/>
            </p:cNvSpPr>
            <p:nvPr/>
          </p:nvSpPr>
          <p:spPr bwMode="auto">
            <a:xfrm>
              <a:off x="3533" y="2943"/>
              <a:ext cx="19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2" name="Line 106"/>
            <p:cNvSpPr>
              <a:spLocks noChangeShapeType="1"/>
            </p:cNvSpPr>
            <p:nvPr/>
          </p:nvSpPr>
          <p:spPr bwMode="auto">
            <a:xfrm>
              <a:off x="2058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2143" y="2900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>
              <a:off x="2226" y="2900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5" name="Line 109"/>
            <p:cNvSpPr>
              <a:spLocks noChangeShapeType="1"/>
            </p:cNvSpPr>
            <p:nvPr/>
          </p:nvSpPr>
          <p:spPr bwMode="auto">
            <a:xfrm>
              <a:off x="2311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6" name="Line 110"/>
            <p:cNvSpPr>
              <a:spLocks noChangeShapeType="1"/>
            </p:cNvSpPr>
            <p:nvPr/>
          </p:nvSpPr>
          <p:spPr bwMode="auto">
            <a:xfrm>
              <a:off x="2395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7" name="Line 111"/>
            <p:cNvSpPr>
              <a:spLocks noChangeShapeType="1"/>
            </p:cNvSpPr>
            <p:nvPr/>
          </p:nvSpPr>
          <p:spPr bwMode="auto">
            <a:xfrm>
              <a:off x="2479" y="2900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8" name="Line 112"/>
            <p:cNvSpPr>
              <a:spLocks noChangeShapeType="1"/>
            </p:cNvSpPr>
            <p:nvPr/>
          </p:nvSpPr>
          <p:spPr bwMode="auto">
            <a:xfrm>
              <a:off x="2564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09" name="Line 113"/>
            <p:cNvSpPr>
              <a:spLocks noChangeShapeType="1"/>
            </p:cNvSpPr>
            <p:nvPr/>
          </p:nvSpPr>
          <p:spPr bwMode="auto">
            <a:xfrm>
              <a:off x="2648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0" name="Line 114"/>
            <p:cNvSpPr>
              <a:spLocks noChangeShapeType="1"/>
            </p:cNvSpPr>
            <p:nvPr/>
          </p:nvSpPr>
          <p:spPr bwMode="auto">
            <a:xfrm>
              <a:off x="2732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1" name="Line 115"/>
            <p:cNvSpPr>
              <a:spLocks noChangeShapeType="1"/>
            </p:cNvSpPr>
            <p:nvPr/>
          </p:nvSpPr>
          <p:spPr bwMode="auto">
            <a:xfrm>
              <a:off x="2817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2" name="Line 116"/>
            <p:cNvSpPr>
              <a:spLocks noChangeShapeType="1"/>
            </p:cNvSpPr>
            <p:nvPr/>
          </p:nvSpPr>
          <p:spPr bwMode="auto">
            <a:xfrm>
              <a:off x="2901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3" name="Line 117"/>
            <p:cNvSpPr>
              <a:spLocks noChangeShapeType="1"/>
            </p:cNvSpPr>
            <p:nvPr/>
          </p:nvSpPr>
          <p:spPr bwMode="auto">
            <a:xfrm>
              <a:off x="2985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4" name="Line 118"/>
            <p:cNvSpPr>
              <a:spLocks noChangeShapeType="1"/>
            </p:cNvSpPr>
            <p:nvPr/>
          </p:nvSpPr>
          <p:spPr bwMode="auto">
            <a:xfrm>
              <a:off x="3070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5" name="Line 119"/>
            <p:cNvSpPr>
              <a:spLocks noChangeShapeType="1"/>
            </p:cNvSpPr>
            <p:nvPr/>
          </p:nvSpPr>
          <p:spPr bwMode="auto">
            <a:xfrm>
              <a:off x="3154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6" name="Line 120"/>
            <p:cNvSpPr>
              <a:spLocks noChangeShapeType="1"/>
            </p:cNvSpPr>
            <p:nvPr/>
          </p:nvSpPr>
          <p:spPr bwMode="auto">
            <a:xfrm>
              <a:off x="3238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7" name="Line 121"/>
            <p:cNvSpPr>
              <a:spLocks noChangeShapeType="1"/>
            </p:cNvSpPr>
            <p:nvPr/>
          </p:nvSpPr>
          <p:spPr bwMode="auto">
            <a:xfrm>
              <a:off x="3322" y="2900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8" name="Line 122"/>
            <p:cNvSpPr>
              <a:spLocks noChangeShapeType="1"/>
            </p:cNvSpPr>
            <p:nvPr/>
          </p:nvSpPr>
          <p:spPr bwMode="auto">
            <a:xfrm>
              <a:off x="3407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19" name="Line 123"/>
            <p:cNvSpPr>
              <a:spLocks noChangeShapeType="1"/>
            </p:cNvSpPr>
            <p:nvPr/>
          </p:nvSpPr>
          <p:spPr bwMode="auto">
            <a:xfrm>
              <a:off x="3491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0" name="Line 124"/>
            <p:cNvSpPr>
              <a:spLocks noChangeShapeType="1"/>
            </p:cNvSpPr>
            <p:nvPr/>
          </p:nvSpPr>
          <p:spPr bwMode="auto">
            <a:xfrm>
              <a:off x="3575" y="2900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1" name="Line 125"/>
            <p:cNvSpPr>
              <a:spLocks noChangeShapeType="1"/>
            </p:cNvSpPr>
            <p:nvPr/>
          </p:nvSpPr>
          <p:spPr bwMode="auto">
            <a:xfrm>
              <a:off x="3660" y="2900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2" name="Line 126"/>
            <p:cNvSpPr>
              <a:spLocks noChangeShapeType="1"/>
            </p:cNvSpPr>
            <p:nvPr/>
          </p:nvSpPr>
          <p:spPr bwMode="auto">
            <a:xfrm>
              <a:off x="3744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3" name="Line 127"/>
            <p:cNvSpPr>
              <a:spLocks noChangeShapeType="1"/>
            </p:cNvSpPr>
            <p:nvPr/>
          </p:nvSpPr>
          <p:spPr bwMode="auto">
            <a:xfrm>
              <a:off x="3828" y="2900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4" name="Line 128"/>
            <p:cNvSpPr>
              <a:spLocks noChangeShapeType="1"/>
            </p:cNvSpPr>
            <p:nvPr/>
          </p:nvSpPr>
          <p:spPr bwMode="auto">
            <a:xfrm>
              <a:off x="3913" y="2900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5" name="Line 129"/>
            <p:cNvSpPr>
              <a:spLocks noChangeShapeType="1"/>
            </p:cNvSpPr>
            <p:nvPr/>
          </p:nvSpPr>
          <p:spPr bwMode="auto">
            <a:xfrm flipV="1">
              <a:off x="4008" y="2892"/>
              <a:ext cx="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6" name="Line 130"/>
            <p:cNvSpPr>
              <a:spLocks noChangeShapeType="1"/>
            </p:cNvSpPr>
            <p:nvPr/>
          </p:nvSpPr>
          <p:spPr bwMode="auto">
            <a:xfrm flipV="1">
              <a:off x="3923" y="2892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7" name="Line 131"/>
            <p:cNvSpPr>
              <a:spLocks noChangeShapeType="1"/>
            </p:cNvSpPr>
            <p:nvPr/>
          </p:nvSpPr>
          <p:spPr bwMode="auto">
            <a:xfrm flipV="1">
              <a:off x="3838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8" name="Line 132"/>
            <p:cNvSpPr>
              <a:spLocks noChangeShapeType="1"/>
            </p:cNvSpPr>
            <p:nvPr/>
          </p:nvSpPr>
          <p:spPr bwMode="auto">
            <a:xfrm flipV="1">
              <a:off x="3755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29" name="Line 133"/>
            <p:cNvSpPr>
              <a:spLocks noChangeShapeType="1"/>
            </p:cNvSpPr>
            <p:nvPr/>
          </p:nvSpPr>
          <p:spPr bwMode="auto">
            <a:xfrm flipV="1">
              <a:off x="3712" y="2932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0" name="Line 134"/>
            <p:cNvSpPr>
              <a:spLocks noChangeShapeType="1"/>
            </p:cNvSpPr>
            <p:nvPr/>
          </p:nvSpPr>
          <p:spPr bwMode="auto">
            <a:xfrm flipV="1">
              <a:off x="3670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1" name="Line 135"/>
            <p:cNvSpPr>
              <a:spLocks noChangeShapeType="1"/>
            </p:cNvSpPr>
            <p:nvPr/>
          </p:nvSpPr>
          <p:spPr bwMode="auto">
            <a:xfrm flipV="1">
              <a:off x="3628" y="2932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2" name="Line 136"/>
            <p:cNvSpPr>
              <a:spLocks noChangeShapeType="1"/>
            </p:cNvSpPr>
            <p:nvPr/>
          </p:nvSpPr>
          <p:spPr bwMode="auto">
            <a:xfrm flipV="1">
              <a:off x="3586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3" name="Line 137"/>
            <p:cNvSpPr>
              <a:spLocks noChangeShapeType="1"/>
            </p:cNvSpPr>
            <p:nvPr/>
          </p:nvSpPr>
          <p:spPr bwMode="auto">
            <a:xfrm flipV="1">
              <a:off x="3544" y="2932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4" name="Line 138"/>
            <p:cNvSpPr>
              <a:spLocks noChangeShapeType="1"/>
            </p:cNvSpPr>
            <p:nvPr/>
          </p:nvSpPr>
          <p:spPr bwMode="auto">
            <a:xfrm flipV="1">
              <a:off x="3502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5" name="Line 139"/>
            <p:cNvSpPr>
              <a:spLocks noChangeShapeType="1"/>
            </p:cNvSpPr>
            <p:nvPr/>
          </p:nvSpPr>
          <p:spPr bwMode="auto">
            <a:xfrm flipV="1">
              <a:off x="3459" y="2932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6" name="Line 140"/>
            <p:cNvSpPr>
              <a:spLocks noChangeShapeType="1"/>
            </p:cNvSpPr>
            <p:nvPr/>
          </p:nvSpPr>
          <p:spPr bwMode="auto">
            <a:xfrm flipV="1">
              <a:off x="3417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7" name="Line 141"/>
            <p:cNvSpPr>
              <a:spLocks noChangeShapeType="1"/>
            </p:cNvSpPr>
            <p:nvPr/>
          </p:nvSpPr>
          <p:spPr bwMode="auto">
            <a:xfrm flipV="1">
              <a:off x="3375" y="2932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8" name="Line 142"/>
            <p:cNvSpPr>
              <a:spLocks noChangeShapeType="1"/>
            </p:cNvSpPr>
            <p:nvPr/>
          </p:nvSpPr>
          <p:spPr bwMode="auto">
            <a:xfrm flipV="1">
              <a:off x="3333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39" name="Line 143"/>
            <p:cNvSpPr>
              <a:spLocks noChangeShapeType="1"/>
            </p:cNvSpPr>
            <p:nvPr/>
          </p:nvSpPr>
          <p:spPr bwMode="auto">
            <a:xfrm flipV="1">
              <a:off x="3291" y="2932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0" name="Line 144"/>
            <p:cNvSpPr>
              <a:spLocks noChangeShapeType="1"/>
            </p:cNvSpPr>
            <p:nvPr/>
          </p:nvSpPr>
          <p:spPr bwMode="auto">
            <a:xfrm flipV="1">
              <a:off x="3249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1" name="Line 145"/>
            <p:cNvSpPr>
              <a:spLocks noChangeShapeType="1"/>
            </p:cNvSpPr>
            <p:nvPr/>
          </p:nvSpPr>
          <p:spPr bwMode="auto">
            <a:xfrm flipV="1">
              <a:off x="3206" y="2932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2" name="Line 146"/>
            <p:cNvSpPr>
              <a:spLocks noChangeShapeType="1"/>
            </p:cNvSpPr>
            <p:nvPr/>
          </p:nvSpPr>
          <p:spPr bwMode="auto">
            <a:xfrm flipV="1">
              <a:off x="3164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3" name="Line 147"/>
            <p:cNvSpPr>
              <a:spLocks noChangeShapeType="1"/>
            </p:cNvSpPr>
            <p:nvPr/>
          </p:nvSpPr>
          <p:spPr bwMode="auto">
            <a:xfrm flipV="1">
              <a:off x="3122" y="2932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4" name="Line 148"/>
            <p:cNvSpPr>
              <a:spLocks noChangeShapeType="1"/>
            </p:cNvSpPr>
            <p:nvPr/>
          </p:nvSpPr>
          <p:spPr bwMode="auto">
            <a:xfrm flipV="1">
              <a:off x="3080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5" name="Line 149"/>
            <p:cNvSpPr>
              <a:spLocks noChangeShapeType="1"/>
            </p:cNvSpPr>
            <p:nvPr/>
          </p:nvSpPr>
          <p:spPr bwMode="auto">
            <a:xfrm flipV="1">
              <a:off x="3038" y="2932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6" name="Line 150"/>
            <p:cNvSpPr>
              <a:spLocks noChangeShapeType="1"/>
            </p:cNvSpPr>
            <p:nvPr/>
          </p:nvSpPr>
          <p:spPr bwMode="auto">
            <a:xfrm flipV="1">
              <a:off x="2996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7" name="Line 151"/>
            <p:cNvSpPr>
              <a:spLocks noChangeShapeType="1"/>
            </p:cNvSpPr>
            <p:nvPr/>
          </p:nvSpPr>
          <p:spPr bwMode="auto">
            <a:xfrm flipV="1">
              <a:off x="2953" y="2932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8" name="Line 152"/>
            <p:cNvSpPr>
              <a:spLocks noChangeShapeType="1"/>
            </p:cNvSpPr>
            <p:nvPr/>
          </p:nvSpPr>
          <p:spPr bwMode="auto">
            <a:xfrm flipV="1">
              <a:off x="2911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49" name="Line 153"/>
            <p:cNvSpPr>
              <a:spLocks noChangeShapeType="1"/>
            </p:cNvSpPr>
            <p:nvPr/>
          </p:nvSpPr>
          <p:spPr bwMode="auto">
            <a:xfrm flipV="1">
              <a:off x="2827" y="2892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0" name="Line 154"/>
            <p:cNvSpPr>
              <a:spLocks noChangeShapeType="1"/>
            </p:cNvSpPr>
            <p:nvPr/>
          </p:nvSpPr>
          <p:spPr bwMode="auto">
            <a:xfrm flipV="1">
              <a:off x="2743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1" name="Line 155"/>
            <p:cNvSpPr>
              <a:spLocks noChangeShapeType="1"/>
            </p:cNvSpPr>
            <p:nvPr/>
          </p:nvSpPr>
          <p:spPr bwMode="auto">
            <a:xfrm flipV="1">
              <a:off x="2659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2" name="Line 156"/>
            <p:cNvSpPr>
              <a:spLocks noChangeShapeType="1"/>
            </p:cNvSpPr>
            <p:nvPr/>
          </p:nvSpPr>
          <p:spPr bwMode="auto">
            <a:xfrm flipV="1">
              <a:off x="2617" y="2932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3" name="Line 157"/>
            <p:cNvSpPr>
              <a:spLocks noChangeShapeType="1"/>
            </p:cNvSpPr>
            <p:nvPr/>
          </p:nvSpPr>
          <p:spPr bwMode="auto">
            <a:xfrm flipV="1">
              <a:off x="2574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4" name="Line 158"/>
            <p:cNvSpPr>
              <a:spLocks noChangeShapeType="1"/>
            </p:cNvSpPr>
            <p:nvPr/>
          </p:nvSpPr>
          <p:spPr bwMode="auto">
            <a:xfrm flipV="1">
              <a:off x="2532" y="2932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5" name="Line 159"/>
            <p:cNvSpPr>
              <a:spLocks noChangeShapeType="1"/>
            </p:cNvSpPr>
            <p:nvPr/>
          </p:nvSpPr>
          <p:spPr bwMode="auto">
            <a:xfrm flipV="1">
              <a:off x="2490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6" name="Line 160"/>
            <p:cNvSpPr>
              <a:spLocks noChangeShapeType="1"/>
            </p:cNvSpPr>
            <p:nvPr/>
          </p:nvSpPr>
          <p:spPr bwMode="auto">
            <a:xfrm flipV="1">
              <a:off x="2448" y="2932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7" name="Line 161"/>
            <p:cNvSpPr>
              <a:spLocks noChangeShapeType="1"/>
            </p:cNvSpPr>
            <p:nvPr/>
          </p:nvSpPr>
          <p:spPr bwMode="auto">
            <a:xfrm flipV="1">
              <a:off x="2406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8" name="Line 162"/>
            <p:cNvSpPr>
              <a:spLocks noChangeShapeType="1"/>
            </p:cNvSpPr>
            <p:nvPr/>
          </p:nvSpPr>
          <p:spPr bwMode="auto">
            <a:xfrm flipV="1">
              <a:off x="2364" y="293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59" name="Line 163"/>
            <p:cNvSpPr>
              <a:spLocks noChangeShapeType="1"/>
            </p:cNvSpPr>
            <p:nvPr/>
          </p:nvSpPr>
          <p:spPr bwMode="auto">
            <a:xfrm flipV="1">
              <a:off x="2321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0" name="Line 164"/>
            <p:cNvSpPr>
              <a:spLocks noChangeShapeType="1"/>
            </p:cNvSpPr>
            <p:nvPr/>
          </p:nvSpPr>
          <p:spPr bwMode="auto">
            <a:xfrm flipV="1">
              <a:off x="2279" y="2932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1" name="Line 165"/>
            <p:cNvSpPr>
              <a:spLocks noChangeShapeType="1"/>
            </p:cNvSpPr>
            <p:nvPr/>
          </p:nvSpPr>
          <p:spPr bwMode="auto">
            <a:xfrm flipV="1">
              <a:off x="2237" y="289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2" name="Line 166"/>
            <p:cNvSpPr>
              <a:spLocks noChangeShapeType="1"/>
            </p:cNvSpPr>
            <p:nvPr/>
          </p:nvSpPr>
          <p:spPr bwMode="auto">
            <a:xfrm flipV="1">
              <a:off x="2153" y="289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3" name="Line 167"/>
            <p:cNvSpPr>
              <a:spLocks noChangeShapeType="1"/>
            </p:cNvSpPr>
            <p:nvPr/>
          </p:nvSpPr>
          <p:spPr bwMode="auto">
            <a:xfrm flipV="1">
              <a:off x="2068" y="2892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4" name="Line 168"/>
            <p:cNvSpPr>
              <a:spLocks noChangeShapeType="1"/>
            </p:cNvSpPr>
            <p:nvPr/>
          </p:nvSpPr>
          <p:spPr bwMode="auto">
            <a:xfrm flipV="1">
              <a:off x="1984" y="2892"/>
              <a:ext cx="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5" name="Line 169"/>
            <p:cNvSpPr>
              <a:spLocks noChangeShapeType="1"/>
            </p:cNvSpPr>
            <p:nvPr/>
          </p:nvSpPr>
          <p:spPr bwMode="auto">
            <a:xfrm>
              <a:off x="2184" y="3027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6" name="Line 170"/>
            <p:cNvSpPr>
              <a:spLocks noChangeShapeType="1"/>
            </p:cNvSpPr>
            <p:nvPr/>
          </p:nvSpPr>
          <p:spPr bwMode="auto">
            <a:xfrm>
              <a:off x="2269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7" name="Line 171"/>
            <p:cNvSpPr>
              <a:spLocks noChangeShapeType="1"/>
            </p:cNvSpPr>
            <p:nvPr/>
          </p:nvSpPr>
          <p:spPr bwMode="auto">
            <a:xfrm>
              <a:off x="2353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8" name="Line 172"/>
            <p:cNvSpPr>
              <a:spLocks noChangeShapeType="1"/>
            </p:cNvSpPr>
            <p:nvPr/>
          </p:nvSpPr>
          <p:spPr bwMode="auto">
            <a:xfrm>
              <a:off x="2437" y="3027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69" name="Line 173"/>
            <p:cNvSpPr>
              <a:spLocks noChangeShapeType="1"/>
            </p:cNvSpPr>
            <p:nvPr/>
          </p:nvSpPr>
          <p:spPr bwMode="auto">
            <a:xfrm>
              <a:off x="2522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0" name="Line 174"/>
            <p:cNvSpPr>
              <a:spLocks noChangeShapeType="1"/>
            </p:cNvSpPr>
            <p:nvPr/>
          </p:nvSpPr>
          <p:spPr bwMode="auto">
            <a:xfrm>
              <a:off x="2606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1" name="Line 175"/>
            <p:cNvSpPr>
              <a:spLocks noChangeShapeType="1"/>
            </p:cNvSpPr>
            <p:nvPr/>
          </p:nvSpPr>
          <p:spPr bwMode="auto">
            <a:xfrm>
              <a:off x="3028" y="3027"/>
              <a:ext cx="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2" name="Line 176"/>
            <p:cNvSpPr>
              <a:spLocks noChangeShapeType="1"/>
            </p:cNvSpPr>
            <p:nvPr/>
          </p:nvSpPr>
          <p:spPr bwMode="auto">
            <a:xfrm>
              <a:off x="3112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3" name="Line 177"/>
            <p:cNvSpPr>
              <a:spLocks noChangeShapeType="1"/>
            </p:cNvSpPr>
            <p:nvPr/>
          </p:nvSpPr>
          <p:spPr bwMode="auto">
            <a:xfrm>
              <a:off x="3196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4" name="Line 178"/>
            <p:cNvSpPr>
              <a:spLocks noChangeShapeType="1"/>
            </p:cNvSpPr>
            <p:nvPr/>
          </p:nvSpPr>
          <p:spPr bwMode="auto">
            <a:xfrm>
              <a:off x="3280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5" name="Line 179"/>
            <p:cNvSpPr>
              <a:spLocks noChangeShapeType="1"/>
            </p:cNvSpPr>
            <p:nvPr/>
          </p:nvSpPr>
          <p:spPr bwMode="auto">
            <a:xfrm>
              <a:off x="3364" y="3027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6" name="Line 180"/>
            <p:cNvSpPr>
              <a:spLocks noChangeShapeType="1"/>
            </p:cNvSpPr>
            <p:nvPr/>
          </p:nvSpPr>
          <p:spPr bwMode="auto">
            <a:xfrm>
              <a:off x="3449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7" name="Line 181"/>
            <p:cNvSpPr>
              <a:spLocks noChangeShapeType="1"/>
            </p:cNvSpPr>
            <p:nvPr/>
          </p:nvSpPr>
          <p:spPr bwMode="auto">
            <a:xfrm>
              <a:off x="3533" y="3027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8" name="Line 182"/>
            <p:cNvSpPr>
              <a:spLocks noChangeShapeType="1"/>
            </p:cNvSpPr>
            <p:nvPr/>
          </p:nvSpPr>
          <p:spPr bwMode="auto">
            <a:xfrm>
              <a:off x="3617" y="3027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79" name="Line 183"/>
            <p:cNvSpPr>
              <a:spLocks noChangeShapeType="1"/>
            </p:cNvSpPr>
            <p:nvPr/>
          </p:nvSpPr>
          <p:spPr bwMode="auto">
            <a:xfrm>
              <a:off x="1974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0" name="Line 184"/>
            <p:cNvSpPr>
              <a:spLocks noChangeShapeType="1"/>
            </p:cNvSpPr>
            <p:nvPr/>
          </p:nvSpPr>
          <p:spPr bwMode="auto">
            <a:xfrm>
              <a:off x="2058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1" name="Line 185"/>
            <p:cNvSpPr>
              <a:spLocks noChangeShapeType="1"/>
            </p:cNvSpPr>
            <p:nvPr/>
          </p:nvSpPr>
          <p:spPr bwMode="auto">
            <a:xfrm>
              <a:off x="2143" y="2985"/>
              <a:ext cx="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2" name="Line 186"/>
            <p:cNvSpPr>
              <a:spLocks noChangeShapeType="1"/>
            </p:cNvSpPr>
            <p:nvPr/>
          </p:nvSpPr>
          <p:spPr bwMode="auto">
            <a:xfrm>
              <a:off x="2226" y="2985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3" name="Line 187"/>
            <p:cNvSpPr>
              <a:spLocks noChangeShapeType="1"/>
            </p:cNvSpPr>
            <p:nvPr/>
          </p:nvSpPr>
          <p:spPr bwMode="auto">
            <a:xfrm>
              <a:off x="2311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4" name="Line 188"/>
            <p:cNvSpPr>
              <a:spLocks noChangeShapeType="1"/>
            </p:cNvSpPr>
            <p:nvPr/>
          </p:nvSpPr>
          <p:spPr bwMode="auto">
            <a:xfrm>
              <a:off x="2395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5" name="Line 189"/>
            <p:cNvSpPr>
              <a:spLocks noChangeShapeType="1"/>
            </p:cNvSpPr>
            <p:nvPr/>
          </p:nvSpPr>
          <p:spPr bwMode="auto">
            <a:xfrm>
              <a:off x="2479" y="2985"/>
              <a:ext cx="2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6" name="Line 190"/>
            <p:cNvSpPr>
              <a:spLocks noChangeShapeType="1"/>
            </p:cNvSpPr>
            <p:nvPr/>
          </p:nvSpPr>
          <p:spPr bwMode="auto">
            <a:xfrm>
              <a:off x="2564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7" name="Line 191"/>
            <p:cNvSpPr>
              <a:spLocks noChangeShapeType="1"/>
            </p:cNvSpPr>
            <p:nvPr/>
          </p:nvSpPr>
          <p:spPr bwMode="auto">
            <a:xfrm>
              <a:off x="2648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8" name="Line 192"/>
            <p:cNvSpPr>
              <a:spLocks noChangeShapeType="1"/>
            </p:cNvSpPr>
            <p:nvPr/>
          </p:nvSpPr>
          <p:spPr bwMode="auto">
            <a:xfrm>
              <a:off x="2732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89" name="Line 193"/>
            <p:cNvSpPr>
              <a:spLocks noChangeShapeType="1"/>
            </p:cNvSpPr>
            <p:nvPr/>
          </p:nvSpPr>
          <p:spPr bwMode="auto">
            <a:xfrm>
              <a:off x="2817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0" name="Line 194"/>
            <p:cNvSpPr>
              <a:spLocks noChangeShapeType="1"/>
            </p:cNvSpPr>
            <p:nvPr/>
          </p:nvSpPr>
          <p:spPr bwMode="auto">
            <a:xfrm>
              <a:off x="2901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1" name="Line 195"/>
            <p:cNvSpPr>
              <a:spLocks noChangeShapeType="1"/>
            </p:cNvSpPr>
            <p:nvPr/>
          </p:nvSpPr>
          <p:spPr bwMode="auto">
            <a:xfrm>
              <a:off x="2985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2" name="Line 196"/>
            <p:cNvSpPr>
              <a:spLocks noChangeShapeType="1"/>
            </p:cNvSpPr>
            <p:nvPr/>
          </p:nvSpPr>
          <p:spPr bwMode="auto">
            <a:xfrm>
              <a:off x="3070" y="2985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3" name="Line 197"/>
            <p:cNvSpPr>
              <a:spLocks noChangeShapeType="1"/>
            </p:cNvSpPr>
            <p:nvPr/>
          </p:nvSpPr>
          <p:spPr bwMode="auto">
            <a:xfrm flipV="1">
              <a:off x="3923" y="2989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4" name="Line 198"/>
            <p:cNvSpPr>
              <a:spLocks noChangeShapeType="1"/>
            </p:cNvSpPr>
            <p:nvPr/>
          </p:nvSpPr>
          <p:spPr bwMode="auto">
            <a:xfrm flipV="1">
              <a:off x="3838" y="2989"/>
              <a:ext cx="1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5" name="Line 199"/>
            <p:cNvSpPr>
              <a:spLocks noChangeShapeType="1"/>
            </p:cNvSpPr>
            <p:nvPr/>
          </p:nvSpPr>
          <p:spPr bwMode="auto">
            <a:xfrm flipV="1">
              <a:off x="3755" y="2989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6" name="Line 200"/>
            <p:cNvSpPr>
              <a:spLocks noChangeShapeType="1"/>
            </p:cNvSpPr>
            <p:nvPr/>
          </p:nvSpPr>
          <p:spPr bwMode="auto">
            <a:xfrm flipV="1">
              <a:off x="3712" y="3017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7" name="Line 201"/>
            <p:cNvSpPr>
              <a:spLocks noChangeShapeType="1"/>
            </p:cNvSpPr>
            <p:nvPr/>
          </p:nvSpPr>
          <p:spPr bwMode="auto">
            <a:xfrm flipV="1">
              <a:off x="3670" y="2988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8" name="Line 202"/>
            <p:cNvSpPr>
              <a:spLocks noChangeShapeType="1"/>
            </p:cNvSpPr>
            <p:nvPr/>
          </p:nvSpPr>
          <p:spPr bwMode="auto">
            <a:xfrm flipV="1">
              <a:off x="3628" y="3017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799" name="Line 203"/>
            <p:cNvSpPr>
              <a:spLocks noChangeShapeType="1"/>
            </p:cNvSpPr>
            <p:nvPr/>
          </p:nvSpPr>
          <p:spPr bwMode="auto">
            <a:xfrm flipV="1">
              <a:off x="3586" y="2988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0" name="Line 204"/>
            <p:cNvSpPr>
              <a:spLocks noChangeShapeType="1"/>
            </p:cNvSpPr>
            <p:nvPr/>
          </p:nvSpPr>
          <p:spPr bwMode="auto">
            <a:xfrm flipV="1">
              <a:off x="3544" y="3017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1" name="Line 205"/>
            <p:cNvSpPr>
              <a:spLocks noChangeShapeType="1"/>
            </p:cNvSpPr>
            <p:nvPr/>
          </p:nvSpPr>
          <p:spPr bwMode="auto">
            <a:xfrm flipV="1">
              <a:off x="3502" y="2987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2" name="Line 206"/>
            <p:cNvSpPr>
              <a:spLocks noChangeShapeType="1"/>
            </p:cNvSpPr>
            <p:nvPr/>
          </p:nvSpPr>
          <p:spPr bwMode="auto">
            <a:xfrm flipV="1">
              <a:off x="3459" y="3017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3" name="Line 207"/>
            <p:cNvSpPr>
              <a:spLocks noChangeShapeType="1"/>
            </p:cNvSpPr>
            <p:nvPr/>
          </p:nvSpPr>
          <p:spPr bwMode="auto">
            <a:xfrm flipV="1">
              <a:off x="3417" y="3059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4" name="Line 208"/>
            <p:cNvSpPr>
              <a:spLocks noChangeShapeType="1"/>
            </p:cNvSpPr>
            <p:nvPr/>
          </p:nvSpPr>
          <p:spPr bwMode="auto">
            <a:xfrm flipV="1">
              <a:off x="3417" y="2986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5" name="Line 209"/>
            <p:cNvSpPr>
              <a:spLocks noChangeShapeType="1"/>
            </p:cNvSpPr>
            <p:nvPr/>
          </p:nvSpPr>
          <p:spPr bwMode="auto">
            <a:xfrm flipV="1">
              <a:off x="3375" y="3017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6" name="Line 210"/>
            <p:cNvSpPr>
              <a:spLocks noChangeShapeType="1"/>
            </p:cNvSpPr>
            <p:nvPr/>
          </p:nvSpPr>
          <p:spPr bwMode="auto">
            <a:xfrm flipV="1">
              <a:off x="3333" y="3059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7" name="Line 211"/>
            <p:cNvSpPr>
              <a:spLocks noChangeShapeType="1"/>
            </p:cNvSpPr>
            <p:nvPr/>
          </p:nvSpPr>
          <p:spPr bwMode="auto">
            <a:xfrm flipV="1">
              <a:off x="3333" y="2986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8" name="Line 212"/>
            <p:cNvSpPr>
              <a:spLocks noChangeShapeType="1"/>
            </p:cNvSpPr>
            <p:nvPr/>
          </p:nvSpPr>
          <p:spPr bwMode="auto">
            <a:xfrm flipV="1">
              <a:off x="3291" y="3017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09" name="Line 213"/>
            <p:cNvSpPr>
              <a:spLocks noChangeShapeType="1"/>
            </p:cNvSpPr>
            <p:nvPr/>
          </p:nvSpPr>
          <p:spPr bwMode="auto">
            <a:xfrm flipV="1">
              <a:off x="3249" y="3059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0" name="Line 214"/>
            <p:cNvSpPr>
              <a:spLocks noChangeShapeType="1"/>
            </p:cNvSpPr>
            <p:nvPr/>
          </p:nvSpPr>
          <p:spPr bwMode="auto">
            <a:xfrm flipV="1">
              <a:off x="3249" y="2986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1" name="Line 215"/>
            <p:cNvSpPr>
              <a:spLocks noChangeShapeType="1"/>
            </p:cNvSpPr>
            <p:nvPr/>
          </p:nvSpPr>
          <p:spPr bwMode="auto">
            <a:xfrm flipV="1">
              <a:off x="3206" y="3017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2" name="Line 216"/>
            <p:cNvSpPr>
              <a:spLocks noChangeShapeType="1"/>
            </p:cNvSpPr>
            <p:nvPr/>
          </p:nvSpPr>
          <p:spPr bwMode="auto">
            <a:xfrm flipV="1">
              <a:off x="3164" y="3059"/>
              <a:ext cx="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3" name="Line 217"/>
            <p:cNvSpPr>
              <a:spLocks noChangeShapeType="1"/>
            </p:cNvSpPr>
            <p:nvPr/>
          </p:nvSpPr>
          <p:spPr bwMode="auto">
            <a:xfrm flipV="1">
              <a:off x="3164" y="2985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4" name="Line 218"/>
            <p:cNvSpPr>
              <a:spLocks noChangeShapeType="1"/>
            </p:cNvSpPr>
            <p:nvPr/>
          </p:nvSpPr>
          <p:spPr bwMode="auto">
            <a:xfrm flipV="1">
              <a:off x="3122" y="3017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5" name="Line 219"/>
            <p:cNvSpPr>
              <a:spLocks noChangeShapeType="1"/>
            </p:cNvSpPr>
            <p:nvPr/>
          </p:nvSpPr>
          <p:spPr bwMode="auto">
            <a:xfrm flipV="1">
              <a:off x="3080" y="2985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6" name="Line 220"/>
            <p:cNvSpPr>
              <a:spLocks noChangeShapeType="1"/>
            </p:cNvSpPr>
            <p:nvPr/>
          </p:nvSpPr>
          <p:spPr bwMode="auto">
            <a:xfrm flipV="1">
              <a:off x="3038" y="3017"/>
              <a:ext cx="0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7" name="Line 221"/>
            <p:cNvSpPr>
              <a:spLocks noChangeShapeType="1"/>
            </p:cNvSpPr>
            <p:nvPr/>
          </p:nvSpPr>
          <p:spPr bwMode="auto">
            <a:xfrm flipV="1">
              <a:off x="2996" y="2984"/>
              <a:ext cx="0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8" name="Line 222"/>
            <p:cNvSpPr>
              <a:spLocks noChangeShapeType="1"/>
            </p:cNvSpPr>
            <p:nvPr/>
          </p:nvSpPr>
          <p:spPr bwMode="auto">
            <a:xfrm flipV="1">
              <a:off x="2911" y="2984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19" name="Line 223"/>
            <p:cNvSpPr>
              <a:spLocks noChangeShapeType="1"/>
            </p:cNvSpPr>
            <p:nvPr/>
          </p:nvSpPr>
          <p:spPr bwMode="auto">
            <a:xfrm flipV="1">
              <a:off x="2827" y="2984"/>
              <a:ext cx="0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0" name="Line 224"/>
            <p:cNvSpPr>
              <a:spLocks noChangeShapeType="1"/>
            </p:cNvSpPr>
            <p:nvPr/>
          </p:nvSpPr>
          <p:spPr bwMode="auto">
            <a:xfrm flipV="1">
              <a:off x="2743" y="2983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1" name="Line 225"/>
            <p:cNvSpPr>
              <a:spLocks noChangeShapeType="1"/>
            </p:cNvSpPr>
            <p:nvPr/>
          </p:nvSpPr>
          <p:spPr bwMode="auto">
            <a:xfrm flipV="1">
              <a:off x="2701" y="3017"/>
              <a:ext cx="0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2" name="Line 226"/>
            <p:cNvSpPr>
              <a:spLocks noChangeShapeType="1"/>
            </p:cNvSpPr>
            <p:nvPr/>
          </p:nvSpPr>
          <p:spPr bwMode="auto">
            <a:xfrm flipV="1">
              <a:off x="2659" y="2983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3" name="Line 227"/>
            <p:cNvSpPr>
              <a:spLocks noChangeShapeType="1"/>
            </p:cNvSpPr>
            <p:nvPr/>
          </p:nvSpPr>
          <p:spPr bwMode="auto">
            <a:xfrm flipV="1">
              <a:off x="2617" y="3017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4" name="Line 228"/>
            <p:cNvSpPr>
              <a:spLocks noChangeShapeType="1"/>
            </p:cNvSpPr>
            <p:nvPr/>
          </p:nvSpPr>
          <p:spPr bwMode="auto">
            <a:xfrm flipV="1">
              <a:off x="2574" y="3059"/>
              <a:ext cx="1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5" name="Line 229"/>
            <p:cNvSpPr>
              <a:spLocks noChangeShapeType="1"/>
            </p:cNvSpPr>
            <p:nvPr/>
          </p:nvSpPr>
          <p:spPr bwMode="auto">
            <a:xfrm flipV="1">
              <a:off x="2574" y="2983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6" name="Line 230"/>
            <p:cNvSpPr>
              <a:spLocks noChangeShapeType="1"/>
            </p:cNvSpPr>
            <p:nvPr/>
          </p:nvSpPr>
          <p:spPr bwMode="auto">
            <a:xfrm flipV="1">
              <a:off x="2532" y="3017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7" name="Line 231"/>
            <p:cNvSpPr>
              <a:spLocks noChangeShapeType="1"/>
            </p:cNvSpPr>
            <p:nvPr/>
          </p:nvSpPr>
          <p:spPr bwMode="auto">
            <a:xfrm flipV="1">
              <a:off x="2490" y="3059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8" name="Line 232"/>
            <p:cNvSpPr>
              <a:spLocks noChangeShapeType="1"/>
            </p:cNvSpPr>
            <p:nvPr/>
          </p:nvSpPr>
          <p:spPr bwMode="auto">
            <a:xfrm flipV="1">
              <a:off x="2490" y="2982"/>
              <a:ext cx="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29" name="Line 233"/>
            <p:cNvSpPr>
              <a:spLocks noChangeShapeType="1"/>
            </p:cNvSpPr>
            <p:nvPr/>
          </p:nvSpPr>
          <p:spPr bwMode="auto">
            <a:xfrm flipV="1">
              <a:off x="2448" y="3017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0" name="Line 234"/>
            <p:cNvSpPr>
              <a:spLocks noChangeShapeType="1"/>
            </p:cNvSpPr>
            <p:nvPr/>
          </p:nvSpPr>
          <p:spPr bwMode="auto">
            <a:xfrm flipV="1">
              <a:off x="2406" y="2981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1" name="Line 235"/>
            <p:cNvSpPr>
              <a:spLocks noChangeShapeType="1"/>
            </p:cNvSpPr>
            <p:nvPr/>
          </p:nvSpPr>
          <p:spPr bwMode="auto">
            <a:xfrm flipV="1">
              <a:off x="2364" y="3017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2" name="Line 236"/>
            <p:cNvSpPr>
              <a:spLocks noChangeShapeType="1"/>
            </p:cNvSpPr>
            <p:nvPr/>
          </p:nvSpPr>
          <p:spPr bwMode="auto">
            <a:xfrm flipV="1">
              <a:off x="2321" y="2981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3" name="Line 237"/>
            <p:cNvSpPr>
              <a:spLocks noChangeShapeType="1"/>
            </p:cNvSpPr>
            <p:nvPr/>
          </p:nvSpPr>
          <p:spPr bwMode="auto">
            <a:xfrm flipV="1">
              <a:off x="2279" y="3017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4" name="Line 238"/>
            <p:cNvSpPr>
              <a:spLocks noChangeShapeType="1"/>
            </p:cNvSpPr>
            <p:nvPr/>
          </p:nvSpPr>
          <p:spPr bwMode="auto">
            <a:xfrm flipV="1">
              <a:off x="2237" y="298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5" name="Line 239"/>
            <p:cNvSpPr>
              <a:spLocks noChangeShapeType="1"/>
            </p:cNvSpPr>
            <p:nvPr/>
          </p:nvSpPr>
          <p:spPr bwMode="auto">
            <a:xfrm flipV="1">
              <a:off x="2195" y="3017"/>
              <a:ext cx="0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6" name="Line 240"/>
            <p:cNvSpPr>
              <a:spLocks noChangeShapeType="1"/>
            </p:cNvSpPr>
            <p:nvPr/>
          </p:nvSpPr>
          <p:spPr bwMode="auto">
            <a:xfrm flipV="1">
              <a:off x="2153" y="2980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7" name="Line 241"/>
            <p:cNvSpPr>
              <a:spLocks noChangeShapeType="1"/>
            </p:cNvSpPr>
            <p:nvPr/>
          </p:nvSpPr>
          <p:spPr bwMode="auto">
            <a:xfrm flipV="1">
              <a:off x="2111" y="3017"/>
              <a:ext cx="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8" name="Line 242"/>
            <p:cNvSpPr>
              <a:spLocks noChangeShapeType="1"/>
            </p:cNvSpPr>
            <p:nvPr/>
          </p:nvSpPr>
          <p:spPr bwMode="auto">
            <a:xfrm flipV="1">
              <a:off x="2068" y="298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39" name="Line 243"/>
            <p:cNvSpPr>
              <a:spLocks noChangeShapeType="1"/>
            </p:cNvSpPr>
            <p:nvPr/>
          </p:nvSpPr>
          <p:spPr bwMode="auto">
            <a:xfrm flipV="1">
              <a:off x="1984" y="2979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0" name="Line 244"/>
            <p:cNvSpPr>
              <a:spLocks noChangeShapeType="1"/>
            </p:cNvSpPr>
            <p:nvPr/>
          </p:nvSpPr>
          <p:spPr bwMode="auto">
            <a:xfrm flipV="1">
              <a:off x="1900" y="2979"/>
              <a:ext cx="0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1" name="Line 245"/>
            <p:cNvSpPr>
              <a:spLocks noChangeShapeType="1"/>
            </p:cNvSpPr>
            <p:nvPr/>
          </p:nvSpPr>
          <p:spPr bwMode="auto">
            <a:xfrm>
              <a:off x="3828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2" name="Line 246"/>
            <p:cNvSpPr>
              <a:spLocks noChangeShapeType="1"/>
            </p:cNvSpPr>
            <p:nvPr/>
          </p:nvSpPr>
          <p:spPr bwMode="auto">
            <a:xfrm>
              <a:off x="3913" y="2817"/>
              <a:ext cx="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3" name="Line 247"/>
            <p:cNvSpPr>
              <a:spLocks noChangeShapeType="1"/>
            </p:cNvSpPr>
            <p:nvPr/>
          </p:nvSpPr>
          <p:spPr bwMode="auto">
            <a:xfrm>
              <a:off x="3997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4" name="Line 248"/>
            <p:cNvSpPr>
              <a:spLocks noChangeShapeType="1"/>
            </p:cNvSpPr>
            <p:nvPr/>
          </p:nvSpPr>
          <p:spPr bwMode="auto">
            <a:xfrm>
              <a:off x="4081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5" name="Line 249"/>
            <p:cNvSpPr>
              <a:spLocks noChangeShapeType="1"/>
            </p:cNvSpPr>
            <p:nvPr/>
          </p:nvSpPr>
          <p:spPr bwMode="auto">
            <a:xfrm>
              <a:off x="4165" y="2817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6" name="Line 250"/>
            <p:cNvSpPr>
              <a:spLocks noChangeShapeType="1"/>
            </p:cNvSpPr>
            <p:nvPr/>
          </p:nvSpPr>
          <p:spPr bwMode="auto">
            <a:xfrm flipV="1">
              <a:off x="4176" y="2806"/>
              <a:ext cx="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7" name="Line 251"/>
            <p:cNvSpPr>
              <a:spLocks noChangeShapeType="1"/>
            </p:cNvSpPr>
            <p:nvPr/>
          </p:nvSpPr>
          <p:spPr bwMode="auto">
            <a:xfrm flipV="1">
              <a:off x="4091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8" name="Line 252"/>
            <p:cNvSpPr>
              <a:spLocks noChangeShapeType="1"/>
            </p:cNvSpPr>
            <p:nvPr/>
          </p:nvSpPr>
          <p:spPr bwMode="auto">
            <a:xfrm flipV="1">
              <a:off x="4008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49" name="Line 253"/>
            <p:cNvSpPr>
              <a:spLocks noChangeShapeType="1"/>
            </p:cNvSpPr>
            <p:nvPr/>
          </p:nvSpPr>
          <p:spPr bwMode="auto">
            <a:xfrm flipV="1">
              <a:off x="3923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0" name="Line 254"/>
            <p:cNvSpPr>
              <a:spLocks noChangeShapeType="1"/>
            </p:cNvSpPr>
            <p:nvPr/>
          </p:nvSpPr>
          <p:spPr bwMode="auto">
            <a:xfrm flipV="1">
              <a:off x="3838" y="2806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1" name="Freeform 255"/>
            <p:cNvSpPr>
              <a:spLocks/>
            </p:cNvSpPr>
            <p:nvPr/>
          </p:nvSpPr>
          <p:spPr bwMode="auto">
            <a:xfrm>
              <a:off x="4303" y="2807"/>
              <a:ext cx="350" cy="18"/>
            </a:xfrm>
            <a:custGeom>
              <a:avLst/>
              <a:gdLst>
                <a:gd name="T0" fmla="*/ 9 w 698"/>
                <a:gd name="T1" fmla="*/ 18 h 37"/>
                <a:gd name="T2" fmla="*/ 350 w 698"/>
                <a:gd name="T3" fmla="*/ 18 h 37"/>
                <a:gd name="T4" fmla="*/ 350 w 698"/>
                <a:gd name="T5" fmla="*/ 16 h 37"/>
                <a:gd name="T6" fmla="*/ 343 w 698"/>
                <a:gd name="T7" fmla="*/ 16 h 37"/>
                <a:gd name="T8" fmla="*/ 332 w 698"/>
                <a:gd name="T9" fmla="*/ 15 h 37"/>
                <a:gd name="T10" fmla="*/ 322 w 698"/>
                <a:gd name="T11" fmla="*/ 13 h 37"/>
                <a:gd name="T12" fmla="*/ 313 w 698"/>
                <a:gd name="T13" fmla="*/ 12 h 37"/>
                <a:gd name="T14" fmla="*/ 305 w 698"/>
                <a:gd name="T15" fmla="*/ 9 h 37"/>
                <a:gd name="T16" fmla="*/ 298 w 698"/>
                <a:gd name="T17" fmla="*/ 7 h 37"/>
                <a:gd name="T18" fmla="*/ 294 w 698"/>
                <a:gd name="T19" fmla="*/ 3 h 37"/>
                <a:gd name="T20" fmla="*/ 291 w 698"/>
                <a:gd name="T21" fmla="*/ 0 h 37"/>
                <a:gd name="T22" fmla="*/ 290 w 698"/>
                <a:gd name="T23" fmla="*/ 2 h 37"/>
                <a:gd name="T24" fmla="*/ 286 w 698"/>
                <a:gd name="T25" fmla="*/ 5 h 37"/>
                <a:gd name="T26" fmla="*/ 281 w 698"/>
                <a:gd name="T27" fmla="*/ 8 h 37"/>
                <a:gd name="T28" fmla="*/ 273 w 698"/>
                <a:gd name="T29" fmla="*/ 11 h 37"/>
                <a:gd name="T30" fmla="*/ 264 w 698"/>
                <a:gd name="T31" fmla="*/ 13 h 37"/>
                <a:gd name="T32" fmla="*/ 254 w 698"/>
                <a:gd name="T33" fmla="*/ 14 h 37"/>
                <a:gd name="T34" fmla="*/ 244 w 698"/>
                <a:gd name="T35" fmla="*/ 15 h 37"/>
                <a:gd name="T36" fmla="*/ 232 w 698"/>
                <a:gd name="T37" fmla="*/ 16 h 37"/>
                <a:gd name="T38" fmla="*/ 222 w 698"/>
                <a:gd name="T39" fmla="*/ 15 h 37"/>
                <a:gd name="T40" fmla="*/ 212 w 698"/>
                <a:gd name="T41" fmla="*/ 13 h 37"/>
                <a:gd name="T42" fmla="*/ 202 w 698"/>
                <a:gd name="T43" fmla="*/ 12 h 37"/>
                <a:gd name="T44" fmla="*/ 194 w 698"/>
                <a:gd name="T45" fmla="*/ 9 h 37"/>
                <a:gd name="T46" fmla="*/ 187 w 698"/>
                <a:gd name="T47" fmla="*/ 7 h 37"/>
                <a:gd name="T48" fmla="*/ 183 w 698"/>
                <a:gd name="T49" fmla="*/ 3 h 37"/>
                <a:gd name="T50" fmla="*/ 181 w 698"/>
                <a:gd name="T51" fmla="*/ 0 h 37"/>
                <a:gd name="T52" fmla="*/ 180 w 698"/>
                <a:gd name="T53" fmla="*/ 2 h 37"/>
                <a:gd name="T54" fmla="*/ 176 w 698"/>
                <a:gd name="T55" fmla="*/ 5 h 37"/>
                <a:gd name="T56" fmla="*/ 169 w 698"/>
                <a:gd name="T57" fmla="*/ 8 h 37"/>
                <a:gd name="T58" fmla="*/ 162 w 698"/>
                <a:gd name="T59" fmla="*/ 11 h 37"/>
                <a:gd name="T60" fmla="*/ 153 w 698"/>
                <a:gd name="T61" fmla="*/ 13 h 37"/>
                <a:gd name="T62" fmla="*/ 143 w 698"/>
                <a:gd name="T63" fmla="*/ 14 h 37"/>
                <a:gd name="T64" fmla="*/ 132 w 698"/>
                <a:gd name="T65" fmla="*/ 15 h 37"/>
                <a:gd name="T66" fmla="*/ 122 w 698"/>
                <a:gd name="T67" fmla="*/ 16 h 37"/>
                <a:gd name="T68" fmla="*/ 110 w 698"/>
                <a:gd name="T69" fmla="*/ 15 h 37"/>
                <a:gd name="T70" fmla="*/ 100 w 698"/>
                <a:gd name="T71" fmla="*/ 13 h 37"/>
                <a:gd name="T72" fmla="*/ 91 w 698"/>
                <a:gd name="T73" fmla="*/ 12 h 37"/>
                <a:gd name="T74" fmla="*/ 83 w 698"/>
                <a:gd name="T75" fmla="*/ 9 h 37"/>
                <a:gd name="T76" fmla="*/ 77 w 698"/>
                <a:gd name="T77" fmla="*/ 7 h 37"/>
                <a:gd name="T78" fmla="*/ 72 w 698"/>
                <a:gd name="T79" fmla="*/ 3 h 37"/>
                <a:gd name="T80" fmla="*/ 70 w 698"/>
                <a:gd name="T81" fmla="*/ 0 h 37"/>
                <a:gd name="T82" fmla="*/ 69 w 698"/>
                <a:gd name="T83" fmla="*/ 2 h 37"/>
                <a:gd name="T84" fmla="*/ 65 w 698"/>
                <a:gd name="T85" fmla="*/ 5 h 37"/>
                <a:gd name="T86" fmla="*/ 59 w 698"/>
                <a:gd name="T87" fmla="*/ 8 h 37"/>
                <a:gd name="T88" fmla="*/ 51 w 698"/>
                <a:gd name="T89" fmla="*/ 11 h 37"/>
                <a:gd name="T90" fmla="*/ 42 w 698"/>
                <a:gd name="T91" fmla="*/ 13 h 37"/>
                <a:gd name="T92" fmla="*/ 32 w 698"/>
                <a:gd name="T93" fmla="*/ 14 h 37"/>
                <a:gd name="T94" fmla="*/ 22 w 698"/>
                <a:gd name="T95" fmla="*/ 15 h 37"/>
                <a:gd name="T96" fmla="*/ 11 w 698"/>
                <a:gd name="T97" fmla="*/ 16 h 37"/>
                <a:gd name="T98" fmla="*/ 0 w 698"/>
                <a:gd name="T99" fmla="*/ 15 h 37"/>
                <a:gd name="T100" fmla="*/ 9 w 698"/>
                <a:gd name="T101" fmla="*/ 18 h 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8"/>
                <a:gd name="T154" fmla="*/ 0 h 37"/>
                <a:gd name="T155" fmla="*/ 698 w 698"/>
                <a:gd name="T156" fmla="*/ 37 h 3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8" h="37">
                  <a:moveTo>
                    <a:pt x="18" y="37"/>
                  </a:moveTo>
                  <a:lnTo>
                    <a:pt x="698" y="37"/>
                  </a:lnTo>
                  <a:lnTo>
                    <a:pt x="698" y="32"/>
                  </a:lnTo>
                  <a:lnTo>
                    <a:pt x="685" y="32"/>
                  </a:lnTo>
                  <a:lnTo>
                    <a:pt x="663" y="30"/>
                  </a:lnTo>
                  <a:lnTo>
                    <a:pt x="642" y="27"/>
                  </a:lnTo>
                  <a:lnTo>
                    <a:pt x="624" y="24"/>
                  </a:lnTo>
                  <a:lnTo>
                    <a:pt x="608" y="19"/>
                  </a:lnTo>
                  <a:lnTo>
                    <a:pt x="595" y="14"/>
                  </a:lnTo>
                  <a:lnTo>
                    <a:pt x="586" y="7"/>
                  </a:lnTo>
                  <a:lnTo>
                    <a:pt x="581" y="0"/>
                  </a:lnTo>
                  <a:lnTo>
                    <a:pt x="579" y="5"/>
                  </a:lnTo>
                  <a:lnTo>
                    <a:pt x="571" y="11"/>
                  </a:lnTo>
                  <a:lnTo>
                    <a:pt x="560" y="17"/>
                  </a:lnTo>
                  <a:lnTo>
                    <a:pt x="544" y="23"/>
                  </a:lnTo>
                  <a:lnTo>
                    <a:pt x="526" y="27"/>
                  </a:lnTo>
                  <a:lnTo>
                    <a:pt x="507" y="29"/>
                  </a:lnTo>
                  <a:lnTo>
                    <a:pt x="486" y="30"/>
                  </a:lnTo>
                  <a:lnTo>
                    <a:pt x="463" y="32"/>
                  </a:lnTo>
                  <a:lnTo>
                    <a:pt x="442" y="30"/>
                  </a:lnTo>
                  <a:lnTo>
                    <a:pt x="422" y="27"/>
                  </a:lnTo>
                  <a:lnTo>
                    <a:pt x="402" y="24"/>
                  </a:lnTo>
                  <a:lnTo>
                    <a:pt x="387" y="19"/>
                  </a:lnTo>
                  <a:lnTo>
                    <a:pt x="373" y="14"/>
                  </a:lnTo>
                  <a:lnTo>
                    <a:pt x="365" y="7"/>
                  </a:lnTo>
                  <a:lnTo>
                    <a:pt x="360" y="0"/>
                  </a:lnTo>
                  <a:lnTo>
                    <a:pt x="358" y="5"/>
                  </a:lnTo>
                  <a:lnTo>
                    <a:pt x="350" y="11"/>
                  </a:lnTo>
                  <a:lnTo>
                    <a:pt x="338" y="17"/>
                  </a:lnTo>
                  <a:lnTo>
                    <a:pt x="324" y="23"/>
                  </a:lnTo>
                  <a:lnTo>
                    <a:pt x="306" y="27"/>
                  </a:lnTo>
                  <a:lnTo>
                    <a:pt x="286" y="29"/>
                  </a:lnTo>
                  <a:lnTo>
                    <a:pt x="264" y="30"/>
                  </a:lnTo>
                  <a:lnTo>
                    <a:pt x="243" y="32"/>
                  </a:lnTo>
                  <a:lnTo>
                    <a:pt x="220" y="30"/>
                  </a:lnTo>
                  <a:lnTo>
                    <a:pt x="200" y="27"/>
                  </a:lnTo>
                  <a:lnTo>
                    <a:pt x="181" y="24"/>
                  </a:lnTo>
                  <a:lnTo>
                    <a:pt x="165" y="19"/>
                  </a:lnTo>
                  <a:lnTo>
                    <a:pt x="153" y="14"/>
                  </a:lnTo>
                  <a:lnTo>
                    <a:pt x="144" y="7"/>
                  </a:lnTo>
                  <a:lnTo>
                    <a:pt x="139" y="0"/>
                  </a:lnTo>
                  <a:lnTo>
                    <a:pt x="137" y="5"/>
                  </a:lnTo>
                  <a:lnTo>
                    <a:pt x="129" y="11"/>
                  </a:lnTo>
                  <a:lnTo>
                    <a:pt x="117" y="17"/>
                  </a:lnTo>
                  <a:lnTo>
                    <a:pt x="102" y="23"/>
                  </a:lnTo>
                  <a:lnTo>
                    <a:pt x="84" y="27"/>
                  </a:lnTo>
                  <a:lnTo>
                    <a:pt x="64" y="29"/>
                  </a:lnTo>
                  <a:lnTo>
                    <a:pt x="43" y="30"/>
                  </a:lnTo>
                  <a:lnTo>
                    <a:pt x="21" y="32"/>
                  </a:lnTo>
                  <a:lnTo>
                    <a:pt x="0" y="30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B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2" name="Freeform 256"/>
            <p:cNvSpPr>
              <a:spLocks/>
            </p:cNvSpPr>
            <p:nvPr/>
          </p:nvSpPr>
          <p:spPr bwMode="auto">
            <a:xfrm>
              <a:off x="4373" y="2807"/>
              <a:ext cx="110" cy="15"/>
            </a:xfrm>
            <a:custGeom>
              <a:avLst/>
              <a:gdLst>
                <a:gd name="T0" fmla="*/ 110 w 222"/>
                <a:gd name="T1" fmla="*/ 0 h 32"/>
                <a:gd name="T2" fmla="*/ 109 w 222"/>
                <a:gd name="T3" fmla="*/ 2 h 32"/>
                <a:gd name="T4" fmla="*/ 105 w 222"/>
                <a:gd name="T5" fmla="*/ 5 h 32"/>
                <a:gd name="T6" fmla="*/ 99 w 222"/>
                <a:gd name="T7" fmla="*/ 8 h 32"/>
                <a:gd name="T8" fmla="*/ 92 w 222"/>
                <a:gd name="T9" fmla="*/ 11 h 32"/>
                <a:gd name="T10" fmla="*/ 83 w 222"/>
                <a:gd name="T11" fmla="*/ 13 h 32"/>
                <a:gd name="T12" fmla="*/ 73 w 222"/>
                <a:gd name="T13" fmla="*/ 14 h 32"/>
                <a:gd name="T14" fmla="*/ 62 w 222"/>
                <a:gd name="T15" fmla="*/ 14 h 32"/>
                <a:gd name="T16" fmla="*/ 52 w 222"/>
                <a:gd name="T17" fmla="*/ 15 h 32"/>
                <a:gd name="T18" fmla="*/ 41 w 222"/>
                <a:gd name="T19" fmla="*/ 14 h 32"/>
                <a:gd name="T20" fmla="*/ 30 w 222"/>
                <a:gd name="T21" fmla="*/ 13 h 32"/>
                <a:gd name="T22" fmla="*/ 21 w 222"/>
                <a:gd name="T23" fmla="*/ 11 h 32"/>
                <a:gd name="T24" fmla="*/ 13 w 222"/>
                <a:gd name="T25" fmla="*/ 9 h 32"/>
                <a:gd name="T26" fmla="*/ 7 w 222"/>
                <a:gd name="T27" fmla="*/ 7 h 32"/>
                <a:gd name="T28" fmla="*/ 2 w 222"/>
                <a:gd name="T29" fmla="*/ 3 h 32"/>
                <a:gd name="T30" fmla="*/ 0 w 222"/>
                <a:gd name="T31" fmla="*/ 0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2"/>
                <a:gd name="T49" fmla="*/ 0 h 32"/>
                <a:gd name="T50" fmla="*/ 222 w 222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2" h="32">
                  <a:moveTo>
                    <a:pt x="222" y="0"/>
                  </a:moveTo>
                  <a:lnTo>
                    <a:pt x="220" y="5"/>
                  </a:lnTo>
                  <a:lnTo>
                    <a:pt x="212" y="11"/>
                  </a:lnTo>
                  <a:lnTo>
                    <a:pt x="200" y="17"/>
                  </a:lnTo>
                  <a:lnTo>
                    <a:pt x="186" y="23"/>
                  </a:lnTo>
                  <a:lnTo>
                    <a:pt x="168" y="27"/>
                  </a:lnTo>
                  <a:lnTo>
                    <a:pt x="148" y="29"/>
                  </a:lnTo>
                  <a:lnTo>
                    <a:pt x="126" y="30"/>
                  </a:lnTo>
                  <a:lnTo>
                    <a:pt x="104" y="32"/>
                  </a:lnTo>
                  <a:lnTo>
                    <a:pt x="82" y="30"/>
                  </a:lnTo>
                  <a:lnTo>
                    <a:pt x="61" y="27"/>
                  </a:lnTo>
                  <a:lnTo>
                    <a:pt x="43" y="24"/>
                  </a:lnTo>
                  <a:lnTo>
                    <a:pt x="27" y="19"/>
                  </a:lnTo>
                  <a:lnTo>
                    <a:pt x="14" y="14"/>
                  </a:lnTo>
                  <a:lnTo>
                    <a:pt x="5" y="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3" name="Freeform 257"/>
            <p:cNvSpPr>
              <a:spLocks/>
            </p:cNvSpPr>
            <p:nvPr/>
          </p:nvSpPr>
          <p:spPr bwMode="auto">
            <a:xfrm>
              <a:off x="4483" y="2807"/>
              <a:ext cx="111" cy="15"/>
            </a:xfrm>
            <a:custGeom>
              <a:avLst/>
              <a:gdLst>
                <a:gd name="T0" fmla="*/ 111 w 221"/>
                <a:gd name="T1" fmla="*/ 0 h 32"/>
                <a:gd name="T2" fmla="*/ 110 w 221"/>
                <a:gd name="T3" fmla="*/ 2 h 32"/>
                <a:gd name="T4" fmla="*/ 106 w 221"/>
                <a:gd name="T5" fmla="*/ 5 h 32"/>
                <a:gd name="T6" fmla="*/ 100 w 221"/>
                <a:gd name="T7" fmla="*/ 8 h 32"/>
                <a:gd name="T8" fmla="*/ 92 w 221"/>
                <a:gd name="T9" fmla="*/ 11 h 32"/>
                <a:gd name="T10" fmla="*/ 83 w 221"/>
                <a:gd name="T11" fmla="*/ 13 h 32"/>
                <a:gd name="T12" fmla="*/ 74 w 221"/>
                <a:gd name="T13" fmla="*/ 14 h 32"/>
                <a:gd name="T14" fmla="*/ 63 w 221"/>
                <a:gd name="T15" fmla="*/ 14 h 32"/>
                <a:gd name="T16" fmla="*/ 52 w 221"/>
                <a:gd name="T17" fmla="*/ 15 h 32"/>
                <a:gd name="T18" fmla="*/ 41 w 221"/>
                <a:gd name="T19" fmla="*/ 14 h 32"/>
                <a:gd name="T20" fmla="*/ 30 w 221"/>
                <a:gd name="T21" fmla="*/ 13 h 32"/>
                <a:gd name="T22" fmla="*/ 21 w 221"/>
                <a:gd name="T23" fmla="*/ 11 h 32"/>
                <a:gd name="T24" fmla="*/ 14 w 221"/>
                <a:gd name="T25" fmla="*/ 9 h 32"/>
                <a:gd name="T26" fmla="*/ 7 w 221"/>
                <a:gd name="T27" fmla="*/ 7 h 32"/>
                <a:gd name="T28" fmla="*/ 2 w 221"/>
                <a:gd name="T29" fmla="*/ 3 h 32"/>
                <a:gd name="T30" fmla="*/ 0 w 221"/>
                <a:gd name="T31" fmla="*/ 0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1"/>
                <a:gd name="T49" fmla="*/ 0 h 32"/>
                <a:gd name="T50" fmla="*/ 221 w 221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1" h="32">
                  <a:moveTo>
                    <a:pt x="221" y="0"/>
                  </a:moveTo>
                  <a:lnTo>
                    <a:pt x="219" y="5"/>
                  </a:lnTo>
                  <a:lnTo>
                    <a:pt x="211" y="11"/>
                  </a:lnTo>
                  <a:lnTo>
                    <a:pt x="200" y="17"/>
                  </a:lnTo>
                  <a:lnTo>
                    <a:pt x="184" y="23"/>
                  </a:lnTo>
                  <a:lnTo>
                    <a:pt x="166" y="27"/>
                  </a:lnTo>
                  <a:lnTo>
                    <a:pt x="147" y="29"/>
                  </a:lnTo>
                  <a:lnTo>
                    <a:pt x="126" y="30"/>
                  </a:lnTo>
                  <a:lnTo>
                    <a:pt x="103" y="32"/>
                  </a:lnTo>
                  <a:lnTo>
                    <a:pt x="82" y="30"/>
                  </a:lnTo>
                  <a:lnTo>
                    <a:pt x="60" y="27"/>
                  </a:lnTo>
                  <a:lnTo>
                    <a:pt x="42" y="24"/>
                  </a:lnTo>
                  <a:lnTo>
                    <a:pt x="27" y="19"/>
                  </a:lnTo>
                  <a:lnTo>
                    <a:pt x="13" y="14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4" name="Freeform 258"/>
            <p:cNvSpPr>
              <a:spLocks/>
            </p:cNvSpPr>
            <p:nvPr/>
          </p:nvSpPr>
          <p:spPr bwMode="auto">
            <a:xfrm>
              <a:off x="4594" y="2807"/>
              <a:ext cx="59" cy="15"/>
            </a:xfrm>
            <a:custGeom>
              <a:avLst/>
              <a:gdLst>
                <a:gd name="T0" fmla="*/ 59 w 117"/>
                <a:gd name="T1" fmla="*/ 15 h 32"/>
                <a:gd name="T2" fmla="*/ 52 w 117"/>
                <a:gd name="T3" fmla="*/ 15 h 32"/>
                <a:gd name="T4" fmla="*/ 41 w 117"/>
                <a:gd name="T5" fmla="*/ 14 h 32"/>
                <a:gd name="T6" fmla="*/ 31 w 117"/>
                <a:gd name="T7" fmla="*/ 13 h 32"/>
                <a:gd name="T8" fmla="*/ 22 w 117"/>
                <a:gd name="T9" fmla="*/ 11 h 32"/>
                <a:gd name="T10" fmla="*/ 14 w 117"/>
                <a:gd name="T11" fmla="*/ 9 h 32"/>
                <a:gd name="T12" fmla="*/ 7 w 117"/>
                <a:gd name="T13" fmla="*/ 7 h 32"/>
                <a:gd name="T14" fmla="*/ 3 w 117"/>
                <a:gd name="T15" fmla="*/ 3 h 32"/>
                <a:gd name="T16" fmla="*/ 0 w 117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7"/>
                <a:gd name="T28" fmla="*/ 0 h 32"/>
                <a:gd name="T29" fmla="*/ 117 w 117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7" h="32">
                  <a:moveTo>
                    <a:pt x="117" y="32"/>
                  </a:moveTo>
                  <a:lnTo>
                    <a:pt x="104" y="32"/>
                  </a:lnTo>
                  <a:lnTo>
                    <a:pt x="82" y="30"/>
                  </a:lnTo>
                  <a:lnTo>
                    <a:pt x="61" y="27"/>
                  </a:lnTo>
                  <a:lnTo>
                    <a:pt x="43" y="24"/>
                  </a:lnTo>
                  <a:lnTo>
                    <a:pt x="27" y="19"/>
                  </a:lnTo>
                  <a:lnTo>
                    <a:pt x="14" y="14"/>
                  </a:lnTo>
                  <a:lnTo>
                    <a:pt x="5" y="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5" name="Freeform 259"/>
            <p:cNvSpPr>
              <a:spLocks/>
            </p:cNvSpPr>
            <p:nvPr/>
          </p:nvSpPr>
          <p:spPr bwMode="auto">
            <a:xfrm>
              <a:off x="4303" y="2807"/>
              <a:ext cx="70" cy="15"/>
            </a:xfrm>
            <a:custGeom>
              <a:avLst/>
              <a:gdLst>
                <a:gd name="T0" fmla="*/ 70 w 138"/>
                <a:gd name="T1" fmla="*/ 0 h 32"/>
                <a:gd name="T2" fmla="*/ 69 w 138"/>
                <a:gd name="T3" fmla="*/ 2 h 32"/>
                <a:gd name="T4" fmla="*/ 65 w 138"/>
                <a:gd name="T5" fmla="*/ 5 h 32"/>
                <a:gd name="T6" fmla="*/ 59 w 138"/>
                <a:gd name="T7" fmla="*/ 8 h 32"/>
                <a:gd name="T8" fmla="*/ 52 w 138"/>
                <a:gd name="T9" fmla="*/ 11 h 32"/>
                <a:gd name="T10" fmla="*/ 43 w 138"/>
                <a:gd name="T11" fmla="*/ 13 h 32"/>
                <a:gd name="T12" fmla="*/ 32 w 138"/>
                <a:gd name="T13" fmla="*/ 14 h 32"/>
                <a:gd name="T14" fmla="*/ 22 w 138"/>
                <a:gd name="T15" fmla="*/ 14 h 32"/>
                <a:gd name="T16" fmla="*/ 11 w 138"/>
                <a:gd name="T17" fmla="*/ 15 h 32"/>
                <a:gd name="T18" fmla="*/ 0 w 138"/>
                <a:gd name="T19" fmla="*/ 14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8"/>
                <a:gd name="T31" fmla="*/ 0 h 32"/>
                <a:gd name="T32" fmla="*/ 138 w 138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8" h="32">
                  <a:moveTo>
                    <a:pt x="138" y="0"/>
                  </a:moveTo>
                  <a:lnTo>
                    <a:pt x="136" y="5"/>
                  </a:lnTo>
                  <a:lnTo>
                    <a:pt x="128" y="11"/>
                  </a:lnTo>
                  <a:lnTo>
                    <a:pt x="117" y="17"/>
                  </a:lnTo>
                  <a:lnTo>
                    <a:pt x="102" y="23"/>
                  </a:lnTo>
                  <a:lnTo>
                    <a:pt x="84" y="27"/>
                  </a:lnTo>
                  <a:lnTo>
                    <a:pt x="64" y="29"/>
                  </a:lnTo>
                  <a:lnTo>
                    <a:pt x="43" y="30"/>
                  </a:lnTo>
                  <a:lnTo>
                    <a:pt x="21" y="32"/>
                  </a:lnTo>
                  <a:lnTo>
                    <a:pt x="0" y="3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6" name="Freeform 260"/>
            <p:cNvSpPr>
              <a:spLocks/>
            </p:cNvSpPr>
            <p:nvPr/>
          </p:nvSpPr>
          <p:spPr bwMode="auto">
            <a:xfrm>
              <a:off x="1645" y="2804"/>
              <a:ext cx="170" cy="177"/>
            </a:xfrm>
            <a:custGeom>
              <a:avLst/>
              <a:gdLst>
                <a:gd name="T0" fmla="*/ 156 w 340"/>
                <a:gd name="T1" fmla="*/ 0 h 356"/>
                <a:gd name="T2" fmla="*/ 0 w 340"/>
                <a:gd name="T3" fmla="*/ 0 h 356"/>
                <a:gd name="T4" fmla="*/ 0 w 340"/>
                <a:gd name="T5" fmla="*/ 175 h 356"/>
                <a:gd name="T6" fmla="*/ 12 w 340"/>
                <a:gd name="T7" fmla="*/ 175 h 356"/>
                <a:gd name="T8" fmla="*/ 26 w 340"/>
                <a:gd name="T9" fmla="*/ 176 h 356"/>
                <a:gd name="T10" fmla="*/ 44 w 340"/>
                <a:gd name="T11" fmla="*/ 177 h 356"/>
                <a:gd name="T12" fmla="*/ 62 w 340"/>
                <a:gd name="T13" fmla="*/ 177 h 356"/>
                <a:gd name="T14" fmla="*/ 82 w 340"/>
                <a:gd name="T15" fmla="*/ 177 h 356"/>
                <a:gd name="T16" fmla="*/ 48 w 340"/>
                <a:gd name="T17" fmla="*/ 166 h 356"/>
                <a:gd name="T18" fmla="*/ 85 w 340"/>
                <a:gd name="T19" fmla="*/ 162 h 356"/>
                <a:gd name="T20" fmla="*/ 68 w 340"/>
                <a:gd name="T21" fmla="*/ 150 h 356"/>
                <a:gd name="T22" fmla="*/ 99 w 340"/>
                <a:gd name="T23" fmla="*/ 150 h 356"/>
                <a:gd name="T24" fmla="*/ 83 w 340"/>
                <a:gd name="T25" fmla="*/ 134 h 356"/>
                <a:gd name="T26" fmla="*/ 114 w 340"/>
                <a:gd name="T27" fmla="*/ 130 h 356"/>
                <a:gd name="T28" fmla="*/ 100 w 340"/>
                <a:gd name="T29" fmla="*/ 120 h 356"/>
                <a:gd name="T30" fmla="*/ 126 w 340"/>
                <a:gd name="T31" fmla="*/ 110 h 356"/>
                <a:gd name="T32" fmla="*/ 111 w 340"/>
                <a:gd name="T33" fmla="*/ 100 h 356"/>
                <a:gd name="T34" fmla="*/ 152 w 340"/>
                <a:gd name="T35" fmla="*/ 98 h 356"/>
                <a:gd name="T36" fmla="*/ 127 w 340"/>
                <a:gd name="T37" fmla="*/ 88 h 356"/>
                <a:gd name="T38" fmla="*/ 35 w 340"/>
                <a:gd name="T39" fmla="*/ 88 h 356"/>
                <a:gd name="T40" fmla="*/ 76 w 340"/>
                <a:gd name="T41" fmla="*/ 78 h 356"/>
                <a:gd name="T42" fmla="*/ 57 w 340"/>
                <a:gd name="T43" fmla="*/ 71 h 356"/>
                <a:gd name="T44" fmla="*/ 90 w 340"/>
                <a:gd name="T45" fmla="*/ 64 h 356"/>
                <a:gd name="T46" fmla="*/ 75 w 340"/>
                <a:gd name="T47" fmla="*/ 56 h 356"/>
                <a:gd name="T48" fmla="*/ 115 w 340"/>
                <a:gd name="T49" fmla="*/ 50 h 356"/>
                <a:gd name="T50" fmla="*/ 89 w 340"/>
                <a:gd name="T51" fmla="*/ 39 h 356"/>
                <a:gd name="T52" fmla="*/ 132 w 340"/>
                <a:gd name="T53" fmla="*/ 34 h 356"/>
                <a:gd name="T54" fmla="*/ 117 w 340"/>
                <a:gd name="T55" fmla="*/ 23 h 356"/>
                <a:gd name="T56" fmla="*/ 151 w 340"/>
                <a:gd name="T57" fmla="*/ 18 h 356"/>
                <a:gd name="T58" fmla="*/ 138 w 340"/>
                <a:gd name="T59" fmla="*/ 12 h 356"/>
                <a:gd name="T60" fmla="*/ 170 w 340"/>
                <a:gd name="T61" fmla="*/ 8 h 356"/>
                <a:gd name="T62" fmla="*/ 156 w 340"/>
                <a:gd name="T63" fmla="*/ 0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0"/>
                <a:gd name="T97" fmla="*/ 0 h 356"/>
                <a:gd name="T98" fmla="*/ 340 w 340"/>
                <a:gd name="T99" fmla="*/ 356 h 3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0" h="356">
                  <a:moveTo>
                    <a:pt x="311" y="0"/>
                  </a:moveTo>
                  <a:lnTo>
                    <a:pt x="0" y="0"/>
                  </a:lnTo>
                  <a:lnTo>
                    <a:pt x="0" y="351"/>
                  </a:lnTo>
                  <a:lnTo>
                    <a:pt x="24" y="352"/>
                  </a:lnTo>
                  <a:lnTo>
                    <a:pt x="53" y="354"/>
                  </a:lnTo>
                  <a:lnTo>
                    <a:pt x="88" y="355"/>
                  </a:lnTo>
                  <a:lnTo>
                    <a:pt x="125" y="356"/>
                  </a:lnTo>
                  <a:lnTo>
                    <a:pt x="164" y="356"/>
                  </a:lnTo>
                  <a:lnTo>
                    <a:pt x="96" y="334"/>
                  </a:lnTo>
                  <a:lnTo>
                    <a:pt x="169" y="325"/>
                  </a:lnTo>
                  <a:lnTo>
                    <a:pt x="135" y="302"/>
                  </a:lnTo>
                  <a:lnTo>
                    <a:pt x="198" y="301"/>
                  </a:lnTo>
                  <a:lnTo>
                    <a:pt x="165" y="269"/>
                  </a:lnTo>
                  <a:lnTo>
                    <a:pt x="229" y="261"/>
                  </a:lnTo>
                  <a:lnTo>
                    <a:pt x="200" y="241"/>
                  </a:lnTo>
                  <a:lnTo>
                    <a:pt x="253" y="221"/>
                  </a:lnTo>
                  <a:lnTo>
                    <a:pt x="223" y="202"/>
                  </a:lnTo>
                  <a:lnTo>
                    <a:pt x="304" y="198"/>
                  </a:lnTo>
                  <a:lnTo>
                    <a:pt x="254" y="177"/>
                  </a:lnTo>
                  <a:lnTo>
                    <a:pt x="69" y="177"/>
                  </a:lnTo>
                  <a:lnTo>
                    <a:pt x="152" y="157"/>
                  </a:lnTo>
                  <a:lnTo>
                    <a:pt x="114" y="142"/>
                  </a:lnTo>
                  <a:lnTo>
                    <a:pt x="180" y="129"/>
                  </a:lnTo>
                  <a:lnTo>
                    <a:pt x="150" y="112"/>
                  </a:lnTo>
                  <a:lnTo>
                    <a:pt x="231" y="101"/>
                  </a:lnTo>
                  <a:lnTo>
                    <a:pt x="178" y="79"/>
                  </a:lnTo>
                  <a:lnTo>
                    <a:pt x="264" y="68"/>
                  </a:lnTo>
                  <a:lnTo>
                    <a:pt x="234" y="47"/>
                  </a:lnTo>
                  <a:lnTo>
                    <a:pt x="301" y="36"/>
                  </a:lnTo>
                  <a:lnTo>
                    <a:pt x="276" y="25"/>
                  </a:lnTo>
                  <a:lnTo>
                    <a:pt x="340" y="17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A3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7" name="Rectangle 261"/>
            <p:cNvSpPr>
              <a:spLocks noChangeArrowheads="1"/>
            </p:cNvSpPr>
            <p:nvPr/>
          </p:nvSpPr>
          <p:spPr bwMode="auto">
            <a:xfrm>
              <a:off x="1643" y="2909"/>
              <a:ext cx="35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8" name="Rectangle 262"/>
            <p:cNvSpPr>
              <a:spLocks noChangeArrowheads="1"/>
            </p:cNvSpPr>
            <p:nvPr/>
          </p:nvSpPr>
          <p:spPr bwMode="auto">
            <a:xfrm>
              <a:off x="1643" y="2914"/>
              <a:ext cx="3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i="0">
                  <a:solidFill>
                    <a:schemeClr val="tx2"/>
                  </a:solidFill>
                  <a:latin typeface="+mn-lt"/>
                </a:rPr>
                <a:t>~</a:t>
              </a:r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59" name="Rectangle 263"/>
            <p:cNvSpPr>
              <a:spLocks noChangeArrowheads="1"/>
            </p:cNvSpPr>
            <p:nvPr/>
          </p:nvSpPr>
          <p:spPr bwMode="auto">
            <a:xfrm>
              <a:off x="1727" y="2912"/>
              <a:ext cx="35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0" name="Rectangle 264"/>
            <p:cNvSpPr>
              <a:spLocks noChangeArrowheads="1"/>
            </p:cNvSpPr>
            <p:nvPr/>
          </p:nvSpPr>
          <p:spPr bwMode="auto">
            <a:xfrm>
              <a:off x="1727" y="2916"/>
              <a:ext cx="3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i="0">
                  <a:solidFill>
                    <a:schemeClr val="tx2"/>
                  </a:solidFill>
                  <a:latin typeface="+mn-lt"/>
                </a:rPr>
                <a:t>~</a:t>
              </a:r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1" name="Rectangle 265"/>
            <p:cNvSpPr>
              <a:spLocks noChangeArrowheads="1"/>
            </p:cNvSpPr>
            <p:nvPr/>
          </p:nvSpPr>
          <p:spPr bwMode="auto">
            <a:xfrm>
              <a:off x="1689" y="2867"/>
              <a:ext cx="35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2" name="Rectangle 266"/>
            <p:cNvSpPr>
              <a:spLocks noChangeArrowheads="1"/>
            </p:cNvSpPr>
            <p:nvPr/>
          </p:nvSpPr>
          <p:spPr bwMode="auto">
            <a:xfrm>
              <a:off x="1689" y="2872"/>
              <a:ext cx="3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i="0">
                  <a:solidFill>
                    <a:schemeClr val="tx2"/>
                  </a:solidFill>
                  <a:latin typeface="+mn-lt"/>
                </a:rPr>
                <a:t>~</a:t>
              </a:r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3" name="Rectangle 267"/>
            <p:cNvSpPr>
              <a:spLocks noChangeArrowheads="1"/>
            </p:cNvSpPr>
            <p:nvPr/>
          </p:nvSpPr>
          <p:spPr bwMode="auto">
            <a:xfrm>
              <a:off x="1690" y="2783"/>
              <a:ext cx="35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4" name="Rectangle 268"/>
            <p:cNvSpPr>
              <a:spLocks noChangeArrowheads="1"/>
            </p:cNvSpPr>
            <p:nvPr/>
          </p:nvSpPr>
          <p:spPr bwMode="auto">
            <a:xfrm>
              <a:off x="1690" y="2788"/>
              <a:ext cx="3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i="0">
                  <a:solidFill>
                    <a:schemeClr val="tx2"/>
                  </a:solidFill>
                  <a:latin typeface="+mn-lt"/>
                </a:rPr>
                <a:t>~</a:t>
              </a:r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5" name="Rectangle 269"/>
            <p:cNvSpPr>
              <a:spLocks noChangeArrowheads="1"/>
            </p:cNvSpPr>
            <p:nvPr/>
          </p:nvSpPr>
          <p:spPr bwMode="auto">
            <a:xfrm>
              <a:off x="1648" y="2822"/>
              <a:ext cx="35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6" name="Freeform 271"/>
            <p:cNvSpPr>
              <a:spLocks/>
            </p:cNvSpPr>
            <p:nvPr/>
          </p:nvSpPr>
          <p:spPr bwMode="auto">
            <a:xfrm>
              <a:off x="3716" y="2890"/>
              <a:ext cx="937" cy="419"/>
            </a:xfrm>
            <a:custGeom>
              <a:avLst/>
              <a:gdLst>
                <a:gd name="T0" fmla="*/ 932 w 1872"/>
                <a:gd name="T1" fmla="*/ 384 h 836"/>
                <a:gd name="T2" fmla="*/ 910 w 1872"/>
                <a:gd name="T3" fmla="*/ 370 h 836"/>
                <a:gd name="T4" fmla="*/ 886 w 1872"/>
                <a:gd name="T5" fmla="*/ 351 h 836"/>
                <a:gd name="T6" fmla="*/ 862 w 1872"/>
                <a:gd name="T7" fmla="*/ 331 h 836"/>
                <a:gd name="T8" fmla="*/ 838 w 1872"/>
                <a:gd name="T9" fmla="*/ 308 h 836"/>
                <a:gd name="T10" fmla="*/ 813 w 1872"/>
                <a:gd name="T11" fmla="*/ 276 h 836"/>
                <a:gd name="T12" fmla="*/ 790 w 1872"/>
                <a:gd name="T13" fmla="*/ 238 h 836"/>
                <a:gd name="T14" fmla="*/ 766 w 1872"/>
                <a:gd name="T15" fmla="*/ 197 h 836"/>
                <a:gd name="T16" fmla="*/ 740 w 1872"/>
                <a:gd name="T17" fmla="*/ 156 h 836"/>
                <a:gd name="T18" fmla="*/ 716 w 1872"/>
                <a:gd name="T19" fmla="*/ 119 h 836"/>
                <a:gd name="T20" fmla="*/ 695 w 1872"/>
                <a:gd name="T21" fmla="*/ 89 h 836"/>
                <a:gd name="T22" fmla="*/ 673 w 1872"/>
                <a:gd name="T23" fmla="*/ 64 h 836"/>
                <a:gd name="T24" fmla="*/ 656 w 1872"/>
                <a:gd name="T25" fmla="*/ 49 h 836"/>
                <a:gd name="T26" fmla="*/ 631 w 1872"/>
                <a:gd name="T27" fmla="*/ 35 h 836"/>
                <a:gd name="T28" fmla="*/ 597 w 1872"/>
                <a:gd name="T29" fmla="*/ 24 h 836"/>
                <a:gd name="T30" fmla="*/ 554 w 1872"/>
                <a:gd name="T31" fmla="*/ 16 h 836"/>
                <a:gd name="T32" fmla="*/ 510 w 1872"/>
                <a:gd name="T33" fmla="*/ 9 h 836"/>
                <a:gd name="T34" fmla="*/ 467 w 1872"/>
                <a:gd name="T35" fmla="*/ 4 h 836"/>
                <a:gd name="T36" fmla="*/ 430 w 1872"/>
                <a:gd name="T37" fmla="*/ 2 h 836"/>
                <a:gd name="T38" fmla="*/ 383 w 1872"/>
                <a:gd name="T39" fmla="*/ 0 h 836"/>
                <a:gd name="T40" fmla="*/ 335 w 1872"/>
                <a:gd name="T41" fmla="*/ 1 h 836"/>
                <a:gd name="T42" fmla="*/ 296 w 1872"/>
                <a:gd name="T43" fmla="*/ 2 h 836"/>
                <a:gd name="T44" fmla="*/ 249 w 1872"/>
                <a:gd name="T45" fmla="*/ 6 h 836"/>
                <a:gd name="T46" fmla="*/ 209 w 1872"/>
                <a:gd name="T47" fmla="*/ 11 h 836"/>
                <a:gd name="T48" fmla="*/ 181 w 1872"/>
                <a:gd name="T49" fmla="*/ 15 h 836"/>
                <a:gd name="T50" fmla="*/ 164 w 1872"/>
                <a:gd name="T51" fmla="*/ 17 h 836"/>
                <a:gd name="T52" fmla="*/ 145 w 1872"/>
                <a:gd name="T53" fmla="*/ 20 h 836"/>
                <a:gd name="T54" fmla="*/ 120 w 1872"/>
                <a:gd name="T55" fmla="*/ 26 h 836"/>
                <a:gd name="T56" fmla="*/ 94 w 1872"/>
                <a:gd name="T57" fmla="*/ 33 h 836"/>
                <a:gd name="T58" fmla="*/ 63 w 1872"/>
                <a:gd name="T59" fmla="*/ 40 h 836"/>
                <a:gd name="T60" fmla="*/ 36 w 1872"/>
                <a:gd name="T61" fmla="*/ 45 h 836"/>
                <a:gd name="T62" fmla="*/ 3 w 1872"/>
                <a:gd name="T63" fmla="*/ 49 h 836"/>
                <a:gd name="T64" fmla="*/ 0 w 1872"/>
                <a:gd name="T65" fmla="*/ 98 h 836"/>
                <a:gd name="T66" fmla="*/ 277 w 1872"/>
                <a:gd name="T67" fmla="*/ 99 h 836"/>
                <a:gd name="T68" fmla="*/ 331 w 1872"/>
                <a:gd name="T69" fmla="*/ 96 h 836"/>
                <a:gd name="T70" fmla="*/ 385 w 1872"/>
                <a:gd name="T71" fmla="*/ 95 h 836"/>
                <a:gd name="T72" fmla="*/ 431 w 1872"/>
                <a:gd name="T73" fmla="*/ 97 h 836"/>
                <a:gd name="T74" fmla="*/ 470 w 1872"/>
                <a:gd name="T75" fmla="*/ 100 h 836"/>
                <a:gd name="T76" fmla="*/ 504 w 1872"/>
                <a:gd name="T77" fmla="*/ 106 h 836"/>
                <a:gd name="T78" fmla="*/ 537 w 1872"/>
                <a:gd name="T79" fmla="*/ 114 h 836"/>
                <a:gd name="T80" fmla="*/ 562 w 1872"/>
                <a:gd name="T81" fmla="*/ 123 h 836"/>
                <a:gd name="T82" fmla="*/ 591 w 1872"/>
                <a:gd name="T83" fmla="*/ 136 h 836"/>
                <a:gd name="T84" fmla="*/ 616 w 1872"/>
                <a:gd name="T85" fmla="*/ 149 h 836"/>
                <a:gd name="T86" fmla="*/ 642 w 1872"/>
                <a:gd name="T87" fmla="*/ 168 h 836"/>
                <a:gd name="T88" fmla="*/ 666 w 1872"/>
                <a:gd name="T89" fmla="*/ 195 h 836"/>
                <a:gd name="T90" fmla="*/ 687 w 1872"/>
                <a:gd name="T91" fmla="*/ 224 h 836"/>
                <a:gd name="T92" fmla="*/ 711 w 1872"/>
                <a:gd name="T93" fmla="*/ 249 h 836"/>
                <a:gd name="T94" fmla="*/ 731 w 1872"/>
                <a:gd name="T95" fmla="*/ 268 h 836"/>
                <a:gd name="T96" fmla="*/ 755 w 1872"/>
                <a:gd name="T97" fmla="*/ 287 h 836"/>
                <a:gd name="T98" fmla="*/ 780 w 1872"/>
                <a:gd name="T99" fmla="*/ 305 h 836"/>
                <a:gd name="T100" fmla="*/ 805 w 1872"/>
                <a:gd name="T101" fmla="*/ 322 h 836"/>
                <a:gd name="T102" fmla="*/ 834 w 1872"/>
                <a:gd name="T103" fmla="*/ 343 h 836"/>
                <a:gd name="T104" fmla="*/ 860 w 1872"/>
                <a:gd name="T105" fmla="*/ 363 h 836"/>
                <a:gd name="T106" fmla="*/ 886 w 1872"/>
                <a:gd name="T107" fmla="*/ 382 h 836"/>
                <a:gd name="T108" fmla="*/ 910 w 1872"/>
                <a:gd name="T109" fmla="*/ 400 h 836"/>
                <a:gd name="T110" fmla="*/ 931 w 1872"/>
                <a:gd name="T111" fmla="*/ 415 h 836"/>
                <a:gd name="T112" fmla="*/ 937 w 1872"/>
                <a:gd name="T113" fmla="*/ 387 h 8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72"/>
                <a:gd name="T172" fmla="*/ 0 h 836"/>
                <a:gd name="T173" fmla="*/ 1872 w 1872"/>
                <a:gd name="T174" fmla="*/ 836 h 8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72" h="836">
                  <a:moveTo>
                    <a:pt x="1872" y="772"/>
                  </a:moveTo>
                  <a:lnTo>
                    <a:pt x="1863" y="767"/>
                  </a:lnTo>
                  <a:lnTo>
                    <a:pt x="1842" y="753"/>
                  </a:lnTo>
                  <a:lnTo>
                    <a:pt x="1819" y="738"/>
                  </a:lnTo>
                  <a:lnTo>
                    <a:pt x="1796" y="723"/>
                  </a:lnTo>
                  <a:lnTo>
                    <a:pt x="1770" y="701"/>
                  </a:lnTo>
                  <a:lnTo>
                    <a:pt x="1744" y="681"/>
                  </a:lnTo>
                  <a:lnTo>
                    <a:pt x="1722" y="661"/>
                  </a:lnTo>
                  <a:lnTo>
                    <a:pt x="1699" y="639"/>
                  </a:lnTo>
                  <a:lnTo>
                    <a:pt x="1675" y="615"/>
                  </a:lnTo>
                  <a:lnTo>
                    <a:pt x="1648" y="582"/>
                  </a:lnTo>
                  <a:lnTo>
                    <a:pt x="1625" y="550"/>
                  </a:lnTo>
                  <a:lnTo>
                    <a:pt x="1601" y="514"/>
                  </a:lnTo>
                  <a:lnTo>
                    <a:pt x="1579" y="475"/>
                  </a:lnTo>
                  <a:lnTo>
                    <a:pt x="1555" y="435"/>
                  </a:lnTo>
                  <a:lnTo>
                    <a:pt x="1530" y="394"/>
                  </a:lnTo>
                  <a:lnTo>
                    <a:pt x="1505" y="353"/>
                  </a:lnTo>
                  <a:lnTo>
                    <a:pt x="1478" y="312"/>
                  </a:lnTo>
                  <a:lnTo>
                    <a:pt x="1454" y="274"/>
                  </a:lnTo>
                  <a:lnTo>
                    <a:pt x="1430" y="238"/>
                  </a:lnTo>
                  <a:lnTo>
                    <a:pt x="1409" y="207"/>
                  </a:lnTo>
                  <a:lnTo>
                    <a:pt x="1388" y="177"/>
                  </a:lnTo>
                  <a:lnTo>
                    <a:pt x="1366" y="153"/>
                  </a:lnTo>
                  <a:lnTo>
                    <a:pt x="1344" y="128"/>
                  </a:lnTo>
                  <a:lnTo>
                    <a:pt x="1326" y="111"/>
                  </a:lnTo>
                  <a:lnTo>
                    <a:pt x="1310" y="97"/>
                  </a:lnTo>
                  <a:lnTo>
                    <a:pt x="1290" y="84"/>
                  </a:lnTo>
                  <a:lnTo>
                    <a:pt x="1260" y="70"/>
                  </a:lnTo>
                  <a:lnTo>
                    <a:pt x="1229" y="58"/>
                  </a:lnTo>
                  <a:lnTo>
                    <a:pt x="1192" y="47"/>
                  </a:lnTo>
                  <a:lnTo>
                    <a:pt x="1150" y="39"/>
                  </a:lnTo>
                  <a:lnTo>
                    <a:pt x="1106" y="31"/>
                  </a:lnTo>
                  <a:lnTo>
                    <a:pt x="1061" y="23"/>
                  </a:lnTo>
                  <a:lnTo>
                    <a:pt x="1018" y="18"/>
                  </a:lnTo>
                  <a:lnTo>
                    <a:pt x="971" y="11"/>
                  </a:lnTo>
                  <a:lnTo>
                    <a:pt x="933" y="8"/>
                  </a:lnTo>
                  <a:lnTo>
                    <a:pt x="897" y="4"/>
                  </a:lnTo>
                  <a:lnTo>
                    <a:pt x="859" y="3"/>
                  </a:lnTo>
                  <a:lnTo>
                    <a:pt x="814" y="1"/>
                  </a:lnTo>
                  <a:lnTo>
                    <a:pt x="765" y="0"/>
                  </a:lnTo>
                  <a:lnTo>
                    <a:pt x="715" y="0"/>
                  </a:lnTo>
                  <a:lnTo>
                    <a:pt x="669" y="1"/>
                  </a:lnTo>
                  <a:lnTo>
                    <a:pt x="627" y="2"/>
                  </a:lnTo>
                  <a:lnTo>
                    <a:pt x="592" y="3"/>
                  </a:lnTo>
                  <a:lnTo>
                    <a:pt x="544" y="6"/>
                  </a:lnTo>
                  <a:lnTo>
                    <a:pt x="498" y="12"/>
                  </a:lnTo>
                  <a:lnTo>
                    <a:pt x="455" y="18"/>
                  </a:lnTo>
                  <a:lnTo>
                    <a:pt x="418" y="22"/>
                  </a:lnTo>
                  <a:lnTo>
                    <a:pt x="386" y="27"/>
                  </a:lnTo>
                  <a:lnTo>
                    <a:pt x="362" y="30"/>
                  </a:lnTo>
                  <a:lnTo>
                    <a:pt x="344" y="32"/>
                  </a:lnTo>
                  <a:lnTo>
                    <a:pt x="328" y="33"/>
                  </a:lnTo>
                  <a:lnTo>
                    <a:pt x="312" y="37"/>
                  </a:lnTo>
                  <a:lnTo>
                    <a:pt x="290" y="40"/>
                  </a:lnTo>
                  <a:lnTo>
                    <a:pt x="265" y="46"/>
                  </a:lnTo>
                  <a:lnTo>
                    <a:pt x="240" y="51"/>
                  </a:lnTo>
                  <a:lnTo>
                    <a:pt x="216" y="59"/>
                  </a:lnTo>
                  <a:lnTo>
                    <a:pt x="188" y="66"/>
                  </a:lnTo>
                  <a:lnTo>
                    <a:pt x="157" y="73"/>
                  </a:lnTo>
                  <a:lnTo>
                    <a:pt x="126" y="79"/>
                  </a:lnTo>
                  <a:lnTo>
                    <a:pt x="99" y="85"/>
                  </a:lnTo>
                  <a:lnTo>
                    <a:pt x="71" y="90"/>
                  </a:lnTo>
                  <a:lnTo>
                    <a:pt x="40" y="94"/>
                  </a:lnTo>
                  <a:lnTo>
                    <a:pt x="5" y="97"/>
                  </a:lnTo>
                  <a:lnTo>
                    <a:pt x="0" y="97"/>
                  </a:lnTo>
                  <a:lnTo>
                    <a:pt x="0" y="195"/>
                  </a:lnTo>
                  <a:lnTo>
                    <a:pt x="545" y="199"/>
                  </a:lnTo>
                  <a:lnTo>
                    <a:pt x="553" y="198"/>
                  </a:lnTo>
                  <a:lnTo>
                    <a:pt x="607" y="194"/>
                  </a:lnTo>
                  <a:lnTo>
                    <a:pt x="661" y="191"/>
                  </a:lnTo>
                  <a:lnTo>
                    <a:pt x="715" y="189"/>
                  </a:lnTo>
                  <a:lnTo>
                    <a:pt x="769" y="189"/>
                  </a:lnTo>
                  <a:lnTo>
                    <a:pt x="819" y="191"/>
                  </a:lnTo>
                  <a:lnTo>
                    <a:pt x="862" y="193"/>
                  </a:lnTo>
                  <a:lnTo>
                    <a:pt x="902" y="196"/>
                  </a:lnTo>
                  <a:lnTo>
                    <a:pt x="939" y="200"/>
                  </a:lnTo>
                  <a:lnTo>
                    <a:pt x="974" y="205"/>
                  </a:lnTo>
                  <a:lnTo>
                    <a:pt x="1007" y="211"/>
                  </a:lnTo>
                  <a:lnTo>
                    <a:pt x="1043" y="219"/>
                  </a:lnTo>
                  <a:lnTo>
                    <a:pt x="1072" y="227"/>
                  </a:lnTo>
                  <a:lnTo>
                    <a:pt x="1097" y="235"/>
                  </a:lnTo>
                  <a:lnTo>
                    <a:pt x="1122" y="245"/>
                  </a:lnTo>
                  <a:lnTo>
                    <a:pt x="1151" y="257"/>
                  </a:lnTo>
                  <a:lnTo>
                    <a:pt x="1181" y="271"/>
                  </a:lnTo>
                  <a:lnTo>
                    <a:pt x="1207" y="283"/>
                  </a:lnTo>
                  <a:lnTo>
                    <a:pt x="1231" y="297"/>
                  </a:lnTo>
                  <a:lnTo>
                    <a:pt x="1256" y="314"/>
                  </a:lnTo>
                  <a:lnTo>
                    <a:pt x="1283" y="336"/>
                  </a:lnTo>
                  <a:lnTo>
                    <a:pt x="1309" y="362"/>
                  </a:lnTo>
                  <a:lnTo>
                    <a:pt x="1331" y="389"/>
                  </a:lnTo>
                  <a:lnTo>
                    <a:pt x="1352" y="417"/>
                  </a:lnTo>
                  <a:lnTo>
                    <a:pt x="1372" y="446"/>
                  </a:lnTo>
                  <a:lnTo>
                    <a:pt x="1397" y="473"/>
                  </a:lnTo>
                  <a:lnTo>
                    <a:pt x="1420" y="497"/>
                  </a:lnTo>
                  <a:lnTo>
                    <a:pt x="1442" y="517"/>
                  </a:lnTo>
                  <a:lnTo>
                    <a:pt x="1461" y="535"/>
                  </a:lnTo>
                  <a:lnTo>
                    <a:pt x="1483" y="552"/>
                  </a:lnTo>
                  <a:lnTo>
                    <a:pt x="1508" y="572"/>
                  </a:lnTo>
                  <a:lnTo>
                    <a:pt x="1535" y="592"/>
                  </a:lnTo>
                  <a:lnTo>
                    <a:pt x="1558" y="609"/>
                  </a:lnTo>
                  <a:lnTo>
                    <a:pt x="1583" y="626"/>
                  </a:lnTo>
                  <a:lnTo>
                    <a:pt x="1609" y="643"/>
                  </a:lnTo>
                  <a:lnTo>
                    <a:pt x="1637" y="663"/>
                  </a:lnTo>
                  <a:lnTo>
                    <a:pt x="1666" y="684"/>
                  </a:lnTo>
                  <a:lnTo>
                    <a:pt x="1692" y="705"/>
                  </a:lnTo>
                  <a:lnTo>
                    <a:pt x="1718" y="724"/>
                  </a:lnTo>
                  <a:lnTo>
                    <a:pt x="1743" y="743"/>
                  </a:lnTo>
                  <a:lnTo>
                    <a:pt x="1771" y="763"/>
                  </a:lnTo>
                  <a:lnTo>
                    <a:pt x="1797" y="782"/>
                  </a:lnTo>
                  <a:lnTo>
                    <a:pt x="1818" y="798"/>
                  </a:lnTo>
                  <a:lnTo>
                    <a:pt x="1839" y="813"/>
                  </a:lnTo>
                  <a:lnTo>
                    <a:pt x="1861" y="828"/>
                  </a:lnTo>
                  <a:lnTo>
                    <a:pt x="1872" y="836"/>
                  </a:lnTo>
                  <a:lnTo>
                    <a:pt x="1872" y="772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7" name="Freeform 272"/>
            <p:cNvSpPr>
              <a:spLocks/>
            </p:cNvSpPr>
            <p:nvPr/>
          </p:nvSpPr>
          <p:spPr bwMode="auto">
            <a:xfrm>
              <a:off x="3716" y="2804"/>
              <a:ext cx="937" cy="473"/>
            </a:xfrm>
            <a:custGeom>
              <a:avLst/>
              <a:gdLst>
                <a:gd name="T0" fmla="*/ 504 w 1872"/>
                <a:gd name="T1" fmla="*/ 4 h 946"/>
                <a:gd name="T2" fmla="*/ 485 w 1872"/>
                <a:gd name="T3" fmla="*/ 11 h 946"/>
                <a:gd name="T4" fmla="*/ 442 w 1872"/>
                <a:gd name="T5" fmla="*/ 20 h 946"/>
                <a:gd name="T6" fmla="*/ 398 w 1872"/>
                <a:gd name="T7" fmla="*/ 28 h 946"/>
                <a:gd name="T8" fmla="*/ 369 w 1872"/>
                <a:gd name="T9" fmla="*/ 34 h 946"/>
                <a:gd name="T10" fmla="*/ 341 w 1872"/>
                <a:gd name="T11" fmla="*/ 37 h 946"/>
                <a:gd name="T12" fmla="*/ 317 w 1872"/>
                <a:gd name="T13" fmla="*/ 38 h 946"/>
                <a:gd name="T14" fmla="*/ 296 w 1872"/>
                <a:gd name="T15" fmla="*/ 40 h 946"/>
                <a:gd name="T16" fmla="*/ 274 w 1872"/>
                <a:gd name="T17" fmla="*/ 42 h 946"/>
                <a:gd name="T18" fmla="*/ 255 w 1872"/>
                <a:gd name="T19" fmla="*/ 40 h 946"/>
                <a:gd name="T20" fmla="*/ 234 w 1872"/>
                <a:gd name="T21" fmla="*/ 40 h 946"/>
                <a:gd name="T22" fmla="*/ 212 w 1872"/>
                <a:gd name="T23" fmla="*/ 42 h 946"/>
                <a:gd name="T24" fmla="*/ 161 w 1872"/>
                <a:gd name="T25" fmla="*/ 36 h 946"/>
                <a:gd name="T26" fmla="*/ 118 w 1872"/>
                <a:gd name="T27" fmla="*/ 27 h 946"/>
                <a:gd name="T28" fmla="*/ 97 w 1872"/>
                <a:gd name="T29" fmla="*/ 18 h 946"/>
                <a:gd name="T30" fmla="*/ 70 w 1872"/>
                <a:gd name="T31" fmla="*/ 9 h 946"/>
                <a:gd name="T32" fmla="*/ 37 w 1872"/>
                <a:gd name="T33" fmla="*/ 0 h 946"/>
                <a:gd name="T34" fmla="*/ 296 w 1872"/>
                <a:gd name="T35" fmla="*/ 89 h 946"/>
                <a:gd name="T36" fmla="*/ 358 w 1872"/>
                <a:gd name="T37" fmla="*/ 88 h 946"/>
                <a:gd name="T38" fmla="*/ 430 w 1872"/>
                <a:gd name="T39" fmla="*/ 89 h 946"/>
                <a:gd name="T40" fmla="*/ 486 w 1872"/>
                <a:gd name="T41" fmla="*/ 93 h 946"/>
                <a:gd name="T42" fmla="*/ 554 w 1872"/>
                <a:gd name="T43" fmla="*/ 103 h 946"/>
                <a:gd name="T44" fmla="*/ 615 w 1872"/>
                <a:gd name="T45" fmla="*/ 116 h 946"/>
                <a:gd name="T46" fmla="*/ 656 w 1872"/>
                <a:gd name="T47" fmla="*/ 136 h 946"/>
                <a:gd name="T48" fmla="*/ 684 w 1872"/>
                <a:gd name="T49" fmla="*/ 164 h 946"/>
                <a:gd name="T50" fmla="*/ 716 w 1872"/>
                <a:gd name="T51" fmla="*/ 207 h 946"/>
                <a:gd name="T52" fmla="*/ 753 w 1872"/>
                <a:gd name="T53" fmla="*/ 264 h 946"/>
                <a:gd name="T54" fmla="*/ 790 w 1872"/>
                <a:gd name="T55" fmla="*/ 325 h 946"/>
                <a:gd name="T56" fmla="*/ 825 w 1872"/>
                <a:gd name="T57" fmla="*/ 378 h 946"/>
                <a:gd name="T58" fmla="*/ 862 w 1872"/>
                <a:gd name="T59" fmla="*/ 418 h 946"/>
                <a:gd name="T60" fmla="*/ 899 w 1872"/>
                <a:gd name="T61" fmla="*/ 449 h 946"/>
                <a:gd name="T62" fmla="*/ 932 w 1872"/>
                <a:gd name="T63" fmla="*/ 471 h 946"/>
                <a:gd name="T64" fmla="*/ 931 w 1872"/>
                <a:gd name="T65" fmla="*/ 450 h 946"/>
                <a:gd name="T66" fmla="*/ 884 w 1872"/>
                <a:gd name="T67" fmla="*/ 406 h 946"/>
                <a:gd name="T68" fmla="*/ 838 w 1872"/>
                <a:gd name="T69" fmla="*/ 358 h 946"/>
                <a:gd name="T70" fmla="*/ 804 w 1872"/>
                <a:gd name="T71" fmla="*/ 316 h 946"/>
                <a:gd name="T72" fmla="*/ 782 w 1872"/>
                <a:gd name="T73" fmla="*/ 287 h 946"/>
                <a:gd name="T74" fmla="*/ 761 w 1872"/>
                <a:gd name="T75" fmla="*/ 251 h 946"/>
                <a:gd name="T76" fmla="*/ 742 w 1872"/>
                <a:gd name="T77" fmla="*/ 211 h 946"/>
                <a:gd name="T78" fmla="*/ 722 w 1872"/>
                <a:gd name="T79" fmla="*/ 158 h 946"/>
                <a:gd name="T80" fmla="*/ 704 w 1872"/>
                <a:gd name="T81" fmla="*/ 110 h 946"/>
                <a:gd name="T82" fmla="*/ 682 w 1872"/>
                <a:gd name="T83" fmla="*/ 78 h 946"/>
                <a:gd name="T84" fmla="*/ 665 w 1872"/>
                <a:gd name="T85" fmla="*/ 61 h 946"/>
                <a:gd name="T86" fmla="*/ 655 w 1872"/>
                <a:gd name="T87" fmla="*/ 54 h 946"/>
                <a:gd name="T88" fmla="*/ 633 w 1872"/>
                <a:gd name="T89" fmla="*/ 42 h 946"/>
                <a:gd name="T90" fmla="*/ 597 w 1872"/>
                <a:gd name="T91" fmla="*/ 22 h 946"/>
                <a:gd name="T92" fmla="*/ 551 w 1872"/>
                <a:gd name="T93" fmla="*/ 7 h 9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946"/>
                <a:gd name="T143" fmla="*/ 1872 w 1872"/>
                <a:gd name="T144" fmla="*/ 946 h 9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946">
                  <a:moveTo>
                    <a:pt x="1034" y="0"/>
                  </a:moveTo>
                  <a:lnTo>
                    <a:pt x="1018" y="4"/>
                  </a:lnTo>
                  <a:lnTo>
                    <a:pt x="1006" y="8"/>
                  </a:lnTo>
                  <a:lnTo>
                    <a:pt x="996" y="13"/>
                  </a:lnTo>
                  <a:lnTo>
                    <a:pt x="985" y="17"/>
                  </a:lnTo>
                  <a:lnTo>
                    <a:pt x="969" y="22"/>
                  </a:lnTo>
                  <a:lnTo>
                    <a:pt x="946" y="27"/>
                  </a:lnTo>
                  <a:lnTo>
                    <a:pt x="916" y="33"/>
                  </a:lnTo>
                  <a:lnTo>
                    <a:pt x="884" y="39"/>
                  </a:lnTo>
                  <a:lnTo>
                    <a:pt x="851" y="44"/>
                  </a:lnTo>
                  <a:lnTo>
                    <a:pt x="821" y="50"/>
                  </a:lnTo>
                  <a:lnTo>
                    <a:pt x="796" y="56"/>
                  </a:lnTo>
                  <a:lnTo>
                    <a:pt x="775" y="60"/>
                  </a:lnTo>
                  <a:lnTo>
                    <a:pt x="756" y="65"/>
                  </a:lnTo>
                  <a:lnTo>
                    <a:pt x="738" y="68"/>
                  </a:lnTo>
                  <a:lnTo>
                    <a:pt x="717" y="71"/>
                  </a:lnTo>
                  <a:lnTo>
                    <a:pt x="698" y="72"/>
                  </a:lnTo>
                  <a:lnTo>
                    <a:pt x="681" y="74"/>
                  </a:lnTo>
                  <a:lnTo>
                    <a:pt x="666" y="74"/>
                  </a:lnTo>
                  <a:lnTo>
                    <a:pt x="651" y="74"/>
                  </a:lnTo>
                  <a:lnTo>
                    <a:pt x="634" y="75"/>
                  </a:lnTo>
                  <a:lnTo>
                    <a:pt x="618" y="76"/>
                  </a:lnTo>
                  <a:lnTo>
                    <a:pt x="604" y="78"/>
                  </a:lnTo>
                  <a:lnTo>
                    <a:pt x="591" y="79"/>
                  </a:lnTo>
                  <a:lnTo>
                    <a:pt x="578" y="81"/>
                  </a:lnTo>
                  <a:lnTo>
                    <a:pt x="562" y="83"/>
                  </a:lnTo>
                  <a:lnTo>
                    <a:pt x="547" y="83"/>
                  </a:lnTo>
                  <a:lnTo>
                    <a:pt x="535" y="81"/>
                  </a:lnTo>
                  <a:lnTo>
                    <a:pt x="522" y="80"/>
                  </a:lnTo>
                  <a:lnTo>
                    <a:pt x="509" y="79"/>
                  </a:lnTo>
                  <a:lnTo>
                    <a:pt x="495" y="79"/>
                  </a:lnTo>
                  <a:lnTo>
                    <a:pt x="480" y="79"/>
                  </a:lnTo>
                  <a:lnTo>
                    <a:pt x="468" y="80"/>
                  </a:lnTo>
                  <a:lnTo>
                    <a:pt x="455" y="81"/>
                  </a:lnTo>
                  <a:lnTo>
                    <a:pt x="441" y="83"/>
                  </a:lnTo>
                  <a:lnTo>
                    <a:pt x="423" y="83"/>
                  </a:lnTo>
                  <a:lnTo>
                    <a:pt x="396" y="80"/>
                  </a:lnTo>
                  <a:lnTo>
                    <a:pt x="361" y="77"/>
                  </a:lnTo>
                  <a:lnTo>
                    <a:pt x="321" y="71"/>
                  </a:lnTo>
                  <a:lnTo>
                    <a:pt x="285" y="66"/>
                  </a:lnTo>
                  <a:lnTo>
                    <a:pt x="256" y="59"/>
                  </a:lnTo>
                  <a:lnTo>
                    <a:pt x="236" y="53"/>
                  </a:lnTo>
                  <a:lnTo>
                    <a:pt x="220" y="48"/>
                  </a:lnTo>
                  <a:lnTo>
                    <a:pt x="207" y="43"/>
                  </a:lnTo>
                  <a:lnTo>
                    <a:pt x="193" y="36"/>
                  </a:lnTo>
                  <a:lnTo>
                    <a:pt x="175" y="30"/>
                  </a:lnTo>
                  <a:lnTo>
                    <a:pt x="156" y="24"/>
                  </a:lnTo>
                  <a:lnTo>
                    <a:pt x="139" y="18"/>
                  </a:lnTo>
                  <a:lnTo>
                    <a:pt x="121" y="14"/>
                  </a:lnTo>
                  <a:lnTo>
                    <a:pt x="100" y="7"/>
                  </a:lnTo>
                  <a:lnTo>
                    <a:pt x="73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592" y="177"/>
                  </a:lnTo>
                  <a:lnTo>
                    <a:pt x="627" y="176"/>
                  </a:lnTo>
                  <a:lnTo>
                    <a:pt x="669" y="175"/>
                  </a:lnTo>
                  <a:lnTo>
                    <a:pt x="715" y="175"/>
                  </a:lnTo>
                  <a:lnTo>
                    <a:pt x="765" y="174"/>
                  </a:lnTo>
                  <a:lnTo>
                    <a:pt x="814" y="175"/>
                  </a:lnTo>
                  <a:lnTo>
                    <a:pt x="859" y="177"/>
                  </a:lnTo>
                  <a:lnTo>
                    <a:pt x="897" y="179"/>
                  </a:lnTo>
                  <a:lnTo>
                    <a:pt x="933" y="182"/>
                  </a:lnTo>
                  <a:lnTo>
                    <a:pt x="971" y="186"/>
                  </a:lnTo>
                  <a:lnTo>
                    <a:pt x="1018" y="192"/>
                  </a:lnTo>
                  <a:lnTo>
                    <a:pt x="1061" y="198"/>
                  </a:lnTo>
                  <a:lnTo>
                    <a:pt x="1106" y="205"/>
                  </a:lnTo>
                  <a:lnTo>
                    <a:pt x="1150" y="213"/>
                  </a:lnTo>
                  <a:lnTo>
                    <a:pt x="1192" y="222"/>
                  </a:lnTo>
                  <a:lnTo>
                    <a:pt x="1229" y="232"/>
                  </a:lnTo>
                  <a:lnTo>
                    <a:pt x="1260" y="244"/>
                  </a:lnTo>
                  <a:lnTo>
                    <a:pt x="1290" y="259"/>
                  </a:lnTo>
                  <a:lnTo>
                    <a:pt x="1310" y="271"/>
                  </a:lnTo>
                  <a:lnTo>
                    <a:pt x="1326" y="285"/>
                  </a:lnTo>
                  <a:lnTo>
                    <a:pt x="1344" y="303"/>
                  </a:lnTo>
                  <a:lnTo>
                    <a:pt x="1366" y="327"/>
                  </a:lnTo>
                  <a:lnTo>
                    <a:pt x="1388" y="351"/>
                  </a:lnTo>
                  <a:lnTo>
                    <a:pt x="1409" y="381"/>
                  </a:lnTo>
                  <a:lnTo>
                    <a:pt x="1430" y="413"/>
                  </a:lnTo>
                  <a:lnTo>
                    <a:pt x="1454" y="448"/>
                  </a:lnTo>
                  <a:lnTo>
                    <a:pt x="1478" y="486"/>
                  </a:lnTo>
                  <a:lnTo>
                    <a:pt x="1505" y="527"/>
                  </a:lnTo>
                  <a:lnTo>
                    <a:pt x="1530" y="568"/>
                  </a:lnTo>
                  <a:lnTo>
                    <a:pt x="1555" y="610"/>
                  </a:lnTo>
                  <a:lnTo>
                    <a:pt x="1579" y="649"/>
                  </a:lnTo>
                  <a:lnTo>
                    <a:pt x="1601" y="688"/>
                  </a:lnTo>
                  <a:lnTo>
                    <a:pt x="1625" y="724"/>
                  </a:lnTo>
                  <a:lnTo>
                    <a:pt x="1648" y="756"/>
                  </a:lnTo>
                  <a:lnTo>
                    <a:pt x="1675" y="789"/>
                  </a:lnTo>
                  <a:lnTo>
                    <a:pt x="1699" y="815"/>
                  </a:lnTo>
                  <a:lnTo>
                    <a:pt x="1722" y="835"/>
                  </a:lnTo>
                  <a:lnTo>
                    <a:pt x="1744" y="855"/>
                  </a:lnTo>
                  <a:lnTo>
                    <a:pt x="1770" y="876"/>
                  </a:lnTo>
                  <a:lnTo>
                    <a:pt x="1796" y="897"/>
                  </a:lnTo>
                  <a:lnTo>
                    <a:pt x="1819" y="914"/>
                  </a:lnTo>
                  <a:lnTo>
                    <a:pt x="1842" y="928"/>
                  </a:lnTo>
                  <a:lnTo>
                    <a:pt x="1863" y="941"/>
                  </a:lnTo>
                  <a:lnTo>
                    <a:pt x="1872" y="946"/>
                  </a:lnTo>
                  <a:lnTo>
                    <a:pt x="1872" y="909"/>
                  </a:lnTo>
                  <a:lnTo>
                    <a:pt x="1860" y="899"/>
                  </a:lnTo>
                  <a:lnTo>
                    <a:pt x="1831" y="872"/>
                  </a:lnTo>
                  <a:lnTo>
                    <a:pt x="1799" y="843"/>
                  </a:lnTo>
                  <a:lnTo>
                    <a:pt x="1767" y="811"/>
                  </a:lnTo>
                  <a:lnTo>
                    <a:pt x="1734" y="779"/>
                  </a:lnTo>
                  <a:lnTo>
                    <a:pt x="1704" y="746"/>
                  </a:lnTo>
                  <a:lnTo>
                    <a:pt x="1675" y="716"/>
                  </a:lnTo>
                  <a:lnTo>
                    <a:pt x="1651" y="688"/>
                  </a:lnTo>
                  <a:lnTo>
                    <a:pt x="1628" y="659"/>
                  </a:lnTo>
                  <a:lnTo>
                    <a:pt x="1607" y="632"/>
                  </a:lnTo>
                  <a:lnTo>
                    <a:pt x="1589" y="609"/>
                  </a:lnTo>
                  <a:lnTo>
                    <a:pt x="1574" y="590"/>
                  </a:lnTo>
                  <a:lnTo>
                    <a:pt x="1563" y="573"/>
                  </a:lnTo>
                  <a:lnTo>
                    <a:pt x="1551" y="554"/>
                  </a:lnTo>
                  <a:lnTo>
                    <a:pt x="1536" y="529"/>
                  </a:lnTo>
                  <a:lnTo>
                    <a:pt x="1521" y="503"/>
                  </a:lnTo>
                  <a:lnTo>
                    <a:pt x="1508" y="477"/>
                  </a:lnTo>
                  <a:lnTo>
                    <a:pt x="1494" y="451"/>
                  </a:lnTo>
                  <a:lnTo>
                    <a:pt x="1482" y="422"/>
                  </a:lnTo>
                  <a:lnTo>
                    <a:pt x="1467" y="390"/>
                  </a:lnTo>
                  <a:lnTo>
                    <a:pt x="1454" y="354"/>
                  </a:lnTo>
                  <a:lnTo>
                    <a:pt x="1443" y="316"/>
                  </a:lnTo>
                  <a:lnTo>
                    <a:pt x="1431" y="280"/>
                  </a:lnTo>
                  <a:lnTo>
                    <a:pt x="1420" y="248"/>
                  </a:lnTo>
                  <a:lnTo>
                    <a:pt x="1407" y="219"/>
                  </a:lnTo>
                  <a:lnTo>
                    <a:pt x="1392" y="193"/>
                  </a:lnTo>
                  <a:lnTo>
                    <a:pt x="1376" y="173"/>
                  </a:lnTo>
                  <a:lnTo>
                    <a:pt x="1362" y="155"/>
                  </a:lnTo>
                  <a:lnTo>
                    <a:pt x="1348" y="141"/>
                  </a:lnTo>
                  <a:lnTo>
                    <a:pt x="1337" y="130"/>
                  </a:lnTo>
                  <a:lnTo>
                    <a:pt x="1328" y="122"/>
                  </a:lnTo>
                  <a:lnTo>
                    <a:pt x="1321" y="117"/>
                  </a:lnTo>
                  <a:lnTo>
                    <a:pt x="1316" y="113"/>
                  </a:lnTo>
                  <a:lnTo>
                    <a:pt x="1308" y="108"/>
                  </a:lnTo>
                  <a:lnTo>
                    <a:pt x="1298" y="103"/>
                  </a:lnTo>
                  <a:lnTo>
                    <a:pt x="1283" y="94"/>
                  </a:lnTo>
                  <a:lnTo>
                    <a:pt x="1265" y="83"/>
                  </a:lnTo>
                  <a:lnTo>
                    <a:pt x="1244" y="69"/>
                  </a:lnTo>
                  <a:lnTo>
                    <a:pt x="1219" y="57"/>
                  </a:lnTo>
                  <a:lnTo>
                    <a:pt x="1192" y="43"/>
                  </a:lnTo>
                  <a:lnTo>
                    <a:pt x="1162" y="32"/>
                  </a:lnTo>
                  <a:lnTo>
                    <a:pt x="1131" y="22"/>
                  </a:lnTo>
                  <a:lnTo>
                    <a:pt x="1101" y="13"/>
                  </a:lnTo>
                  <a:lnTo>
                    <a:pt x="1068" y="6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8" name="Line 273"/>
            <p:cNvSpPr>
              <a:spLocks noChangeShapeType="1"/>
            </p:cNvSpPr>
            <p:nvPr/>
          </p:nvSpPr>
          <p:spPr bwMode="auto">
            <a:xfrm flipV="1">
              <a:off x="3822" y="2868"/>
              <a:ext cx="1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69" name="Line 274"/>
            <p:cNvSpPr>
              <a:spLocks noChangeShapeType="1"/>
            </p:cNvSpPr>
            <p:nvPr/>
          </p:nvSpPr>
          <p:spPr bwMode="auto">
            <a:xfrm flipV="1">
              <a:off x="3897" y="2841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0" name="Line 275"/>
            <p:cNvSpPr>
              <a:spLocks noChangeShapeType="1"/>
            </p:cNvSpPr>
            <p:nvPr/>
          </p:nvSpPr>
          <p:spPr bwMode="auto">
            <a:xfrm flipV="1">
              <a:off x="3972" y="2876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1" name="Line 276"/>
            <p:cNvSpPr>
              <a:spLocks noChangeShapeType="1"/>
            </p:cNvSpPr>
            <p:nvPr/>
          </p:nvSpPr>
          <p:spPr bwMode="auto">
            <a:xfrm flipV="1">
              <a:off x="4047" y="2840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2" name="Line 277"/>
            <p:cNvSpPr>
              <a:spLocks noChangeShapeType="1"/>
            </p:cNvSpPr>
            <p:nvPr/>
          </p:nvSpPr>
          <p:spPr bwMode="auto">
            <a:xfrm>
              <a:off x="4010" y="2858"/>
              <a:ext cx="0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3" name="Line 278"/>
            <p:cNvSpPr>
              <a:spLocks noChangeShapeType="1"/>
            </p:cNvSpPr>
            <p:nvPr/>
          </p:nvSpPr>
          <p:spPr bwMode="auto">
            <a:xfrm>
              <a:off x="4159" y="2849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4" name="Line 279"/>
            <p:cNvSpPr>
              <a:spLocks noChangeShapeType="1"/>
            </p:cNvSpPr>
            <p:nvPr/>
          </p:nvSpPr>
          <p:spPr bwMode="auto">
            <a:xfrm>
              <a:off x="4234" y="2849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5" name="Line 280"/>
            <p:cNvSpPr>
              <a:spLocks noChangeShapeType="1"/>
            </p:cNvSpPr>
            <p:nvPr/>
          </p:nvSpPr>
          <p:spPr bwMode="auto">
            <a:xfrm>
              <a:off x="4310" y="2854"/>
              <a:ext cx="0" cy="3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6" name="Line 281"/>
            <p:cNvSpPr>
              <a:spLocks noChangeShapeType="1"/>
            </p:cNvSpPr>
            <p:nvPr/>
          </p:nvSpPr>
          <p:spPr bwMode="auto">
            <a:xfrm flipV="1">
              <a:off x="4122" y="2829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7" name="Line 282"/>
            <p:cNvSpPr>
              <a:spLocks noChangeShapeType="1"/>
            </p:cNvSpPr>
            <p:nvPr/>
          </p:nvSpPr>
          <p:spPr bwMode="auto">
            <a:xfrm flipV="1">
              <a:off x="4122" y="2870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8" name="Line 283"/>
            <p:cNvSpPr>
              <a:spLocks noChangeShapeType="1"/>
            </p:cNvSpPr>
            <p:nvPr/>
          </p:nvSpPr>
          <p:spPr bwMode="auto">
            <a:xfrm flipV="1">
              <a:off x="4197" y="2816"/>
              <a:ext cx="1" cy="3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79" name="Line 284"/>
            <p:cNvSpPr>
              <a:spLocks noChangeShapeType="1"/>
            </p:cNvSpPr>
            <p:nvPr/>
          </p:nvSpPr>
          <p:spPr bwMode="auto">
            <a:xfrm flipV="1">
              <a:off x="4197" y="2869"/>
              <a:ext cx="1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0" name="Line 285"/>
            <p:cNvSpPr>
              <a:spLocks noChangeShapeType="1"/>
            </p:cNvSpPr>
            <p:nvPr/>
          </p:nvSpPr>
          <p:spPr bwMode="auto">
            <a:xfrm flipV="1">
              <a:off x="3964" y="2844"/>
              <a:ext cx="14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1" name="Line 286"/>
            <p:cNvSpPr>
              <a:spLocks noChangeShapeType="1"/>
            </p:cNvSpPr>
            <p:nvPr/>
          </p:nvSpPr>
          <p:spPr bwMode="auto">
            <a:xfrm flipV="1">
              <a:off x="4340" y="2846"/>
              <a:ext cx="12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2" name="Line 287"/>
            <p:cNvSpPr>
              <a:spLocks noChangeShapeType="1"/>
            </p:cNvSpPr>
            <p:nvPr/>
          </p:nvSpPr>
          <p:spPr bwMode="auto">
            <a:xfrm flipV="1">
              <a:off x="4392" y="2902"/>
              <a:ext cx="22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3" name="Line 288"/>
            <p:cNvSpPr>
              <a:spLocks noChangeShapeType="1"/>
            </p:cNvSpPr>
            <p:nvPr/>
          </p:nvSpPr>
          <p:spPr bwMode="auto">
            <a:xfrm flipV="1">
              <a:off x="4435" y="2976"/>
              <a:ext cx="7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4" name="Line 289"/>
            <p:cNvSpPr>
              <a:spLocks noChangeShapeType="1"/>
            </p:cNvSpPr>
            <p:nvPr/>
          </p:nvSpPr>
          <p:spPr bwMode="auto">
            <a:xfrm flipV="1">
              <a:off x="4508" y="3110"/>
              <a:ext cx="4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5" name="Line 290"/>
            <p:cNvSpPr>
              <a:spLocks noChangeShapeType="1"/>
            </p:cNvSpPr>
            <p:nvPr/>
          </p:nvSpPr>
          <p:spPr bwMode="auto">
            <a:xfrm flipV="1">
              <a:off x="4559" y="3173"/>
              <a:ext cx="6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6" name="Line 291"/>
            <p:cNvSpPr>
              <a:spLocks noChangeShapeType="1"/>
            </p:cNvSpPr>
            <p:nvPr/>
          </p:nvSpPr>
          <p:spPr bwMode="auto">
            <a:xfrm flipV="1">
              <a:off x="4622" y="3234"/>
              <a:ext cx="4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7" name="Line 292"/>
            <p:cNvSpPr>
              <a:spLocks noChangeShapeType="1"/>
            </p:cNvSpPr>
            <p:nvPr/>
          </p:nvSpPr>
          <p:spPr bwMode="auto">
            <a:xfrm flipV="1">
              <a:off x="4581" y="3207"/>
              <a:ext cx="6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8" name="Line 293"/>
            <p:cNvSpPr>
              <a:spLocks noChangeShapeType="1"/>
            </p:cNvSpPr>
            <p:nvPr/>
          </p:nvSpPr>
          <p:spPr bwMode="auto">
            <a:xfrm flipV="1">
              <a:off x="4616" y="3246"/>
              <a:ext cx="5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89" name="Line 294"/>
            <p:cNvSpPr>
              <a:spLocks noChangeShapeType="1"/>
            </p:cNvSpPr>
            <p:nvPr/>
          </p:nvSpPr>
          <p:spPr bwMode="auto">
            <a:xfrm flipV="1">
              <a:off x="4545" y="3182"/>
              <a:ext cx="6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0" name="Line 295"/>
            <p:cNvSpPr>
              <a:spLocks noChangeShapeType="1"/>
            </p:cNvSpPr>
            <p:nvPr/>
          </p:nvSpPr>
          <p:spPr bwMode="auto">
            <a:xfrm flipV="1">
              <a:off x="4500" y="3116"/>
              <a:ext cx="4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1" name="Line 296"/>
            <p:cNvSpPr>
              <a:spLocks noChangeShapeType="1"/>
            </p:cNvSpPr>
            <p:nvPr/>
          </p:nvSpPr>
          <p:spPr bwMode="auto">
            <a:xfrm flipV="1">
              <a:off x="4529" y="3150"/>
              <a:ext cx="6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2" name="Line 297"/>
            <p:cNvSpPr>
              <a:spLocks noChangeShapeType="1"/>
            </p:cNvSpPr>
            <p:nvPr/>
          </p:nvSpPr>
          <p:spPr bwMode="auto">
            <a:xfrm flipV="1">
              <a:off x="4483" y="3079"/>
              <a:ext cx="3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3" name="Line 298"/>
            <p:cNvSpPr>
              <a:spLocks noChangeShapeType="1"/>
            </p:cNvSpPr>
            <p:nvPr/>
          </p:nvSpPr>
          <p:spPr bwMode="auto">
            <a:xfrm flipH="1">
              <a:off x="4337" y="2903"/>
              <a:ext cx="6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4" name="Line 299"/>
            <p:cNvSpPr>
              <a:spLocks noChangeShapeType="1"/>
            </p:cNvSpPr>
            <p:nvPr/>
          </p:nvSpPr>
          <p:spPr bwMode="auto">
            <a:xfrm flipH="1">
              <a:off x="4406" y="2968"/>
              <a:ext cx="8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5" name="Line 300"/>
            <p:cNvSpPr>
              <a:spLocks noChangeShapeType="1"/>
            </p:cNvSpPr>
            <p:nvPr/>
          </p:nvSpPr>
          <p:spPr bwMode="auto">
            <a:xfrm flipH="1">
              <a:off x="4368" y="2903"/>
              <a:ext cx="14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6" name="Line 301"/>
            <p:cNvSpPr>
              <a:spLocks noChangeShapeType="1"/>
            </p:cNvSpPr>
            <p:nvPr/>
          </p:nvSpPr>
          <p:spPr bwMode="auto">
            <a:xfrm flipH="1">
              <a:off x="4406" y="2949"/>
              <a:ext cx="1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7" name="Line 302"/>
            <p:cNvSpPr>
              <a:spLocks noChangeShapeType="1"/>
            </p:cNvSpPr>
            <p:nvPr/>
          </p:nvSpPr>
          <p:spPr bwMode="auto">
            <a:xfrm flipV="1">
              <a:off x="4443" y="3023"/>
              <a:ext cx="1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8" name="Line 303"/>
            <p:cNvSpPr>
              <a:spLocks noChangeShapeType="1"/>
            </p:cNvSpPr>
            <p:nvPr/>
          </p:nvSpPr>
          <p:spPr bwMode="auto">
            <a:xfrm flipV="1">
              <a:off x="4439" y="2996"/>
              <a:ext cx="6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899" name="Line 304"/>
            <p:cNvSpPr>
              <a:spLocks noChangeShapeType="1"/>
            </p:cNvSpPr>
            <p:nvPr/>
          </p:nvSpPr>
          <p:spPr bwMode="auto">
            <a:xfrm flipV="1">
              <a:off x="4474" y="3074"/>
              <a:ext cx="5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0" name="Line 305"/>
            <p:cNvSpPr>
              <a:spLocks noChangeShapeType="1"/>
            </p:cNvSpPr>
            <p:nvPr/>
          </p:nvSpPr>
          <p:spPr bwMode="auto">
            <a:xfrm flipV="1">
              <a:off x="3964" y="2895"/>
              <a:ext cx="17" cy="3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1" name="Line 306"/>
            <p:cNvSpPr>
              <a:spLocks noChangeShapeType="1"/>
            </p:cNvSpPr>
            <p:nvPr/>
          </p:nvSpPr>
          <p:spPr bwMode="auto">
            <a:xfrm>
              <a:off x="3785" y="2950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2" name="Line 307"/>
            <p:cNvSpPr>
              <a:spLocks noChangeShapeType="1"/>
            </p:cNvSpPr>
            <p:nvPr/>
          </p:nvSpPr>
          <p:spPr bwMode="auto">
            <a:xfrm>
              <a:off x="3822" y="2989"/>
              <a:ext cx="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3" name="Line 308"/>
            <p:cNvSpPr>
              <a:spLocks noChangeShapeType="1"/>
            </p:cNvSpPr>
            <p:nvPr/>
          </p:nvSpPr>
          <p:spPr bwMode="auto">
            <a:xfrm flipV="1">
              <a:off x="3897" y="2906"/>
              <a:ext cx="1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4" name="Line 309"/>
            <p:cNvSpPr>
              <a:spLocks noChangeShapeType="1"/>
            </p:cNvSpPr>
            <p:nvPr/>
          </p:nvSpPr>
          <p:spPr bwMode="auto">
            <a:xfrm flipV="1">
              <a:off x="3972" y="2956"/>
              <a:ext cx="1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5" name="Line 310"/>
            <p:cNvSpPr>
              <a:spLocks noChangeShapeType="1"/>
            </p:cNvSpPr>
            <p:nvPr/>
          </p:nvSpPr>
          <p:spPr bwMode="auto">
            <a:xfrm>
              <a:off x="3935" y="2929"/>
              <a:ext cx="0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6" name="Line 311"/>
            <p:cNvSpPr>
              <a:spLocks noChangeShapeType="1"/>
            </p:cNvSpPr>
            <p:nvPr/>
          </p:nvSpPr>
          <p:spPr bwMode="auto">
            <a:xfrm>
              <a:off x="4010" y="2924"/>
              <a:ext cx="0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7" name="Line 312"/>
            <p:cNvSpPr>
              <a:spLocks noChangeShapeType="1"/>
            </p:cNvSpPr>
            <p:nvPr/>
          </p:nvSpPr>
          <p:spPr bwMode="auto">
            <a:xfrm>
              <a:off x="4159" y="2924"/>
              <a:ext cx="1" cy="3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8" name="Line 313"/>
            <p:cNvSpPr>
              <a:spLocks noChangeShapeType="1"/>
            </p:cNvSpPr>
            <p:nvPr/>
          </p:nvSpPr>
          <p:spPr bwMode="auto">
            <a:xfrm>
              <a:off x="4234" y="2933"/>
              <a:ext cx="1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09" name="Line 314"/>
            <p:cNvSpPr>
              <a:spLocks noChangeShapeType="1"/>
            </p:cNvSpPr>
            <p:nvPr/>
          </p:nvSpPr>
          <p:spPr bwMode="auto">
            <a:xfrm flipV="1">
              <a:off x="4113" y="2891"/>
              <a:ext cx="15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0" name="Line 315"/>
            <p:cNvSpPr>
              <a:spLocks noChangeShapeType="1"/>
            </p:cNvSpPr>
            <p:nvPr/>
          </p:nvSpPr>
          <p:spPr bwMode="auto">
            <a:xfrm flipV="1">
              <a:off x="4122" y="2954"/>
              <a:ext cx="1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1" name="Line 316"/>
            <p:cNvSpPr>
              <a:spLocks noChangeShapeType="1"/>
            </p:cNvSpPr>
            <p:nvPr/>
          </p:nvSpPr>
          <p:spPr bwMode="auto">
            <a:xfrm flipV="1">
              <a:off x="4189" y="2897"/>
              <a:ext cx="17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2" name="Line 317"/>
            <p:cNvSpPr>
              <a:spLocks noChangeShapeType="1"/>
            </p:cNvSpPr>
            <p:nvPr/>
          </p:nvSpPr>
          <p:spPr bwMode="auto">
            <a:xfrm flipV="1">
              <a:off x="4197" y="2959"/>
              <a:ext cx="1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3" name="Line 318"/>
            <p:cNvSpPr>
              <a:spLocks noChangeShapeType="1"/>
            </p:cNvSpPr>
            <p:nvPr/>
          </p:nvSpPr>
          <p:spPr bwMode="auto">
            <a:xfrm flipV="1">
              <a:off x="4262" y="2909"/>
              <a:ext cx="23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4" name="Line 319"/>
            <p:cNvSpPr>
              <a:spLocks noChangeShapeType="1"/>
            </p:cNvSpPr>
            <p:nvPr/>
          </p:nvSpPr>
          <p:spPr bwMode="auto">
            <a:xfrm flipH="1">
              <a:off x="4260" y="2971"/>
              <a:ext cx="5" cy="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5" name="Line 320"/>
            <p:cNvSpPr>
              <a:spLocks noChangeShapeType="1"/>
            </p:cNvSpPr>
            <p:nvPr/>
          </p:nvSpPr>
          <p:spPr bwMode="auto">
            <a:xfrm flipV="1">
              <a:off x="4347" y="2945"/>
              <a:ext cx="31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6" name="Line 321"/>
            <p:cNvSpPr>
              <a:spLocks noChangeShapeType="1"/>
            </p:cNvSpPr>
            <p:nvPr/>
          </p:nvSpPr>
          <p:spPr bwMode="auto">
            <a:xfrm flipV="1">
              <a:off x="4538" y="3203"/>
              <a:ext cx="9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7" name="Line 322"/>
            <p:cNvSpPr>
              <a:spLocks noChangeShapeType="1"/>
            </p:cNvSpPr>
            <p:nvPr/>
          </p:nvSpPr>
          <p:spPr bwMode="auto">
            <a:xfrm flipV="1">
              <a:off x="4605" y="3259"/>
              <a:ext cx="5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8" name="Line 323"/>
            <p:cNvSpPr>
              <a:spLocks noChangeShapeType="1"/>
            </p:cNvSpPr>
            <p:nvPr/>
          </p:nvSpPr>
          <p:spPr bwMode="auto">
            <a:xfrm flipV="1">
              <a:off x="4450" y="3113"/>
              <a:ext cx="23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19" name="Line 324"/>
            <p:cNvSpPr>
              <a:spLocks noChangeShapeType="1"/>
            </p:cNvSpPr>
            <p:nvPr/>
          </p:nvSpPr>
          <p:spPr bwMode="auto">
            <a:xfrm flipH="1">
              <a:off x="4293" y="2951"/>
              <a:ext cx="12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0" name="Line 325"/>
            <p:cNvSpPr>
              <a:spLocks noChangeShapeType="1"/>
            </p:cNvSpPr>
            <p:nvPr/>
          </p:nvSpPr>
          <p:spPr bwMode="auto">
            <a:xfrm flipH="1">
              <a:off x="4357" y="2995"/>
              <a:ext cx="25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1" name="Line 326"/>
            <p:cNvSpPr>
              <a:spLocks noChangeShapeType="1"/>
            </p:cNvSpPr>
            <p:nvPr/>
          </p:nvSpPr>
          <p:spPr bwMode="auto">
            <a:xfrm flipV="1">
              <a:off x="4410" y="3058"/>
              <a:ext cx="32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2" name="Line 327"/>
            <p:cNvSpPr>
              <a:spLocks noChangeShapeType="1"/>
            </p:cNvSpPr>
            <p:nvPr/>
          </p:nvSpPr>
          <p:spPr bwMode="auto">
            <a:xfrm flipV="1">
              <a:off x="4413" y="3011"/>
              <a:ext cx="2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3" name="Line 328"/>
            <p:cNvSpPr>
              <a:spLocks noChangeShapeType="1"/>
            </p:cNvSpPr>
            <p:nvPr/>
          </p:nvSpPr>
          <p:spPr bwMode="auto">
            <a:xfrm flipV="1">
              <a:off x="4459" y="3075"/>
              <a:ext cx="14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4" name="Line 329"/>
            <p:cNvSpPr>
              <a:spLocks noChangeShapeType="1"/>
            </p:cNvSpPr>
            <p:nvPr/>
          </p:nvSpPr>
          <p:spPr bwMode="auto">
            <a:xfrm flipV="1">
              <a:off x="4498" y="3141"/>
              <a:ext cx="15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5" name="Line 330"/>
            <p:cNvSpPr>
              <a:spLocks noChangeShapeType="1"/>
            </p:cNvSpPr>
            <p:nvPr/>
          </p:nvSpPr>
          <p:spPr bwMode="auto">
            <a:xfrm flipH="1">
              <a:off x="4472" y="3162"/>
              <a:ext cx="12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6" name="Line 331"/>
            <p:cNvSpPr>
              <a:spLocks noChangeShapeType="1"/>
            </p:cNvSpPr>
            <p:nvPr/>
          </p:nvSpPr>
          <p:spPr bwMode="auto">
            <a:xfrm flipH="1">
              <a:off x="4409" y="3102"/>
              <a:ext cx="22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7" name="Line 332"/>
            <p:cNvSpPr>
              <a:spLocks noChangeShapeType="1"/>
            </p:cNvSpPr>
            <p:nvPr/>
          </p:nvSpPr>
          <p:spPr bwMode="auto">
            <a:xfrm flipH="1">
              <a:off x="4316" y="2999"/>
              <a:ext cx="16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8" name="Line 333"/>
            <p:cNvSpPr>
              <a:spLocks noChangeShapeType="1"/>
            </p:cNvSpPr>
            <p:nvPr/>
          </p:nvSpPr>
          <p:spPr bwMode="auto">
            <a:xfrm flipH="1">
              <a:off x="4567" y="3239"/>
              <a:ext cx="6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29" name="Line 334"/>
            <p:cNvSpPr>
              <a:spLocks noChangeShapeType="1"/>
            </p:cNvSpPr>
            <p:nvPr/>
          </p:nvSpPr>
          <p:spPr bwMode="auto">
            <a:xfrm flipV="1">
              <a:off x="4578" y="3227"/>
              <a:ext cx="5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0" name="Line 335"/>
            <p:cNvSpPr>
              <a:spLocks noChangeShapeType="1"/>
            </p:cNvSpPr>
            <p:nvPr/>
          </p:nvSpPr>
          <p:spPr bwMode="auto">
            <a:xfrm flipV="1">
              <a:off x="4631" y="3287"/>
              <a:ext cx="4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1" name="Line 336"/>
            <p:cNvSpPr>
              <a:spLocks noChangeShapeType="1"/>
            </p:cNvSpPr>
            <p:nvPr/>
          </p:nvSpPr>
          <p:spPr bwMode="auto">
            <a:xfrm flipV="1">
              <a:off x="4639" y="3271"/>
              <a:ext cx="5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2" name="Line 337"/>
            <p:cNvSpPr>
              <a:spLocks noChangeShapeType="1"/>
            </p:cNvSpPr>
            <p:nvPr/>
          </p:nvSpPr>
          <p:spPr bwMode="auto">
            <a:xfrm flipV="1">
              <a:off x="4538" y="3188"/>
              <a:ext cx="8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3" name="Line 338"/>
            <p:cNvSpPr>
              <a:spLocks noChangeShapeType="1"/>
            </p:cNvSpPr>
            <p:nvPr/>
          </p:nvSpPr>
          <p:spPr bwMode="auto">
            <a:xfrm flipH="1">
              <a:off x="4520" y="3202"/>
              <a:ext cx="7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4" name="Freeform 339"/>
            <p:cNvSpPr>
              <a:spLocks/>
            </p:cNvSpPr>
            <p:nvPr/>
          </p:nvSpPr>
          <p:spPr bwMode="auto">
            <a:xfrm>
              <a:off x="4013" y="2890"/>
              <a:ext cx="640" cy="387"/>
            </a:xfrm>
            <a:custGeom>
              <a:avLst/>
              <a:gdLst>
                <a:gd name="T0" fmla="*/ 0 w 1280"/>
                <a:gd name="T1" fmla="*/ 2 h 772"/>
                <a:gd name="T2" fmla="*/ 18 w 1280"/>
                <a:gd name="T3" fmla="*/ 1 h 772"/>
                <a:gd name="T4" fmla="*/ 39 w 1280"/>
                <a:gd name="T5" fmla="*/ 1 h 772"/>
                <a:gd name="T6" fmla="*/ 61 w 1280"/>
                <a:gd name="T7" fmla="*/ 0 h 772"/>
                <a:gd name="T8" fmla="*/ 86 w 1280"/>
                <a:gd name="T9" fmla="*/ 0 h 772"/>
                <a:gd name="T10" fmla="*/ 111 w 1280"/>
                <a:gd name="T11" fmla="*/ 1 h 772"/>
                <a:gd name="T12" fmla="*/ 134 w 1280"/>
                <a:gd name="T13" fmla="*/ 2 h 772"/>
                <a:gd name="T14" fmla="*/ 152 w 1280"/>
                <a:gd name="T15" fmla="*/ 2 h 772"/>
                <a:gd name="T16" fmla="*/ 170 w 1280"/>
                <a:gd name="T17" fmla="*/ 4 h 772"/>
                <a:gd name="T18" fmla="*/ 189 w 1280"/>
                <a:gd name="T19" fmla="*/ 6 h 772"/>
                <a:gd name="T20" fmla="*/ 213 w 1280"/>
                <a:gd name="T21" fmla="*/ 9 h 772"/>
                <a:gd name="T22" fmla="*/ 234 w 1280"/>
                <a:gd name="T23" fmla="*/ 12 h 772"/>
                <a:gd name="T24" fmla="*/ 257 w 1280"/>
                <a:gd name="T25" fmla="*/ 16 h 772"/>
                <a:gd name="T26" fmla="*/ 279 w 1280"/>
                <a:gd name="T27" fmla="*/ 20 h 772"/>
                <a:gd name="T28" fmla="*/ 300 w 1280"/>
                <a:gd name="T29" fmla="*/ 24 h 772"/>
                <a:gd name="T30" fmla="*/ 319 w 1280"/>
                <a:gd name="T31" fmla="*/ 29 h 772"/>
                <a:gd name="T32" fmla="*/ 334 w 1280"/>
                <a:gd name="T33" fmla="*/ 35 h 772"/>
                <a:gd name="T34" fmla="*/ 349 w 1280"/>
                <a:gd name="T35" fmla="*/ 42 h 772"/>
                <a:gd name="T36" fmla="*/ 359 w 1280"/>
                <a:gd name="T37" fmla="*/ 49 h 772"/>
                <a:gd name="T38" fmla="*/ 367 w 1280"/>
                <a:gd name="T39" fmla="*/ 56 h 772"/>
                <a:gd name="T40" fmla="*/ 376 w 1280"/>
                <a:gd name="T41" fmla="*/ 64 h 772"/>
                <a:gd name="T42" fmla="*/ 387 w 1280"/>
                <a:gd name="T43" fmla="*/ 77 h 772"/>
                <a:gd name="T44" fmla="*/ 398 w 1280"/>
                <a:gd name="T45" fmla="*/ 89 h 772"/>
                <a:gd name="T46" fmla="*/ 408 w 1280"/>
                <a:gd name="T47" fmla="*/ 104 h 772"/>
                <a:gd name="T48" fmla="*/ 419 w 1280"/>
                <a:gd name="T49" fmla="*/ 119 h 772"/>
                <a:gd name="T50" fmla="*/ 430 w 1280"/>
                <a:gd name="T51" fmla="*/ 137 h 772"/>
                <a:gd name="T52" fmla="*/ 443 w 1280"/>
                <a:gd name="T53" fmla="*/ 156 h 772"/>
                <a:gd name="T54" fmla="*/ 455 w 1280"/>
                <a:gd name="T55" fmla="*/ 177 h 772"/>
                <a:gd name="T56" fmla="*/ 469 w 1280"/>
                <a:gd name="T57" fmla="*/ 198 h 772"/>
                <a:gd name="T58" fmla="*/ 481 w 1280"/>
                <a:gd name="T59" fmla="*/ 219 h 772"/>
                <a:gd name="T60" fmla="*/ 493 w 1280"/>
                <a:gd name="T61" fmla="*/ 238 h 772"/>
                <a:gd name="T62" fmla="*/ 504 w 1280"/>
                <a:gd name="T63" fmla="*/ 258 h 772"/>
                <a:gd name="T64" fmla="*/ 517 w 1280"/>
                <a:gd name="T65" fmla="*/ 276 h 772"/>
                <a:gd name="T66" fmla="*/ 528 w 1280"/>
                <a:gd name="T67" fmla="*/ 292 h 772"/>
                <a:gd name="T68" fmla="*/ 542 w 1280"/>
                <a:gd name="T69" fmla="*/ 308 h 772"/>
                <a:gd name="T70" fmla="*/ 554 w 1280"/>
                <a:gd name="T71" fmla="*/ 321 h 772"/>
                <a:gd name="T72" fmla="*/ 565 w 1280"/>
                <a:gd name="T73" fmla="*/ 331 h 772"/>
                <a:gd name="T74" fmla="*/ 576 w 1280"/>
                <a:gd name="T75" fmla="*/ 341 h 772"/>
                <a:gd name="T76" fmla="*/ 589 w 1280"/>
                <a:gd name="T77" fmla="*/ 352 h 772"/>
                <a:gd name="T78" fmla="*/ 602 w 1280"/>
                <a:gd name="T79" fmla="*/ 362 h 772"/>
                <a:gd name="T80" fmla="*/ 614 w 1280"/>
                <a:gd name="T81" fmla="*/ 371 h 772"/>
                <a:gd name="T82" fmla="*/ 625 w 1280"/>
                <a:gd name="T83" fmla="*/ 378 h 772"/>
                <a:gd name="T84" fmla="*/ 636 w 1280"/>
                <a:gd name="T85" fmla="*/ 384 h 772"/>
                <a:gd name="T86" fmla="*/ 640 w 1280"/>
                <a:gd name="T87" fmla="*/ 387 h 7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80"/>
                <a:gd name="T133" fmla="*/ 0 h 772"/>
                <a:gd name="T134" fmla="*/ 1280 w 1280"/>
                <a:gd name="T135" fmla="*/ 772 h 7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80" h="772">
                  <a:moveTo>
                    <a:pt x="0" y="3"/>
                  </a:moveTo>
                  <a:lnTo>
                    <a:pt x="35" y="2"/>
                  </a:lnTo>
                  <a:lnTo>
                    <a:pt x="77" y="1"/>
                  </a:lnTo>
                  <a:lnTo>
                    <a:pt x="123" y="0"/>
                  </a:lnTo>
                  <a:lnTo>
                    <a:pt x="173" y="0"/>
                  </a:lnTo>
                  <a:lnTo>
                    <a:pt x="222" y="1"/>
                  </a:lnTo>
                  <a:lnTo>
                    <a:pt x="267" y="3"/>
                  </a:lnTo>
                  <a:lnTo>
                    <a:pt x="304" y="4"/>
                  </a:lnTo>
                  <a:lnTo>
                    <a:pt x="341" y="8"/>
                  </a:lnTo>
                  <a:lnTo>
                    <a:pt x="379" y="11"/>
                  </a:lnTo>
                  <a:lnTo>
                    <a:pt x="426" y="18"/>
                  </a:lnTo>
                  <a:lnTo>
                    <a:pt x="469" y="23"/>
                  </a:lnTo>
                  <a:lnTo>
                    <a:pt x="514" y="31"/>
                  </a:lnTo>
                  <a:lnTo>
                    <a:pt x="558" y="39"/>
                  </a:lnTo>
                  <a:lnTo>
                    <a:pt x="600" y="47"/>
                  </a:lnTo>
                  <a:lnTo>
                    <a:pt x="637" y="58"/>
                  </a:lnTo>
                  <a:lnTo>
                    <a:pt x="668" y="70"/>
                  </a:lnTo>
                  <a:lnTo>
                    <a:pt x="698" y="84"/>
                  </a:lnTo>
                  <a:lnTo>
                    <a:pt x="718" y="97"/>
                  </a:lnTo>
                  <a:lnTo>
                    <a:pt x="734" y="111"/>
                  </a:lnTo>
                  <a:lnTo>
                    <a:pt x="752" y="128"/>
                  </a:lnTo>
                  <a:lnTo>
                    <a:pt x="774" y="153"/>
                  </a:lnTo>
                  <a:lnTo>
                    <a:pt x="796" y="177"/>
                  </a:lnTo>
                  <a:lnTo>
                    <a:pt x="817" y="207"/>
                  </a:lnTo>
                  <a:lnTo>
                    <a:pt x="838" y="238"/>
                  </a:lnTo>
                  <a:lnTo>
                    <a:pt x="861" y="274"/>
                  </a:lnTo>
                  <a:lnTo>
                    <a:pt x="886" y="312"/>
                  </a:lnTo>
                  <a:lnTo>
                    <a:pt x="911" y="353"/>
                  </a:lnTo>
                  <a:lnTo>
                    <a:pt x="938" y="394"/>
                  </a:lnTo>
                  <a:lnTo>
                    <a:pt x="963" y="436"/>
                  </a:lnTo>
                  <a:lnTo>
                    <a:pt x="987" y="475"/>
                  </a:lnTo>
                  <a:lnTo>
                    <a:pt x="1009" y="514"/>
                  </a:lnTo>
                  <a:lnTo>
                    <a:pt x="1033" y="550"/>
                  </a:lnTo>
                  <a:lnTo>
                    <a:pt x="1056" y="582"/>
                  </a:lnTo>
                  <a:lnTo>
                    <a:pt x="1083" y="615"/>
                  </a:lnTo>
                  <a:lnTo>
                    <a:pt x="1107" y="641"/>
                  </a:lnTo>
                  <a:lnTo>
                    <a:pt x="1130" y="661"/>
                  </a:lnTo>
                  <a:lnTo>
                    <a:pt x="1152" y="681"/>
                  </a:lnTo>
                  <a:lnTo>
                    <a:pt x="1178" y="702"/>
                  </a:lnTo>
                  <a:lnTo>
                    <a:pt x="1204" y="723"/>
                  </a:lnTo>
                  <a:lnTo>
                    <a:pt x="1227" y="740"/>
                  </a:lnTo>
                  <a:lnTo>
                    <a:pt x="1250" y="754"/>
                  </a:lnTo>
                  <a:lnTo>
                    <a:pt x="1271" y="767"/>
                  </a:lnTo>
                  <a:lnTo>
                    <a:pt x="1280" y="77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5" name="Freeform 340"/>
            <p:cNvSpPr>
              <a:spLocks/>
            </p:cNvSpPr>
            <p:nvPr/>
          </p:nvSpPr>
          <p:spPr bwMode="auto">
            <a:xfrm>
              <a:off x="4234" y="2804"/>
              <a:ext cx="419" cy="453"/>
            </a:xfrm>
            <a:custGeom>
              <a:avLst/>
              <a:gdLst>
                <a:gd name="T0" fmla="*/ 419 w 838"/>
                <a:gd name="T1" fmla="*/ 453 h 908"/>
                <a:gd name="T2" fmla="*/ 413 w 838"/>
                <a:gd name="T3" fmla="*/ 448 h 908"/>
                <a:gd name="T4" fmla="*/ 399 w 838"/>
                <a:gd name="T5" fmla="*/ 435 h 908"/>
                <a:gd name="T6" fmla="*/ 383 w 838"/>
                <a:gd name="T7" fmla="*/ 421 h 908"/>
                <a:gd name="T8" fmla="*/ 367 w 838"/>
                <a:gd name="T9" fmla="*/ 405 h 908"/>
                <a:gd name="T10" fmla="*/ 350 w 838"/>
                <a:gd name="T11" fmla="*/ 388 h 908"/>
                <a:gd name="T12" fmla="*/ 335 w 838"/>
                <a:gd name="T13" fmla="*/ 372 h 908"/>
                <a:gd name="T14" fmla="*/ 321 w 838"/>
                <a:gd name="T15" fmla="*/ 357 h 908"/>
                <a:gd name="T16" fmla="*/ 309 w 838"/>
                <a:gd name="T17" fmla="*/ 342 h 908"/>
                <a:gd name="T18" fmla="*/ 297 w 838"/>
                <a:gd name="T19" fmla="*/ 329 h 908"/>
                <a:gd name="T20" fmla="*/ 287 w 838"/>
                <a:gd name="T21" fmla="*/ 315 h 908"/>
                <a:gd name="T22" fmla="*/ 277 w 838"/>
                <a:gd name="T23" fmla="*/ 303 h 908"/>
                <a:gd name="T24" fmla="*/ 270 w 838"/>
                <a:gd name="T25" fmla="*/ 294 h 908"/>
                <a:gd name="T26" fmla="*/ 264 w 838"/>
                <a:gd name="T27" fmla="*/ 285 h 908"/>
                <a:gd name="T28" fmla="*/ 259 w 838"/>
                <a:gd name="T29" fmla="*/ 276 h 908"/>
                <a:gd name="T30" fmla="*/ 251 w 838"/>
                <a:gd name="T31" fmla="*/ 264 h 908"/>
                <a:gd name="T32" fmla="*/ 243 w 838"/>
                <a:gd name="T33" fmla="*/ 250 h 908"/>
                <a:gd name="T34" fmla="*/ 236 w 838"/>
                <a:gd name="T35" fmla="*/ 238 h 908"/>
                <a:gd name="T36" fmla="*/ 230 w 838"/>
                <a:gd name="T37" fmla="*/ 225 h 908"/>
                <a:gd name="T38" fmla="*/ 223 w 838"/>
                <a:gd name="T39" fmla="*/ 211 h 908"/>
                <a:gd name="T40" fmla="*/ 216 w 838"/>
                <a:gd name="T41" fmla="*/ 195 h 908"/>
                <a:gd name="T42" fmla="*/ 210 w 838"/>
                <a:gd name="T43" fmla="*/ 176 h 908"/>
                <a:gd name="T44" fmla="*/ 205 w 838"/>
                <a:gd name="T45" fmla="*/ 158 h 908"/>
                <a:gd name="T46" fmla="*/ 199 w 838"/>
                <a:gd name="T47" fmla="*/ 140 h 908"/>
                <a:gd name="T48" fmla="*/ 193 w 838"/>
                <a:gd name="T49" fmla="*/ 123 h 908"/>
                <a:gd name="T50" fmla="*/ 187 w 838"/>
                <a:gd name="T51" fmla="*/ 109 h 908"/>
                <a:gd name="T52" fmla="*/ 179 w 838"/>
                <a:gd name="T53" fmla="*/ 96 h 908"/>
                <a:gd name="T54" fmla="*/ 171 w 838"/>
                <a:gd name="T55" fmla="*/ 86 h 908"/>
                <a:gd name="T56" fmla="*/ 164 w 838"/>
                <a:gd name="T57" fmla="*/ 77 h 908"/>
                <a:gd name="T58" fmla="*/ 157 w 838"/>
                <a:gd name="T59" fmla="*/ 70 h 908"/>
                <a:gd name="T60" fmla="*/ 152 w 838"/>
                <a:gd name="T61" fmla="*/ 65 h 908"/>
                <a:gd name="T62" fmla="*/ 147 w 838"/>
                <a:gd name="T63" fmla="*/ 61 h 908"/>
                <a:gd name="T64" fmla="*/ 144 w 838"/>
                <a:gd name="T65" fmla="*/ 58 h 908"/>
                <a:gd name="T66" fmla="*/ 141 w 838"/>
                <a:gd name="T67" fmla="*/ 56 h 908"/>
                <a:gd name="T68" fmla="*/ 137 w 838"/>
                <a:gd name="T69" fmla="*/ 54 h 908"/>
                <a:gd name="T70" fmla="*/ 132 w 838"/>
                <a:gd name="T71" fmla="*/ 51 h 908"/>
                <a:gd name="T72" fmla="*/ 124 w 838"/>
                <a:gd name="T73" fmla="*/ 47 h 908"/>
                <a:gd name="T74" fmla="*/ 115 w 838"/>
                <a:gd name="T75" fmla="*/ 41 h 908"/>
                <a:gd name="T76" fmla="*/ 105 w 838"/>
                <a:gd name="T77" fmla="*/ 34 h 908"/>
                <a:gd name="T78" fmla="*/ 93 w 838"/>
                <a:gd name="T79" fmla="*/ 28 h 908"/>
                <a:gd name="T80" fmla="*/ 79 w 838"/>
                <a:gd name="T81" fmla="*/ 21 h 908"/>
                <a:gd name="T82" fmla="*/ 64 w 838"/>
                <a:gd name="T83" fmla="*/ 16 h 908"/>
                <a:gd name="T84" fmla="*/ 49 w 838"/>
                <a:gd name="T85" fmla="*/ 11 h 908"/>
                <a:gd name="T86" fmla="*/ 34 w 838"/>
                <a:gd name="T87" fmla="*/ 6 h 908"/>
                <a:gd name="T88" fmla="*/ 17 w 838"/>
                <a:gd name="T89" fmla="*/ 3 h 908"/>
                <a:gd name="T90" fmla="*/ 0 w 838"/>
                <a:gd name="T91" fmla="*/ 0 h 9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38"/>
                <a:gd name="T139" fmla="*/ 0 h 908"/>
                <a:gd name="T140" fmla="*/ 838 w 838"/>
                <a:gd name="T141" fmla="*/ 908 h 9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38" h="908">
                  <a:moveTo>
                    <a:pt x="838" y="908"/>
                  </a:moveTo>
                  <a:lnTo>
                    <a:pt x="826" y="898"/>
                  </a:lnTo>
                  <a:lnTo>
                    <a:pt x="797" y="872"/>
                  </a:lnTo>
                  <a:lnTo>
                    <a:pt x="765" y="843"/>
                  </a:lnTo>
                  <a:lnTo>
                    <a:pt x="733" y="811"/>
                  </a:lnTo>
                  <a:lnTo>
                    <a:pt x="700" y="777"/>
                  </a:lnTo>
                  <a:lnTo>
                    <a:pt x="670" y="745"/>
                  </a:lnTo>
                  <a:lnTo>
                    <a:pt x="641" y="715"/>
                  </a:lnTo>
                  <a:lnTo>
                    <a:pt x="617" y="686"/>
                  </a:lnTo>
                  <a:lnTo>
                    <a:pt x="594" y="659"/>
                  </a:lnTo>
                  <a:lnTo>
                    <a:pt x="573" y="631"/>
                  </a:lnTo>
                  <a:lnTo>
                    <a:pt x="554" y="608"/>
                  </a:lnTo>
                  <a:lnTo>
                    <a:pt x="540" y="589"/>
                  </a:lnTo>
                  <a:lnTo>
                    <a:pt x="528" y="572"/>
                  </a:lnTo>
                  <a:lnTo>
                    <a:pt x="517" y="553"/>
                  </a:lnTo>
                  <a:lnTo>
                    <a:pt x="502" y="529"/>
                  </a:lnTo>
                  <a:lnTo>
                    <a:pt x="486" y="502"/>
                  </a:lnTo>
                  <a:lnTo>
                    <a:pt x="473" y="477"/>
                  </a:lnTo>
                  <a:lnTo>
                    <a:pt x="460" y="451"/>
                  </a:lnTo>
                  <a:lnTo>
                    <a:pt x="447" y="422"/>
                  </a:lnTo>
                  <a:lnTo>
                    <a:pt x="433" y="390"/>
                  </a:lnTo>
                  <a:lnTo>
                    <a:pt x="420" y="352"/>
                  </a:lnTo>
                  <a:lnTo>
                    <a:pt x="409" y="316"/>
                  </a:lnTo>
                  <a:lnTo>
                    <a:pt x="397" y="280"/>
                  </a:lnTo>
                  <a:lnTo>
                    <a:pt x="386" y="247"/>
                  </a:lnTo>
                  <a:lnTo>
                    <a:pt x="373" y="219"/>
                  </a:lnTo>
                  <a:lnTo>
                    <a:pt x="358" y="193"/>
                  </a:lnTo>
                  <a:lnTo>
                    <a:pt x="342" y="173"/>
                  </a:lnTo>
                  <a:lnTo>
                    <a:pt x="328" y="155"/>
                  </a:lnTo>
                  <a:lnTo>
                    <a:pt x="314" y="141"/>
                  </a:lnTo>
                  <a:lnTo>
                    <a:pt x="303" y="130"/>
                  </a:lnTo>
                  <a:lnTo>
                    <a:pt x="294" y="122"/>
                  </a:lnTo>
                  <a:lnTo>
                    <a:pt x="287" y="117"/>
                  </a:lnTo>
                  <a:lnTo>
                    <a:pt x="282" y="113"/>
                  </a:lnTo>
                  <a:lnTo>
                    <a:pt x="274" y="108"/>
                  </a:lnTo>
                  <a:lnTo>
                    <a:pt x="264" y="103"/>
                  </a:lnTo>
                  <a:lnTo>
                    <a:pt x="249" y="94"/>
                  </a:lnTo>
                  <a:lnTo>
                    <a:pt x="231" y="83"/>
                  </a:lnTo>
                  <a:lnTo>
                    <a:pt x="210" y="69"/>
                  </a:lnTo>
                  <a:lnTo>
                    <a:pt x="185" y="57"/>
                  </a:lnTo>
                  <a:lnTo>
                    <a:pt x="157" y="43"/>
                  </a:lnTo>
                  <a:lnTo>
                    <a:pt x="128" y="32"/>
                  </a:lnTo>
                  <a:lnTo>
                    <a:pt x="97" y="22"/>
                  </a:lnTo>
                  <a:lnTo>
                    <a:pt x="67" y="13"/>
                  </a:lnTo>
                  <a:lnTo>
                    <a:pt x="34" y="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6" name="Line 341"/>
            <p:cNvSpPr>
              <a:spLocks noChangeShapeType="1"/>
            </p:cNvSpPr>
            <p:nvPr/>
          </p:nvSpPr>
          <p:spPr bwMode="auto">
            <a:xfrm flipV="1">
              <a:off x="3897" y="2873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7" name="Line 342"/>
            <p:cNvSpPr>
              <a:spLocks noChangeShapeType="1"/>
            </p:cNvSpPr>
            <p:nvPr/>
          </p:nvSpPr>
          <p:spPr bwMode="auto">
            <a:xfrm flipV="1">
              <a:off x="4047" y="2872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8" name="Line 343"/>
            <p:cNvSpPr>
              <a:spLocks noChangeShapeType="1"/>
            </p:cNvSpPr>
            <p:nvPr/>
          </p:nvSpPr>
          <p:spPr bwMode="auto">
            <a:xfrm>
              <a:off x="3935" y="2858"/>
              <a:ext cx="0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39" name="Line 344"/>
            <p:cNvSpPr>
              <a:spLocks noChangeShapeType="1"/>
            </p:cNvSpPr>
            <p:nvPr/>
          </p:nvSpPr>
          <p:spPr bwMode="auto">
            <a:xfrm>
              <a:off x="4085" y="2852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0" name="Line 345"/>
            <p:cNvSpPr>
              <a:spLocks noChangeShapeType="1"/>
            </p:cNvSpPr>
            <p:nvPr/>
          </p:nvSpPr>
          <p:spPr bwMode="auto">
            <a:xfrm flipV="1">
              <a:off x="4257" y="2815"/>
              <a:ext cx="28" cy="3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1" name="Line 346"/>
            <p:cNvSpPr>
              <a:spLocks noChangeShapeType="1"/>
            </p:cNvSpPr>
            <p:nvPr/>
          </p:nvSpPr>
          <p:spPr bwMode="auto">
            <a:xfrm flipH="1">
              <a:off x="4261" y="2873"/>
              <a:ext cx="5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2" name="Line 347"/>
            <p:cNvSpPr>
              <a:spLocks noChangeShapeType="1"/>
            </p:cNvSpPr>
            <p:nvPr/>
          </p:nvSpPr>
          <p:spPr bwMode="auto">
            <a:xfrm flipV="1">
              <a:off x="3822" y="2921"/>
              <a:ext cx="1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3" name="Line 348"/>
            <p:cNvSpPr>
              <a:spLocks noChangeShapeType="1"/>
            </p:cNvSpPr>
            <p:nvPr/>
          </p:nvSpPr>
          <p:spPr bwMode="auto">
            <a:xfrm flipV="1">
              <a:off x="3897" y="2961"/>
              <a:ext cx="1" cy="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4" name="Line 349"/>
            <p:cNvSpPr>
              <a:spLocks noChangeShapeType="1"/>
            </p:cNvSpPr>
            <p:nvPr/>
          </p:nvSpPr>
          <p:spPr bwMode="auto">
            <a:xfrm>
              <a:off x="3860" y="2938"/>
              <a:ext cx="0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5" name="Line 350"/>
            <p:cNvSpPr>
              <a:spLocks noChangeShapeType="1"/>
            </p:cNvSpPr>
            <p:nvPr/>
          </p:nvSpPr>
          <p:spPr bwMode="auto">
            <a:xfrm flipV="1">
              <a:off x="4047" y="2954"/>
              <a:ext cx="1" cy="3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6" name="Line 351"/>
            <p:cNvSpPr>
              <a:spLocks noChangeShapeType="1"/>
            </p:cNvSpPr>
            <p:nvPr/>
          </p:nvSpPr>
          <p:spPr bwMode="auto">
            <a:xfrm>
              <a:off x="4085" y="2922"/>
              <a:ext cx="0" cy="3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7" name="Line 352"/>
            <p:cNvSpPr>
              <a:spLocks noChangeShapeType="1"/>
            </p:cNvSpPr>
            <p:nvPr/>
          </p:nvSpPr>
          <p:spPr bwMode="auto">
            <a:xfrm flipH="1">
              <a:off x="4365" y="3045"/>
              <a:ext cx="22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8" name="Line 353"/>
            <p:cNvSpPr>
              <a:spLocks noChangeShapeType="1"/>
            </p:cNvSpPr>
            <p:nvPr/>
          </p:nvSpPr>
          <p:spPr bwMode="auto">
            <a:xfrm flipV="1">
              <a:off x="4039" y="2891"/>
              <a:ext cx="16" cy="3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49" name="Freeform 354"/>
            <p:cNvSpPr>
              <a:spLocks/>
            </p:cNvSpPr>
            <p:nvPr/>
          </p:nvSpPr>
          <p:spPr bwMode="auto">
            <a:xfrm>
              <a:off x="2845" y="2909"/>
              <a:ext cx="871" cy="79"/>
            </a:xfrm>
            <a:custGeom>
              <a:avLst/>
              <a:gdLst>
                <a:gd name="T0" fmla="*/ 871 w 1742"/>
                <a:gd name="T1" fmla="*/ 79 h 158"/>
                <a:gd name="T2" fmla="*/ 854 w 1742"/>
                <a:gd name="T3" fmla="*/ 31 h 158"/>
                <a:gd name="T4" fmla="*/ 816 w 1742"/>
                <a:gd name="T5" fmla="*/ 31 h 158"/>
                <a:gd name="T6" fmla="*/ 776 w 1742"/>
                <a:gd name="T7" fmla="*/ 31 h 158"/>
                <a:gd name="T8" fmla="*/ 740 w 1742"/>
                <a:gd name="T9" fmla="*/ 32 h 158"/>
                <a:gd name="T10" fmla="*/ 710 w 1742"/>
                <a:gd name="T11" fmla="*/ 34 h 158"/>
                <a:gd name="T12" fmla="*/ 681 w 1742"/>
                <a:gd name="T13" fmla="*/ 37 h 158"/>
                <a:gd name="T14" fmla="*/ 660 w 1742"/>
                <a:gd name="T15" fmla="*/ 41 h 158"/>
                <a:gd name="T16" fmla="*/ 635 w 1742"/>
                <a:gd name="T17" fmla="*/ 45 h 158"/>
                <a:gd name="T18" fmla="*/ 605 w 1742"/>
                <a:gd name="T19" fmla="*/ 51 h 158"/>
                <a:gd name="T20" fmla="*/ 569 w 1742"/>
                <a:gd name="T21" fmla="*/ 56 h 158"/>
                <a:gd name="T22" fmla="*/ 524 w 1742"/>
                <a:gd name="T23" fmla="*/ 60 h 158"/>
                <a:gd name="T24" fmla="*/ 474 w 1742"/>
                <a:gd name="T25" fmla="*/ 62 h 158"/>
                <a:gd name="T26" fmla="*/ 417 w 1742"/>
                <a:gd name="T27" fmla="*/ 63 h 158"/>
                <a:gd name="T28" fmla="*/ 349 w 1742"/>
                <a:gd name="T29" fmla="*/ 63 h 158"/>
                <a:gd name="T30" fmla="*/ 272 w 1742"/>
                <a:gd name="T31" fmla="*/ 61 h 158"/>
                <a:gd name="T32" fmla="*/ 213 w 1742"/>
                <a:gd name="T33" fmla="*/ 60 h 158"/>
                <a:gd name="T34" fmla="*/ 191 w 1742"/>
                <a:gd name="T35" fmla="*/ 59 h 158"/>
                <a:gd name="T36" fmla="*/ 181 w 1742"/>
                <a:gd name="T37" fmla="*/ 59 h 158"/>
                <a:gd name="T38" fmla="*/ 169 w 1742"/>
                <a:gd name="T39" fmla="*/ 56 h 158"/>
                <a:gd name="T40" fmla="*/ 142 w 1742"/>
                <a:gd name="T41" fmla="*/ 49 h 158"/>
                <a:gd name="T42" fmla="*/ 105 w 1742"/>
                <a:gd name="T43" fmla="*/ 36 h 158"/>
                <a:gd name="T44" fmla="*/ 63 w 1742"/>
                <a:gd name="T45" fmla="*/ 22 h 158"/>
                <a:gd name="T46" fmla="*/ 25 w 1742"/>
                <a:gd name="T47" fmla="*/ 7 h 158"/>
                <a:gd name="T48" fmla="*/ 0 w 1742"/>
                <a:gd name="T49" fmla="*/ 0 h 158"/>
                <a:gd name="T50" fmla="*/ 224 w 1742"/>
                <a:gd name="T51" fmla="*/ 76 h 158"/>
                <a:gd name="T52" fmla="*/ 190 w 1742"/>
                <a:gd name="T53" fmla="*/ 74 h 158"/>
                <a:gd name="T54" fmla="*/ 155 w 1742"/>
                <a:gd name="T55" fmla="*/ 72 h 158"/>
                <a:gd name="T56" fmla="*/ 136 w 1742"/>
                <a:gd name="T57" fmla="*/ 70 h 158"/>
                <a:gd name="T58" fmla="*/ 125 w 1742"/>
                <a:gd name="T59" fmla="*/ 69 h 158"/>
                <a:gd name="T60" fmla="*/ 113 w 1742"/>
                <a:gd name="T61" fmla="*/ 67 h 158"/>
                <a:gd name="T62" fmla="*/ 95 w 1742"/>
                <a:gd name="T63" fmla="*/ 63 h 158"/>
                <a:gd name="T64" fmla="*/ 74 w 1742"/>
                <a:gd name="T65" fmla="*/ 59 h 158"/>
                <a:gd name="T66" fmla="*/ 56 w 1742"/>
                <a:gd name="T67" fmla="*/ 54 h 158"/>
                <a:gd name="T68" fmla="*/ 43 w 1742"/>
                <a:gd name="T69" fmla="*/ 49 h 158"/>
                <a:gd name="T70" fmla="*/ 34 w 1742"/>
                <a:gd name="T71" fmla="*/ 42 h 158"/>
                <a:gd name="T72" fmla="*/ 30 w 1742"/>
                <a:gd name="T73" fmla="*/ 36 h 158"/>
                <a:gd name="T74" fmla="*/ 29 w 1742"/>
                <a:gd name="T75" fmla="*/ 29 h 158"/>
                <a:gd name="T76" fmla="*/ 34 w 1742"/>
                <a:gd name="T77" fmla="*/ 28 h 158"/>
                <a:gd name="T78" fmla="*/ 47 w 1742"/>
                <a:gd name="T79" fmla="*/ 36 h 158"/>
                <a:gd name="T80" fmla="*/ 62 w 1742"/>
                <a:gd name="T81" fmla="*/ 43 h 158"/>
                <a:gd name="T82" fmla="*/ 86 w 1742"/>
                <a:gd name="T83" fmla="*/ 50 h 158"/>
                <a:gd name="T84" fmla="*/ 110 w 1742"/>
                <a:gd name="T85" fmla="*/ 58 h 158"/>
                <a:gd name="T86" fmla="*/ 132 w 1742"/>
                <a:gd name="T87" fmla="*/ 62 h 158"/>
                <a:gd name="T88" fmla="*/ 145 w 1742"/>
                <a:gd name="T89" fmla="*/ 65 h 158"/>
                <a:gd name="T90" fmla="*/ 162 w 1742"/>
                <a:gd name="T91" fmla="*/ 68 h 158"/>
                <a:gd name="T92" fmla="*/ 189 w 1742"/>
                <a:gd name="T93" fmla="*/ 72 h 158"/>
                <a:gd name="T94" fmla="*/ 219 w 1742"/>
                <a:gd name="T95" fmla="*/ 75 h 1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2"/>
                <a:gd name="T145" fmla="*/ 0 h 158"/>
                <a:gd name="T146" fmla="*/ 1742 w 1742"/>
                <a:gd name="T147" fmla="*/ 158 h 15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2" h="158">
                  <a:moveTo>
                    <a:pt x="469" y="152"/>
                  </a:moveTo>
                  <a:lnTo>
                    <a:pt x="1742" y="158"/>
                  </a:lnTo>
                  <a:lnTo>
                    <a:pt x="1742" y="60"/>
                  </a:lnTo>
                  <a:lnTo>
                    <a:pt x="1708" y="63"/>
                  </a:lnTo>
                  <a:lnTo>
                    <a:pt x="1670" y="63"/>
                  </a:lnTo>
                  <a:lnTo>
                    <a:pt x="1632" y="63"/>
                  </a:lnTo>
                  <a:lnTo>
                    <a:pt x="1592" y="62"/>
                  </a:lnTo>
                  <a:lnTo>
                    <a:pt x="1552" y="62"/>
                  </a:lnTo>
                  <a:lnTo>
                    <a:pt x="1514" y="63"/>
                  </a:lnTo>
                  <a:lnTo>
                    <a:pt x="1480" y="64"/>
                  </a:lnTo>
                  <a:lnTo>
                    <a:pt x="1449" y="65"/>
                  </a:lnTo>
                  <a:lnTo>
                    <a:pt x="1420" y="67"/>
                  </a:lnTo>
                  <a:lnTo>
                    <a:pt x="1389" y="69"/>
                  </a:lnTo>
                  <a:lnTo>
                    <a:pt x="1362" y="73"/>
                  </a:lnTo>
                  <a:lnTo>
                    <a:pt x="1340" y="77"/>
                  </a:lnTo>
                  <a:lnTo>
                    <a:pt x="1320" y="82"/>
                  </a:lnTo>
                  <a:lnTo>
                    <a:pt x="1298" y="86"/>
                  </a:lnTo>
                  <a:lnTo>
                    <a:pt x="1269" y="91"/>
                  </a:lnTo>
                  <a:lnTo>
                    <a:pt x="1239" y="96"/>
                  </a:lnTo>
                  <a:lnTo>
                    <a:pt x="1209" y="102"/>
                  </a:lnTo>
                  <a:lnTo>
                    <a:pt x="1176" y="108"/>
                  </a:lnTo>
                  <a:lnTo>
                    <a:pt x="1138" y="113"/>
                  </a:lnTo>
                  <a:lnTo>
                    <a:pt x="1092" y="118"/>
                  </a:lnTo>
                  <a:lnTo>
                    <a:pt x="1047" y="121"/>
                  </a:lnTo>
                  <a:lnTo>
                    <a:pt x="1000" y="123"/>
                  </a:lnTo>
                  <a:lnTo>
                    <a:pt x="948" y="125"/>
                  </a:lnTo>
                  <a:lnTo>
                    <a:pt x="893" y="126"/>
                  </a:lnTo>
                  <a:lnTo>
                    <a:pt x="833" y="126"/>
                  </a:lnTo>
                  <a:lnTo>
                    <a:pt x="768" y="126"/>
                  </a:lnTo>
                  <a:lnTo>
                    <a:pt x="697" y="126"/>
                  </a:lnTo>
                  <a:lnTo>
                    <a:pt x="619" y="125"/>
                  </a:lnTo>
                  <a:lnTo>
                    <a:pt x="544" y="123"/>
                  </a:lnTo>
                  <a:lnTo>
                    <a:pt x="478" y="122"/>
                  </a:lnTo>
                  <a:lnTo>
                    <a:pt x="426" y="120"/>
                  </a:lnTo>
                  <a:lnTo>
                    <a:pt x="397" y="119"/>
                  </a:lnTo>
                  <a:lnTo>
                    <a:pt x="381" y="119"/>
                  </a:lnTo>
                  <a:lnTo>
                    <a:pt x="371" y="118"/>
                  </a:lnTo>
                  <a:lnTo>
                    <a:pt x="362" y="118"/>
                  </a:lnTo>
                  <a:lnTo>
                    <a:pt x="352" y="116"/>
                  </a:lnTo>
                  <a:lnTo>
                    <a:pt x="337" y="113"/>
                  </a:lnTo>
                  <a:lnTo>
                    <a:pt x="315" y="108"/>
                  </a:lnTo>
                  <a:lnTo>
                    <a:pt x="284" y="98"/>
                  </a:lnTo>
                  <a:lnTo>
                    <a:pt x="248" y="85"/>
                  </a:lnTo>
                  <a:lnTo>
                    <a:pt x="209" y="72"/>
                  </a:lnTo>
                  <a:lnTo>
                    <a:pt x="167" y="58"/>
                  </a:lnTo>
                  <a:lnTo>
                    <a:pt x="126" y="44"/>
                  </a:lnTo>
                  <a:lnTo>
                    <a:pt x="86" y="29"/>
                  </a:lnTo>
                  <a:lnTo>
                    <a:pt x="49" y="14"/>
                  </a:lnTo>
                  <a:lnTo>
                    <a:pt x="13" y="3"/>
                  </a:lnTo>
                  <a:lnTo>
                    <a:pt x="0" y="0"/>
                  </a:lnTo>
                  <a:lnTo>
                    <a:pt x="0" y="149"/>
                  </a:lnTo>
                  <a:lnTo>
                    <a:pt x="449" y="152"/>
                  </a:lnTo>
                  <a:lnTo>
                    <a:pt x="416" y="150"/>
                  </a:lnTo>
                  <a:lnTo>
                    <a:pt x="379" y="148"/>
                  </a:lnTo>
                  <a:lnTo>
                    <a:pt x="343" y="146"/>
                  </a:lnTo>
                  <a:lnTo>
                    <a:pt x="310" y="144"/>
                  </a:lnTo>
                  <a:lnTo>
                    <a:pt x="285" y="143"/>
                  </a:lnTo>
                  <a:lnTo>
                    <a:pt x="271" y="140"/>
                  </a:lnTo>
                  <a:lnTo>
                    <a:pt x="260" y="139"/>
                  </a:lnTo>
                  <a:lnTo>
                    <a:pt x="251" y="138"/>
                  </a:lnTo>
                  <a:lnTo>
                    <a:pt x="241" y="136"/>
                  </a:lnTo>
                  <a:lnTo>
                    <a:pt x="227" y="134"/>
                  </a:lnTo>
                  <a:lnTo>
                    <a:pt x="209" y="131"/>
                  </a:lnTo>
                  <a:lnTo>
                    <a:pt x="189" y="127"/>
                  </a:lnTo>
                  <a:lnTo>
                    <a:pt x="169" y="123"/>
                  </a:lnTo>
                  <a:lnTo>
                    <a:pt x="148" y="119"/>
                  </a:lnTo>
                  <a:lnTo>
                    <a:pt x="129" y="114"/>
                  </a:lnTo>
                  <a:lnTo>
                    <a:pt x="113" y="109"/>
                  </a:lnTo>
                  <a:lnTo>
                    <a:pt x="99" y="103"/>
                  </a:lnTo>
                  <a:lnTo>
                    <a:pt x="86" y="98"/>
                  </a:lnTo>
                  <a:lnTo>
                    <a:pt x="76" y="92"/>
                  </a:lnTo>
                  <a:lnTo>
                    <a:pt x="68" y="85"/>
                  </a:lnTo>
                  <a:lnTo>
                    <a:pt x="63" y="78"/>
                  </a:lnTo>
                  <a:lnTo>
                    <a:pt x="61" y="72"/>
                  </a:lnTo>
                  <a:lnTo>
                    <a:pt x="59" y="66"/>
                  </a:lnTo>
                  <a:lnTo>
                    <a:pt x="58" y="59"/>
                  </a:lnTo>
                  <a:lnTo>
                    <a:pt x="53" y="51"/>
                  </a:lnTo>
                  <a:lnTo>
                    <a:pt x="68" y="57"/>
                  </a:lnTo>
                  <a:lnTo>
                    <a:pt x="81" y="64"/>
                  </a:lnTo>
                  <a:lnTo>
                    <a:pt x="93" y="71"/>
                  </a:lnTo>
                  <a:lnTo>
                    <a:pt x="107" y="78"/>
                  </a:lnTo>
                  <a:lnTo>
                    <a:pt x="125" y="86"/>
                  </a:lnTo>
                  <a:lnTo>
                    <a:pt x="147" y="94"/>
                  </a:lnTo>
                  <a:lnTo>
                    <a:pt x="171" y="101"/>
                  </a:lnTo>
                  <a:lnTo>
                    <a:pt x="197" y="109"/>
                  </a:lnTo>
                  <a:lnTo>
                    <a:pt x="221" y="116"/>
                  </a:lnTo>
                  <a:lnTo>
                    <a:pt x="244" y="120"/>
                  </a:lnTo>
                  <a:lnTo>
                    <a:pt x="263" y="125"/>
                  </a:lnTo>
                  <a:lnTo>
                    <a:pt x="276" y="127"/>
                  </a:lnTo>
                  <a:lnTo>
                    <a:pt x="289" y="130"/>
                  </a:lnTo>
                  <a:lnTo>
                    <a:pt x="303" y="132"/>
                  </a:lnTo>
                  <a:lnTo>
                    <a:pt x="324" y="135"/>
                  </a:lnTo>
                  <a:lnTo>
                    <a:pt x="348" y="138"/>
                  </a:lnTo>
                  <a:lnTo>
                    <a:pt x="377" y="143"/>
                  </a:lnTo>
                  <a:lnTo>
                    <a:pt x="407" y="146"/>
                  </a:lnTo>
                  <a:lnTo>
                    <a:pt x="438" y="149"/>
                  </a:lnTo>
                  <a:lnTo>
                    <a:pt x="469" y="152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0" name="Freeform 355"/>
            <p:cNvSpPr>
              <a:spLocks/>
            </p:cNvSpPr>
            <p:nvPr/>
          </p:nvSpPr>
          <p:spPr bwMode="auto">
            <a:xfrm>
              <a:off x="2845" y="2804"/>
              <a:ext cx="871" cy="88"/>
            </a:xfrm>
            <a:custGeom>
              <a:avLst/>
              <a:gdLst>
                <a:gd name="T0" fmla="*/ 0 w 1742"/>
                <a:gd name="T1" fmla="*/ 88 h 177"/>
                <a:gd name="T2" fmla="*/ 871 w 1742"/>
                <a:gd name="T3" fmla="*/ 88 h 177"/>
                <a:gd name="T4" fmla="*/ 871 w 1742"/>
                <a:gd name="T5" fmla="*/ 0 h 177"/>
                <a:gd name="T6" fmla="*/ 866 w 1742"/>
                <a:gd name="T7" fmla="*/ 0 h 177"/>
                <a:gd name="T8" fmla="*/ 850 w 1742"/>
                <a:gd name="T9" fmla="*/ 3 h 177"/>
                <a:gd name="T10" fmla="*/ 828 w 1742"/>
                <a:gd name="T11" fmla="*/ 5 h 177"/>
                <a:gd name="T12" fmla="*/ 804 w 1742"/>
                <a:gd name="T13" fmla="*/ 7 h 177"/>
                <a:gd name="T14" fmla="*/ 778 w 1742"/>
                <a:gd name="T15" fmla="*/ 10 h 177"/>
                <a:gd name="T16" fmla="*/ 751 w 1742"/>
                <a:gd name="T17" fmla="*/ 13 h 177"/>
                <a:gd name="T18" fmla="*/ 727 w 1742"/>
                <a:gd name="T19" fmla="*/ 17 h 177"/>
                <a:gd name="T20" fmla="*/ 706 w 1742"/>
                <a:gd name="T21" fmla="*/ 20 h 177"/>
                <a:gd name="T22" fmla="*/ 686 w 1742"/>
                <a:gd name="T23" fmla="*/ 24 h 177"/>
                <a:gd name="T24" fmla="*/ 666 w 1742"/>
                <a:gd name="T25" fmla="*/ 28 h 177"/>
                <a:gd name="T26" fmla="*/ 645 w 1742"/>
                <a:gd name="T27" fmla="*/ 31 h 177"/>
                <a:gd name="T28" fmla="*/ 625 w 1742"/>
                <a:gd name="T29" fmla="*/ 35 h 177"/>
                <a:gd name="T30" fmla="*/ 610 w 1742"/>
                <a:gd name="T31" fmla="*/ 38 h 177"/>
                <a:gd name="T32" fmla="*/ 596 w 1742"/>
                <a:gd name="T33" fmla="*/ 42 h 177"/>
                <a:gd name="T34" fmla="*/ 579 w 1742"/>
                <a:gd name="T35" fmla="*/ 44 h 177"/>
                <a:gd name="T36" fmla="*/ 559 w 1742"/>
                <a:gd name="T37" fmla="*/ 48 h 177"/>
                <a:gd name="T38" fmla="*/ 540 w 1742"/>
                <a:gd name="T39" fmla="*/ 51 h 177"/>
                <a:gd name="T40" fmla="*/ 521 w 1742"/>
                <a:gd name="T41" fmla="*/ 54 h 177"/>
                <a:gd name="T42" fmla="*/ 502 w 1742"/>
                <a:gd name="T43" fmla="*/ 57 h 177"/>
                <a:gd name="T44" fmla="*/ 482 w 1742"/>
                <a:gd name="T45" fmla="*/ 60 h 177"/>
                <a:gd name="T46" fmla="*/ 460 w 1742"/>
                <a:gd name="T47" fmla="*/ 62 h 177"/>
                <a:gd name="T48" fmla="*/ 434 w 1742"/>
                <a:gd name="T49" fmla="*/ 65 h 177"/>
                <a:gd name="T50" fmla="*/ 406 w 1742"/>
                <a:gd name="T51" fmla="*/ 66 h 177"/>
                <a:gd name="T52" fmla="*/ 375 w 1742"/>
                <a:gd name="T53" fmla="*/ 68 h 177"/>
                <a:gd name="T54" fmla="*/ 343 w 1742"/>
                <a:gd name="T55" fmla="*/ 69 h 177"/>
                <a:gd name="T56" fmla="*/ 313 w 1742"/>
                <a:gd name="T57" fmla="*/ 70 h 177"/>
                <a:gd name="T58" fmla="*/ 287 w 1742"/>
                <a:gd name="T59" fmla="*/ 71 h 177"/>
                <a:gd name="T60" fmla="*/ 266 w 1742"/>
                <a:gd name="T61" fmla="*/ 72 h 177"/>
                <a:gd name="T62" fmla="*/ 245 w 1742"/>
                <a:gd name="T63" fmla="*/ 73 h 177"/>
                <a:gd name="T64" fmla="*/ 229 w 1742"/>
                <a:gd name="T65" fmla="*/ 74 h 177"/>
                <a:gd name="T66" fmla="*/ 217 w 1742"/>
                <a:gd name="T67" fmla="*/ 75 h 177"/>
                <a:gd name="T68" fmla="*/ 205 w 1742"/>
                <a:gd name="T69" fmla="*/ 75 h 177"/>
                <a:gd name="T70" fmla="*/ 199 w 1742"/>
                <a:gd name="T71" fmla="*/ 77 h 177"/>
                <a:gd name="T72" fmla="*/ 195 w 1742"/>
                <a:gd name="T73" fmla="*/ 78 h 177"/>
                <a:gd name="T74" fmla="*/ 191 w 1742"/>
                <a:gd name="T75" fmla="*/ 78 h 177"/>
                <a:gd name="T76" fmla="*/ 186 w 1742"/>
                <a:gd name="T77" fmla="*/ 79 h 177"/>
                <a:gd name="T78" fmla="*/ 181 w 1742"/>
                <a:gd name="T79" fmla="*/ 79 h 177"/>
                <a:gd name="T80" fmla="*/ 174 w 1742"/>
                <a:gd name="T81" fmla="*/ 79 h 177"/>
                <a:gd name="T82" fmla="*/ 167 w 1742"/>
                <a:gd name="T83" fmla="*/ 80 h 177"/>
                <a:gd name="T84" fmla="*/ 159 w 1742"/>
                <a:gd name="T85" fmla="*/ 80 h 177"/>
                <a:gd name="T86" fmla="*/ 150 w 1742"/>
                <a:gd name="T87" fmla="*/ 81 h 177"/>
                <a:gd name="T88" fmla="*/ 139 w 1742"/>
                <a:gd name="T89" fmla="*/ 81 h 177"/>
                <a:gd name="T90" fmla="*/ 126 w 1742"/>
                <a:gd name="T91" fmla="*/ 81 h 177"/>
                <a:gd name="T92" fmla="*/ 113 w 1742"/>
                <a:gd name="T93" fmla="*/ 81 h 177"/>
                <a:gd name="T94" fmla="*/ 100 w 1742"/>
                <a:gd name="T95" fmla="*/ 80 h 177"/>
                <a:gd name="T96" fmla="*/ 86 w 1742"/>
                <a:gd name="T97" fmla="*/ 79 h 177"/>
                <a:gd name="T98" fmla="*/ 73 w 1742"/>
                <a:gd name="T99" fmla="*/ 78 h 177"/>
                <a:gd name="T100" fmla="*/ 60 w 1742"/>
                <a:gd name="T101" fmla="*/ 76 h 177"/>
                <a:gd name="T102" fmla="*/ 50 w 1742"/>
                <a:gd name="T103" fmla="*/ 74 h 177"/>
                <a:gd name="T104" fmla="*/ 41 w 1742"/>
                <a:gd name="T105" fmla="*/ 71 h 177"/>
                <a:gd name="T106" fmla="*/ 33 w 1742"/>
                <a:gd name="T107" fmla="*/ 68 h 177"/>
                <a:gd name="T108" fmla="*/ 25 w 1742"/>
                <a:gd name="T109" fmla="*/ 64 h 177"/>
                <a:gd name="T110" fmla="*/ 20 w 1742"/>
                <a:gd name="T111" fmla="*/ 58 h 177"/>
                <a:gd name="T112" fmla="*/ 15 w 1742"/>
                <a:gd name="T113" fmla="*/ 54 h 177"/>
                <a:gd name="T114" fmla="*/ 13 w 1742"/>
                <a:gd name="T115" fmla="*/ 49 h 177"/>
                <a:gd name="T116" fmla="*/ 10 w 1742"/>
                <a:gd name="T117" fmla="*/ 43 h 177"/>
                <a:gd name="T118" fmla="*/ 5 w 1742"/>
                <a:gd name="T119" fmla="*/ 37 h 177"/>
                <a:gd name="T120" fmla="*/ 0 w 1742"/>
                <a:gd name="T121" fmla="*/ 36 h 177"/>
                <a:gd name="T122" fmla="*/ 0 w 1742"/>
                <a:gd name="T123" fmla="*/ 88 h 17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42"/>
                <a:gd name="T187" fmla="*/ 0 h 177"/>
                <a:gd name="T188" fmla="*/ 1742 w 1742"/>
                <a:gd name="T189" fmla="*/ 177 h 17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42" h="177">
                  <a:moveTo>
                    <a:pt x="0" y="177"/>
                  </a:moveTo>
                  <a:lnTo>
                    <a:pt x="1742" y="177"/>
                  </a:lnTo>
                  <a:lnTo>
                    <a:pt x="1742" y="0"/>
                  </a:lnTo>
                  <a:lnTo>
                    <a:pt x="1731" y="0"/>
                  </a:lnTo>
                  <a:lnTo>
                    <a:pt x="1699" y="6"/>
                  </a:lnTo>
                  <a:lnTo>
                    <a:pt x="1656" y="11"/>
                  </a:lnTo>
                  <a:lnTo>
                    <a:pt x="1608" y="15"/>
                  </a:lnTo>
                  <a:lnTo>
                    <a:pt x="1555" y="21"/>
                  </a:lnTo>
                  <a:lnTo>
                    <a:pt x="1502" y="27"/>
                  </a:lnTo>
                  <a:lnTo>
                    <a:pt x="1454" y="34"/>
                  </a:lnTo>
                  <a:lnTo>
                    <a:pt x="1412" y="41"/>
                  </a:lnTo>
                  <a:lnTo>
                    <a:pt x="1372" y="48"/>
                  </a:lnTo>
                  <a:lnTo>
                    <a:pt x="1331" y="56"/>
                  </a:lnTo>
                  <a:lnTo>
                    <a:pt x="1290" y="62"/>
                  </a:lnTo>
                  <a:lnTo>
                    <a:pt x="1250" y="70"/>
                  </a:lnTo>
                  <a:lnTo>
                    <a:pt x="1219" y="77"/>
                  </a:lnTo>
                  <a:lnTo>
                    <a:pt x="1191" y="84"/>
                  </a:lnTo>
                  <a:lnTo>
                    <a:pt x="1158" y="89"/>
                  </a:lnTo>
                  <a:lnTo>
                    <a:pt x="1117" y="97"/>
                  </a:lnTo>
                  <a:lnTo>
                    <a:pt x="1079" y="103"/>
                  </a:lnTo>
                  <a:lnTo>
                    <a:pt x="1042" y="108"/>
                  </a:lnTo>
                  <a:lnTo>
                    <a:pt x="1005" y="114"/>
                  </a:lnTo>
                  <a:lnTo>
                    <a:pt x="964" y="120"/>
                  </a:lnTo>
                  <a:lnTo>
                    <a:pt x="920" y="125"/>
                  </a:lnTo>
                  <a:lnTo>
                    <a:pt x="868" y="130"/>
                  </a:lnTo>
                  <a:lnTo>
                    <a:pt x="811" y="133"/>
                  </a:lnTo>
                  <a:lnTo>
                    <a:pt x="749" y="137"/>
                  </a:lnTo>
                  <a:lnTo>
                    <a:pt x="686" y="139"/>
                  </a:lnTo>
                  <a:lnTo>
                    <a:pt x="626" y="141"/>
                  </a:lnTo>
                  <a:lnTo>
                    <a:pt x="573" y="142"/>
                  </a:lnTo>
                  <a:lnTo>
                    <a:pt x="531" y="144"/>
                  </a:lnTo>
                  <a:lnTo>
                    <a:pt x="490" y="146"/>
                  </a:lnTo>
                  <a:lnTo>
                    <a:pt x="459" y="148"/>
                  </a:lnTo>
                  <a:lnTo>
                    <a:pt x="433" y="150"/>
                  </a:lnTo>
                  <a:lnTo>
                    <a:pt x="409" y="151"/>
                  </a:lnTo>
                  <a:lnTo>
                    <a:pt x="398" y="155"/>
                  </a:lnTo>
                  <a:lnTo>
                    <a:pt x="389" y="157"/>
                  </a:lnTo>
                  <a:lnTo>
                    <a:pt x="381" y="157"/>
                  </a:lnTo>
                  <a:lnTo>
                    <a:pt x="372" y="158"/>
                  </a:lnTo>
                  <a:lnTo>
                    <a:pt x="361" y="158"/>
                  </a:lnTo>
                  <a:lnTo>
                    <a:pt x="347" y="159"/>
                  </a:lnTo>
                  <a:lnTo>
                    <a:pt x="333" y="160"/>
                  </a:lnTo>
                  <a:lnTo>
                    <a:pt x="317" y="161"/>
                  </a:lnTo>
                  <a:lnTo>
                    <a:pt x="299" y="162"/>
                  </a:lnTo>
                  <a:lnTo>
                    <a:pt x="278" y="162"/>
                  </a:lnTo>
                  <a:lnTo>
                    <a:pt x="253" y="162"/>
                  </a:lnTo>
                  <a:lnTo>
                    <a:pt x="226" y="162"/>
                  </a:lnTo>
                  <a:lnTo>
                    <a:pt x="199" y="161"/>
                  </a:lnTo>
                  <a:lnTo>
                    <a:pt x="171" y="159"/>
                  </a:lnTo>
                  <a:lnTo>
                    <a:pt x="145" y="156"/>
                  </a:lnTo>
                  <a:lnTo>
                    <a:pt x="120" y="152"/>
                  </a:lnTo>
                  <a:lnTo>
                    <a:pt x="100" y="148"/>
                  </a:lnTo>
                  <a:lnTo>
                    <a:pt x="82" y="143"/>
                  </a:lnTo>
                  <a:lnTo>
                    <a:pt x="66" y="137"/>
                  </a:lnTo>
                  <a:lnTo>
                    <a:pt x="50" y="128"/>
                  </a:lnTo>
                  <a:lnTo>
                    <a:pt x="39" y="117"/>
                  </a:lnTo>
                  <a:lnTo>
                    <a:pt x="31" y="108"/>
                  </a:lnTo>
                  <a:lnTo>
                    <a:pt x="25" y="98"/>
                  </a:lnTo>
                  <a:lnTo>
                    <a:pt x="19" y="86"/>
                  </a:lnTo>
                  <a:lnTo>
                    <a:pt x="9" y="74"/>
                  </a:lnTo>
                  <a:lnTo>
                    <a:pt x="0" y="72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1" name="Line 356"/>
            <p:cNvSpPr>
              <a:spLocks noChangeShapeType="1"/>
            </p:cNvSpPr>
            <p:nvPr/>
          </p:nvSpPr>
          <p:spPr bwMode="auto">
            <a:xfrm>
              <a:off x="3111" y="2881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2" name="Line 357"/>
            <p:cNvSpPr>
              <a:spLocks noChangeShapeType="1"/>
            </p:cNvSpPr>
            <p:nvPr/>
          </p:nvSpPr>
          <p:spPr bwMode="auto">
            <a:xfrm>
              <a:off x="3260" y="2877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3" name="Line 358"/>
            <p:cNvSpPr>
              <a:spLocks noChangeShapeType="1"/>
            </p:cNvSpPr>
            <p:nvPr/>
          </p:nvSpPr>
          <p:spPr bwMode="auto">
            <a:xfrm flipV="1">
              <a:off x="3148" y="2874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4" name="Line 359"/>
            <p:cNvSpPr>
              <a:spLocks noChangeShapeType="1"/>
            </p:cNvSpPr>
            <p:nvPr/>
          </p:nvSpPr>
          <p:spPr bwMode="auto">
            <a:xfrm flipV="1">
              <a:off x="3223" y="2872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5" name="Line 360"/>
            <p:cNvSpPr>
              <a:spLocks noChangeShapeType="1"/>
            </p:cNvSpPr>
            <p:nvPr/>
          </p:nvSpPr>
          <p:spPr bwMode="auto">
            <a:xfrm flipV="1">
              <a:off x="3223" y="2885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6" name="Line 361"/>
            <p:cNvSpPr>
              <a:spLocks noChangeShapeType="1"/>
            </p:cNvSpPr>
            <p:nvPr/>
          </p:nvSpPr>
          <p:spPr bwMode="auto">
            <a:xfrm>
              <a:off x="3186" y="2880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7" name="Line 362"/>
            <p:cNvSpPr>
              <a:spLocks noChangeShapeType="1"/>
            </p:cNvSpPr>
            <p:nvPr/>
          </p:nvSpPr>
          <p:spPr bwMode="auto">
            <a:xfrm flipV="1">
              <a:off x="3298" y="2866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8" name="Line 363"/>
            <p:cNvSpPr>
              <a:spLocks noChangeShapeType="1"/>
            </p:cNvSpPr>
            <p:nvPr/>
          </p:nvSpPr>
          <p:spPr bwMode="auto">
            <a:xfrm flipV="1">
              <a:off x="3298" y="2883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59" name="Line 364"/>
            <p:cNvSpPr>
              <a:spLocks noChangeShapeType="1"/>
            </p:cNvSpPr>
            <p:nvPr/>
          </p:nvSpPr>
          <p:spPr bwMode="auto">
            <a:xfrm flipV="1">
              <a:off x="3373" y="2857"/>
              <a:ext cx="0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0" name="Line 365"/>
            <p:cNvSpPr>
              <a:spLocks noChangeShapeType="1"/>
            </p:cNvSpPr>
            <p:nvPr/>
          </p:nvSpPr>
          <p:spPr bwMode="auto">
            <a:xfrm flipV="1">
              <a:off x="3373" y="2880"/>
              <a:ext cx="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1" name="Line 366"/>
            <p:cNvSpPr>
              <a:spLocks noChangeShapeType="1"/>
            </p:cNvSpPr>
            <p:nvPr/>
          </p:nvSpPr>
          <p:spPr bwMode="auto">
            <a:xfrm>
              <a:off x="3335" y="2872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2" name="Line 367"/>
            <p:cNvSpPr>
              <a:spLocks noChangeShapeType="1"/>
            </p:cNvSpPr>
            <p:nvPr/>
          </p:nvSpPr>
          <p:spPr bwMode="auto">
            <a:xfrm flipV="1">
              <a:off x="2942" y="2884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3" name="Line 368"/>
            <p:cNvSpPr>
              <a:spLocks noChangeShapeType="1"/>
            </p:cNvSpPr>
            <p:nvPr/>
          </p:nvSpPr>
          <p:spPr bwMode="auto">
            <a:xfrm flipV="1">
              <a:off x="3448" y="2844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4" name="Line 369"/>
            <p:cNvSpPr>
              <a:spLocks noChangeShapeType="1"/>
            </p:cNvSpPr>
            <p:nvPr/>
          </p:nvSpPr>
          <p:spPr bwMode="auto">
            <a:xfrm flipV="1">
              <a:off x="3448" y="2876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5" name="Line 370"/>
            <p:cNvSpPr>
              <a:spLocks noChangeShapeType="1"/>
            </p:cNvSpPr>
            <p:nvPr/>
          </p:nvSpPr>
          <p:spPr bwMode="auto">
            <a:xfrm flipV="1">
              <a:off x="3523" y="2829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6" name="Line 371"/>
            <p:cNvSpPr>
              <a:spLocks noChangeShapeType="1"/>
            </p:cNvSpPr>
            <p:nvPr/>
          </p:nvSpPr>
          <p:spPr bwMode="auto">
            <a:xfrm flipV="1">
              <a:off x="3523" y="2871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7" name="Line 372"/>
            <p:cNvSpPr>
              <a:spLocks noChangeShapeType="1"/>
            </p:cNvSpPr>
            <p:nvPr/>
          </p:nvSpPr>
          <p:spPr bwMode="auto">
            <a:xfrm flipV="1">
              <a:off x="3598" y="2817"/>
              <a:ext cx="0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8" name="Line 373"/>
            <p:cNvSpPr>
              <a:spLocks noChangeShapeType="1"/>
            </p:cNvSpPr>
            <p:nvPr/>
          </p:nvSpPr>
          <p:spPr bwMode="auto">
            <a:xfrm flipV="1">
              <a:off x="3598" y="2867"/>
              <a:ext cx="0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69" name="Line 374"/>
            <p:cNvSpPr>
              <a:spLocks noChangeShapeType="1"/>
            </p:cNvSpPr>
            <p:nvPr/>
          </p:nvSpPr>
          <p:spPr bwMode="auto">
            <a:xfrm flipV="1">
              <a:off x="3673" y="2809"/>
              <a:ext cx="0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0" name="Line 375"/>
            <p:cNvSpPr>
              <a:spLocks noChangeShapeType="1"/>
            </p:cNvSpPr>
            <p:nvPr/>
          </p:nvSpPr>
          <p:spPr bwMode="auto">
            <a:xfrm flipV="1">
              <a:off x="3673" y="2863"/>
              <a:ext cx="0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1" name="Line 376"/>
            <p:cNvSpPr>
              <a:spLocks noChangeShapeType="1"/>
            </p:cNvSpPr>
            <p:nvPr/>
          </p:nvSpPr>
          <p:spPr bwMode="auto">
            <a:xfrm>
              <a:off x="3410" y="2864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2" name="Line 377"/>
            <p:cNvSpPr>
              <a:spLocks noChangeShapeType="1"/>
            </p:cNvSpPr>
            <p:nvPr/>
          </p:nvSpPr>
          <p:spPr bwMode="auto">
            <a:xfrm>
              <a:off x="3485" y="2855"/>
              <a:ext cx="1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3" name="Line 378"/>
            <p:cNvSpPr>
              <a:spLocks noChangeShapeType="1"/>
            </p:cNvSpPr>
            <p:nvPr/>
          </p:nvSpPr>
          <p:spPr bwMode="auto">
            <a:xfrm>
              <a:off x="3560" y="2845"/>
              <a:ext cx="1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4" name="Line 379"/>
            <p:cNvSpPr>
              <a:spLocks noChangeShapeType="1"/>
            </p:cNvSpPr>
            <p:nvPr/>
          </p:nvSpPr>
          <p:spPr bwMode="auto">
            <a:xfrm>
              <a:off x="3635" y="2839"/>
              <a:ext cx="1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5" name="Freeform 380"/>
            <p:cNvSpPr>
              <a:spLocks/>
            </p:cNvSpPr>
            <p:nvPr/>
          </p:nvSpPr>
          <p:spPr bwMode="auto">
            <a:xfrm>
              <a:off x="2872" y="2935"/>
              <a:ext cx="654" cy="42"/>
            </a:xfrm>
            <a:custGeom>
              <a:avLst/>
              <a:gdLst>
                <a:gd name="T0" fmla="*/ 654 w 1309"/>
                <a:gd name="T1" fmla="*/ 25 h 85"/>
                <a:gd name="T2" fmla="*/ 644 w 1309"/>
                <a:gd name="T3" fmla="*/ 26 h 85"/>
                <a:gd name="T4" fmla="*/ 632 w 1309"/>
                <a:gd name="T5" fmla="*/ 28 h 85"/>
                <a:gd name="T6" fmla="*/ 618 w 1309"/>
                <a:gd name="T7" fmla="*/ 29 h 85"/>
                <a:gd name="T8" fmla="*/ 602 w 1309"/>
                <a:gd name="T9" fmla="*/ 31 h 85"/>
                <a:gd name="T10" fmla="*/ 587 w 1309"/>
                <a:gd name="T11" fmla="*/ 33 h 85"/>
                <a:gd name="T12" fmla="*/ 573 w 1309"/>
                <a:gd name="T13" fmla="*/ 34 h 85"/>
                <a:gd name="T14" fmla="*/ 561 w 1309"/>
                <a:gd name="T15" fmla="*/ 36 h 85"/>
                <a:gd name="T16" fmla="*/ 550 w 1309"/>
                <a:gd name="T17" fmla="*/ 37 h 85"/>
                <a:gd name="T18" fmla="*/ 537 w 1309"/>
                <a:gd name="T19" fmla="*/ 38 h 85"/>
                <a:gd name="T20" fmla="*/ 519 w 1309"/>
                <a:gd name="T21" fmla="*/ 39 h 85"/>
                <a:gd name="T22" fmla="*/ 497 w 1309"/>
                <a:gd name="T23" fmla="*/ 40 h 85"/>
                <a:gd name="T24" fmla="*/ 467 w 1309"/>
                <a:gd name="T25" fmla="*/ 41 h 85"/>
                <a:gd name="T26" fmla="*/ 434 w 1309"/>
                <a:gd name="T27" fmla="*/ 42 h 85"/>
                <a:gd name="T28" fmla="*/ 401 w 1309"/>
                <a:gd name="T29" fmla="*/ 42 h 85"/>
                <a:gd name="T30" fmla="*/ 372 w 1309"/>
                <a:gd name="T31" fmla="*/ 42 h 85"/>
                <a:gd name="T32" fmla="*/ 352 w 1309"/>
                <a:gd name="T33" fmla="*/ 42 h 85"/>
                <a:gd name="T34" fmla="*/ 337 w 1309"/>
                <a:gd name="T35" fmla="*/ 42 h 85"/>
                <a:gd name="T36" fmla="*/ 327 w 1309"/>
                <a:gd name="T37" fmla="*/ 42 h 85"/>
                <a:gd name="T38" fmla="*/ 318 w 1309"/>
                <a:gd name="T39" fmla="*/ 42 h 85"/>
                <a:gd name="T40" fmla="*/ 309 w 1309"/>
                <a:gd name="T41" fmla="*/ 42 h 85"/>
                <a:gd name="T42" fmla="*/ 295 w 1309"/>
                <a:gd name="T43" fmla="*/ 41 h 85"/>
                <a:gd name="T44" fmla="*/ 275 w 1309"/>
                <a:gd name="T45" fmla="*/ 41 h 85"/>
                <a:gd name="T46" fmla="*/ 251 w 1309"/>
                <a:gd name="T47" fmla="*/ 41 h 85"/>
                <a:gd name="T48" fmla="*/ 226 w 1309"/>
                <a:gd name="T49" fmla="*/ 40 h 85"/>
                <a:gd name="T50" fmla="*/ 203 w 1309"/>
                <a:gd name="T51" fmla="*/ 40 h 85"/>
                <a:gd name="T52" fmla="*/ 186 w 1309"/>
                <a:gd name="T53" fmla="*/ 40 h 85"/>
                <a:gd name="T54" fmla="*/ 175 w 1309"/>
                <a:gd name="T55" fmla="*/ 39 h 85"/>
                <a:gd name="T56" fmla="*/ 167 w 1309"/>
                <a:gd name="T57" fmla="*/ 39 h 85"/>
                <a:gd name="T58" fmla="*/ 160 w 1309"/>
                <a:gd name="T59" fmla="*/ 39 h 85"/>
                <a:gd name="T60" fmla="*/ 152 w 1309"/>
                <a:gd name="T61" fmla="*/ 38 h 85"/>
                <a:gd name="T62" fmla="*/ 143 w 1309"/>
                <a:gd name="T63" fmla="*/ 37 h 85"/>
                <a:gd name="T64" fmla="*/ 133 w 1309"/>
                <a:gd name="T65" fmla="*/ 35 h 85"/>
                <a:gd name="T66" fmla="*/ 123 w 1309"/>
                <a:gd name="T67" fmla="*/ 33 h 85"/>
                <a:gd name="T68" fmla="*/ 113 w 1309"/>
                <a:gd name="T69" fmla="*/ 31 h 85"/>
                <a:gd name="T70" fmla="*/ 103 w 1309"/>
                <a:gd name="T71" fmla="*/ 29 h 85"/>
                <a:gd name="T72" fmla="*/ 91 w 1309"/>
                <a:gd name="T73" fmla="*/ 26 h 85"/>
                <a:gd name="T74" fmla="*/ 79 w 1309"/>
                <a:gd name="T75" fmla="*/ 22 h 85"/>
                <a:gd name="T76" fmla="*/ 68 w 1309"/>
                <a:gd name="T77" fmla="*/ 18 h 85"/>
                <a:gd name="T78" fmla="*/ 58 w 1309"/>
                <a:gd name="T79" fmla="*/ 15 h 85"/>
                <a:gd name="T80" fmla="*/ 47 w 1309"/>
                <a:gd name="T81" fmla="*/ 11 h 85"/>
                <a:gd name="T82" fmla="*/ 37 w 1309"/>
                <a:gd name="T83" fmla="*/ 8 h 85"/>
                <a:gd name="T84" fmla="*/ 27 w 1309"/>
                <a:gd name="T85" fmla="*/ 6 h 85"/>
                <a:gd name="T86" fmla="*/ 19 w 1309"/>
                <a:gd name="T87" fmla="*/ 3 h 85"/>
                <a:gd name="T88" fmla="*/ 11 w 1309"/>
                <a:gd name="T89" fmla="*/ 2 h 85"/>
                <a:gd name="T90" fmla="*/ 5 w 1309"/>
                <a:gd name="T91" fmla="*/ 1 h 85"/>
                <a:gd name="T92" fmla="*/ 0 w 1309"/>
                <a:gd name="T93" fmla="*/ 0 h 8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09"/>
                <a:gd name="T142" fmla="*/ 0 h 85"/>
                <a:gd name="T143" fmla="*/ 1309 w 1309"/>
                <a:gd name="T144" fmla="*/ 85 h 8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09" h="85">
                  <a:moveTo>
                    <a:pt x="1309" y="50"/>
                  </a:moveTo>
                  <a:lnTo>
                    <a:pt x="1288" y="52"/>
                  </a:lnTo>
                  <a:lnTo>
                    <a:pt x="1264" y="56"/>
                  </a:lnTo>
                  <a:lnTo>
                    <a:pt x="1236" y="59"/>
                  </a:lnTo>
                  <a:lnTo>
                    <a:pt x="1205" y="63"/>
                  </a:lnTo>
                  <a:lnTo>
                    <a:pt x="1174" y="67"/>
                  </a:lnTo>
                  <a:lnTo>
                    <a:pt x="1146" y="69"/>
                  </a:lnTo>
                  <a:lnTo>
                    <a:pt x="1123" y="72"/>
                  </a:lnTo>
                  <a:lnTo>
                    <a:pt x="1101" y="75"/>
                  </a:lnTo>
                  <a:lnTo>
                    <a:pt x="1074" y="77"/>
                  </a:lnTo>
                  <a:lnTo>
                    <a:pt x="1039" y="79"/>
                  </a:lnTo>
                  <a:lnTo>
                    <a:pt x="994" y="81"/>
                  </a:lnTo>
                  <a:lnTo>
                    <a:pt x="934" y="83"/>
                  </a:lnTo>
                  <a:lnTo>
                    <a:pt x="868" y="84"/>
                  </a:lnTo>
                  <a:lnTo>
                    <a:pt x="803" y="85"/>
                  </a:lnTo>
                  <a:lnTo>
                    <a:pt x="745" y="85"/>
                  </a:lnTo>
                  <a:lnTo>
                    <a:pt x="705" y="85"/>
                  </a:lnTo>
                  <a:lnTo>
                    <a:pt x="674" y="85"/>
                  </a:lnTo>
                  <a:lnTo>
                    <a:pt x="654" y="85"/>
                  </a:lnTo>
                  <a:lnTo>
                    <a:pt x="637" y="84"/>
                  </a:lnTo>
                  <a:lnTo>
                    <a:pt x="618" y="84"/>
                  </a:lnTo>
                  <a:lnTo>
                    <a:pt x="590" y="83"/>
                  </a:lnTo>
                  <a:lnTo>
                    <a:pt x="550" y="83"/>
                  </a:lnTo>
                  <a:lnTo>
                    <a:pt x="502" y="83"/>
                  </a:lnTo>
                  <a:lnTo>
                    <a:pt x="452" y="81"/>
                  </a:lnTo>
                  <a:lnTo>
                    <a:pt x="407" y="81"/>
                  </a:lnTo>
                  <a:lnTo>
                    <a:pt x="373" y="80"/>
                  </a:lnTo>
                  <a:lnTo>
                    <a:pt x="351" y="79"/>
                  </a:lnTo>
                  <a:lnTo>
                    <a:pt x="334" y="79"/>
                  </a:lnTo>
                  <a:lnTo>
                    <a:pt x="320" y="78"/>
                  </a:lnTo>
                  <a:lnTo>
                    <a:pt x="304" y="77"/>
                  </a:lnTo>
                  <a:lnTo>
                    <a:pt x="286" y="74"/>
                  </a:lnTo>
                  <a:lnTo>
                    <a:pt x="266" y="70"/>
                  </a:lnTo>
                  <a:lnTo>
                    <a:pt x="246" y="67"/>
                  </a:lnTo>
                  <a:lnTo>
                    <a:pt x="227" y="63"/>
                  </a:lnTo>
                  <a:lnTo>
                    <a:pt x="207" y="58"/>
                  </a:lnTo>
                  <a:lnTo>
                    <a:pt x="183" y="52"/>
                  </a:lnTo>
                  <a:lnTo>
                    <a:pt x="159" y="44"/>
                  </a:lnTo>
                  <a:lnTo>
                    <a:pt x="137" y="36"/>
                  </a:lnTo>
                  <a:lnTo>
                    <a:pt x="116" y="30"/>
                  </a:lnTo>
                  <a:lnTo>
                    <a:pt x="94" y="22"/>
                  </a:lnTo>
                  <a:lnTo>
                    <a:pt x="74" y="16"/>
                  </a:lnTo>
                  <a:lnTo>
                    <a:pt x="55" y="12"/>
                  </a:lnTo>
                  <a:lnTo>
                    <a:pt x="38" y="7"/>
                  </a:lnTo>
                  <a:lnTo>
                    <a:pt x="22" y="5"/>
                  </a:lnTo>
                  <a:lnTo>
                    <a:pt x="10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6" name="Line 381"/>
            <p:cNvSpPr>
              <a:spLocks noChangeShapeType="1"/>
            </p:cNvSpPr>
            <p:nvPr/>
          </p:nvSpPr>
          <p:spPr bwMode="auto">
            <a:xfrm flipV="1">
              <a:off x="2903" y="2886"/>
              <a:ext cx="1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7" name="Line 382"/>
            <p:cNvSpPr>
              <a:spLocks noChangeShapeType="1"/>
            </p:cNvSpPr>
            <p:nvPr/>
          </p:nvSpPr>
          <p:spPr bwMode="auto">
            <a:xfrm>
              <a:off x="2903" y="2967"/>
              <a:ext cx="1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8" name="Line 383"/>
            <p:cNvSpPr>
              <a:spLocks noChangeShapeType="1"/>
            </p:cNvSpPr>
            <p:nvPr/>
          </p:nvSpPr>
          <p:spPr bwMode="auto">
            <a:xfrm>
              <a:off x="2903" y="2930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79" name="Line 384"/>
            <p:cNvSpPr>
              <a:spLocks noChangeShapeType="1"/>
            </p:cNvSpPr>
            <p:nvPr/>
          </p:nvSpPr>
          <p:spPr bwMode="auto">
            <a:xfrm>
              <a:off x="2978" y="2954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0" name="Line 385"/>
            <p:cNvSpPr>
              <a:spLocks noChangeShapeType="1"/>
            </p:cNvSpPr>
            <p:nvPr/>
          </p:nvSpPr>
          <p:spPr bwMode="auto">
            <a:xfrm>
              <a:off x="3111" y="2976"/>
              <a:ext cx="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1" name="Line 386"/>
            <p:cNvSpPr>
              <a:spLocks noChangeShapeType="1"/>
            </p:cNvSpPr>
            <p:nvPr/>
          </p:nvSpPr>
          <p:spPr bwMode="auto">
            <a:xfrm>
              <a:off x="3260" y="2977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2" name="Line 387"/>
            <p:cNvSpPr>
              <a:spLocks noChangeShapeType="1"/>
            </p:cNvSpPr>
            <p:nvPr/>
          </p:nvSpPr>
          <p:spPr bwMode="auto">
            <a:xfrm>
              <a:off x="3186" y="2976"/>
              <a:ext cx="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3" name="Line 388"/>
            <p:cNvSpPr>
              <a:spLocks noChangeShapeType="1"/>
            </p:cNvSpPr>
            <p:nvPr/>
          </p:nvSpPr>
          <p:spPr bwMode="auto">
            <a:xfrm>
              <a:off x="3335" y="2976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4" name="Line 389"/>
            <p:cNvSpPr>
              <a:spLocks noChangeShapeType="1"/>
            </p:cNvSpPr>
            <p:nvPr/>
          </p:nvSpPr>
          <p:spPr bwMode="auto">
            <a:xfrm flipH="1">
              <a:off x="3066" y="2980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5" name="Line 390"/>
            <p:cNvSpPr>
              <a:spLocks noChangeShapeType="1"/>
            </p:cNvSpPr>
            <p:nvPr/>
          </p:nvSpPr>
          <p:spPr bwMode="auto">
            <a:xfrm flipH="1">
              <a:off x="3067" y="2970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6" name="Line 391"/>
            <p:cNvSpPr>
              <a:spLocks noChangeShapeType="1"/>
            </p:cNvSpPr>
            <p:nvPr/>
          </p:nvSpPr>
          <p:spPr bwMode="auto">
            <a:xfrm>
              <a:off x="3146" y="2981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7" name="Line 392"/>
            <p:cNvSpPr>
              <a:spLocks noChangeShapeType="1"/>
            </p:cNvSpPr>
            <p:nvPr/>
          </p:nvSpPr>
          <p:spPr bwMode="auto">
            <a:xfrm>
              <a:off x="3146" y="2971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8" name="Line 393"/>
            <p:cNvSpPr>
              <a:spLocks noChangeShapeType="1"/>
            </p:cNvSpPr>
            <p:nvPr/>
          </p:nvSpPr>
          <p:spPr bwMode="auto">
            <a:xfrm>
              <a:off x="3223" y="2981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89" name="Line 394"/>
            <p:cNvSpPr>
              <a:spLocks noChangeShapeType="1"/>
            </p:cNvSpPr>
            <p:nvPr/>
          </p:nvSpPr>
          <p:spPr bwMode="auto">
            <a:xfrm>
              <a:off x="3223" y="2972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0" name="Line 395"/>
            <p:cNvSpPr>
              <a:spLocks noChangeShapeType="1"/>
            </p:cNvSpPr>
            <p:nvPr/>
          </p:nvSpPr>
          <p:spPr bwMode="auto">
            <a:xfrm>
              <a:off x="3296" y="2981"/>
              <a:ext cx="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1" name="Line 396"/>
            <p:cNvSpPr>
              <a:spLocks noChangeShapeType="1"/>
            </p:cNvSpPr>
            <p:nvPr/>
          </p:nvSpPr>
          <p:spPr bwMode="auto">
            <a:xfrm>
              <a:off x="3296" y="2972"/>
              <a:ext cx="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2" name="Line 397"/>
            <p:cNvSpPr>
              <a:spLocks noChangeShapeType="1"/>
            </p:cNvSpPr>
            <p:nvPr/>
          </p:nvSpPr>
          <p:spPr bwMode="auto">
            <a:xfrm flipH="1">
              <a:off x="2937" y="2953"/>
              <a:ext cx="2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3" name="Line 398"/>
            <p:cNvSpPr>
              <a:spLocks noChangeShapeType="1"/>
            </p:cNvSpPr>
            <p:nvPr/>
          </p:nvSpPr>
          <p:spPr bwMode="auto">
            <a:xfrm flipH="1">
              <a:off x="3024" y="2973"/>
              <a:ext cx="0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4" name="Line 399"/>
            <p:cNvSpPr>
              <a:spLocks noChangeShapeType="1"/>
            </p:cNvSpPr>
            <p:nvPr/>
          </p:nvSpPr>
          <p:spPr bwMode="auto">
            <a:xfrm flipV="1">
              <a:off x="3448" y="2961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5" name="Line 400"/>
            <p:cNvSpPr>
              <a:spLocks noChangeShapeType="1"/>
            </p:cNvSpPr>
            <p:nvPr/>
          </p:nvSpPr>
          <p:spPr bwMode="auto">
            <a:xfrm flipV="1">
              <a:off x="3448" y="2977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6" name="Line 401"/>
            <p:cNvSpPr>
              <a:spLocks noChangeShapeType="1"/>
            </p:cNvSpPr>
            <p:nvPr/>
          </p:nvSpPr>
          <p:spPr bwMode="auto">
            <a:xfrm flipV="1">
              <a:off x="3523" y="2947"/>
              <a:ext cx="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7" name="Line 402"/>
            <p:cNvSpPr>
              <a:spLocks noChangeShapeType="1"/>
            </p:cNvSpPr>
            <p:nvPr/>
          </p:nvSpPr>
          <p:spPr bwMode="auto">
            <a:xfrm flipV="1">
              <a:off x="3523" y="2975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8" name="Line 403"/>
            <p:cNvSpPr>
              <a:spLocks noChangeShapeType="1"/>
            </p:cNvSpPr>
            <p:nvPr/>
          </p:nvSpPr>
          <p:spPr bwMode="auto">
            <a:xfrm flipV="1">
              <a:off x="3598" y="2940"/>
              <a:ext cx="0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5999" name="Line 404"/>
            <p:cNvSpPr>
              <a:spLocks noChangeShapeType="1"/>
            </p:cNvSpPr>
            <p:nvPr/>
          </p:nvSpPr>
          <p:spPr bwMode="auto">
            <a:xfrm flipV="1">
              <a:off x="3598" y="2972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0" name="Line 405"/>
            <p:cNvSpPr>
              <a:spLocks noChangeShapeType="1"/>
            </p:cNvSpPr>
            <p:nvPr/>
          </p:nvSpPr>
          <p:spPr bwMode="auto">
            <a:xfrm>
              <a:off x="3673" y="2939"/>
              <a:ext cx="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1" name="Line 406"/>
            <p:cNvSpPr>
              <a:spLocks noChangeShapeType="1"/>
            </p:cNvSpPr>
            <p:nvPr/>
          </p:nvSpPr>
          <p:spPr bwMode="auto">
            <a:xfrm flipV="1">
              <a:off x="3673" y="2940"/>
              <a:ext cx="0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2" name="Line 407"/>
            <p:cNvSpPr>
              <a:spLocks noChangeShapeType="1"/>
            </p:cNvSpPr>
            <p:nvPr/>
          </p:nvSpPr>
          <p:spPr bwMode="auto">
            <a:xfrm flipV="1">
              <a:off x="3673" y="2972"/>
              <a:ext cx="0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3" name="Line 408"/>
            <p:cNvSpPr>
              <a:spLocks noChangeShapeType="1"/>
            </p:cNvSpPr>
            <p:nvPr/>
          </p:nvSpPr>
          <p:spPr bwMode="auto">
            <a:xfrm>
              <a:off x="3410" y="2973"/>
              <a:ext cx="1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4" name="Line 409"/>
            <p:cNvSpPr>
              <a:spLocks noChangeShapeType="1"/>
            </p:cNvSpPr>
            <p:nvPr/>
          </p:nvSpPr>
          <p:spPr bwMode="auto">
            <a:xfrm>
              <a:off x="3485" y="2965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5" name="Line 410"/>
            <p:cNvSpPr>
              <a:spLocks noChangeShapeType="1"/>
            </p:cNvSpPr>
            <p:nvPr/>
          </p:nvSpPr>
          <p:spPr bwMode="auto">
            <a:xfrm>
              <a:off x="3560" y="2957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6" name="Line 411"/>
            <p:cNvSpPr>
              <a:spLocks noChangeShapeType="1"/>
            </p:cNvSpPr>
            <p:nvPr/>
          </p:nvSpPr>
          <p:spPr bwMode="auto">
            <a:xfrm>
              <a:off x="3635" y="2957"/>
              <a:ext cx="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7" name="Line 412"/>
            <p:cNvSpPr>
              <a:spLocks noChangeShapeType="1"/>
            </p:cNvSpPr>
            <p:nvPr/>
          </p:nvSpPr>
          <p:spPr bwMode="auto">
            <a:xfrm flipV="1">
              <a:off x="3736" y="2805"/>
              <a:ext cx="22" cy="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8" name="Line 413"/>
            <p:cNvSpPr>
              <a:spLocks noChangeShapeType="1"/>
            </p:cNvSpPr>
            <p:nvPr/>
          </p:nvSpPr>
          <p:spPr bwMode="auto">
            <a:xfrm flipV="1">
              <a:off x="3747" y="2862"/>
              <a:ext cx="1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09" name="Line 414"/>
            <p:cNvSpPr>
              <a:spLocks noChangeShapeType="1"/>
            </p:cNvSpPr>
            <p:nvPr/>
          </p:nvSpPr>
          <p:spPr bwMode="auto">
            <a:xfrm flipV="1">
              <a:off x="3822" y="2826"/>
              <a:ext cx="1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0" name="Line 415"/>
            <p:cNvSpPr>
              <a:spLocks noChangeShapeType="1"/>
            </p:cNvSpPr>
            <p:nvPr/>
          </p:nvSpPr>
          <p:spPr bwMode="auto">
            <a:xfrm>
              <a:off x="3710" y="2835"/>
              <a:ext cx="1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1" name="Line 416"/>
            <p:cNvSpPr>
              <a:spLocks noChangeShapeType="1"/>
            </p:cNvSpPr>
            <p:nvPr/>
          </p:nvSpPr>
          <p:spPr bwMode="auto">
            <a:xfrm>
              <a:off x="3785" y="2838"/>
              <a:ext cx="1" cy="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2" name="Line 417"/>
            <p:cNvSpPr>
              <a:spLocks noChangeShapeType="1"/>
            </p:cNvSpPr>
            <p:nvPr/>
          </p:nvSpPr>
          <p:spPr bwMode="auto">
            <a:xfrm>
              <a:off x="3860" y="2850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3" name="Line 418"/>
            <p:cNvSpPr>
              <a:spLocks noChangeShapeType="1"/>
            </p:cNvSpPr>
            <p:nvPr/>
          </p:nvSpPr>
          <p:spPr bwMode="auto">
            <a:xfrm>
              <a:off x="3710" y="2956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4" name="Line 419"/>
            <p:cNvSpPr>
              <a:spLocks noChangeShapeType="1"/>
            </p:cNvSpPr>
            <p:nvPr/>
          </p:nvSpPr>
          <p:spPr bwMode="auto">
            <a:xfrm flipH="1" flipV="1">
              <a:off x="3746" y="2972"/>
              <a:ext cx="1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5" name="Line 420"/>
            <p:cNvSpPr>
              <a:spLocks noChangeShapeType="1"/>
            </p:cNvSpPr>
            <p:nvPr/>
          </p:nvSpPr>
          <p:spPr bwMode="auto">
            <a:xfrm flipH="1" flipV="1">
              <a:off x="3742" y="2937"/>
              <a:ext cx="3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6" name="Freeform 421"/>
            <p:cNvSpPr>
              <a:spLocks/>
            </p:cNvSpPr>
            <p:nvPr/>
          </p:nvSpPr>
          <p:spPr bwMode="auto">
            <a:xfrm>
              <a:off x="3019" y="2832"/>
              <a:ext cx="1634" cy="432"/>
            </a:xfrm>
            <a:custGeom>
              <a:avLst/>
              <a:gdLst>
                <a:gd name="T0" fmla="*/ 17 w 3267"/>
                <a:gd name="T1" fmla="*/ 51 h 864"/>
                <a:gd name="T2" fmla="*/ 50 w 3267"/>
                <a:gd name="T3" fmla="*/ 50 h 864"/>
                <a:gd name="T4" fmla="*/ 92 w 3267"/>
                <a:gd name="T5" fmla="*/ 49 h 864"/>
                <a:gd name="T6" fmla="*/ 134 w 3267"/>
                <a:gd name="T7" fmla="*/ 48 h 864"/>
                <a:gd name="T8" fmla="*/ 180 w 3267"/>
                <a:gd name="T9" fmla="*/ 47 h 864"/>
                <a:gd name="T10" fmla="*/ 232 w 3267"/>
                <a:gd name="T11" fmla="*/ 46 h 864"/>
                <a:gd name="T12" fmla="*/ 283 w 3267"/>
                <a:gd name="T13" fmla="*/ 42 h 864"/>
                <a:gd name="T14" fmla="*/ 330 w 3267"/>
                <a:gd name="T15" fmla="*/ 38 h 864"/>
                <a:gd name="T16" fmla="*/ 386 w 3267"/>
                <a:gd name="T17" fmla="*/ 33 h 864"/>
                <a:gd name="T18" fmla="*/ 444 w 3267"/>
                <a:gd name="T19" fmla="*/ 26 h 864"/>
                <a:gd name="T20" fmla="*/ 499 w 3267"/>
                <a:gd name="T21" fmla="*/ 19 h 864"/>
                <a:gd name="T22" fmla="*/ 554 w 3267"/>
                <a:gd name="T23" fmla="*/ 12 h 864"/>
                <a:gd name="T24" fmla="*/ 611 w 3267"/>
                <a:gd name="T25" fmla="*/ 7 h 864"/>
                <a:gd name="T26" fmla="*/ 659 w 3267"/>
                <a:gd name="T27" fmla="*/ 3 h 864"/>
                <a:gd name="T28" fmla="*/ 692 w 3267"/>
                <a:gd name="T29" fmla="*/ 1 h 864"/>
                <a:gd name="T30" fmla="*/ 710 w 3267"/>
                <a:gd name="T31" fmla="*/ 0 h 864"/>
                <a:gd name="T32" fmla="*/ 724 w 3267"/>
                <a:gd name="T33" fmla="*/ 0 h 864"/>
                <a:gd name="T34" fmla="*/ 752 w 3267"/>
                <a:gd name="T35" fmla="*/ 3 h 864"/>
                <a:gd name="T36" fmla="*/ 815 w 3267"/>
                <a:gd name="T37" fmla="*/ 14 h 864"/>
                <a:gd name="T38" fmla="*/ 894 w 3267"/>
                <a:gd name="T39" fmla="*/ 25 h 864"/>
                <a:gd name="T40" fmla="*/ 965 w 3267"/>
                <a:gd name="T41" fmla="*/ 27 h 864"/>
                <a:gd name="T42" fmla="*/ 1021 w 3267"/>
                <a:gd name="T43" fmla="*/ 24 h 864"/>
                <a:gd name="T44" fmla="*/ 1076 w 3267"/>
                <a:gd name="T45" fmla="*/ 19 h 864"/>
                <a:gd name="T46" fmla="*/ 1143 w 3267"/>
                <a:gd name="T47" fmla="*/ 16 h 864"/>
                <a:gd name="T48" fmla="*/ 1213 w 3267"/>
                <a:gd name="T49" fmla="*/ 16 h 864"/>
                <a:gd name="T50" fmla="*/ 1270 w 3267"/>
                <a:gd name="T51" fmla="*/ 19 h 864"/>
                <a:gd name="T52" fmla="*/ 1301 w 3267"/>
                <a:gd name="T53" fmla="*/ 25 h 864"/>
                <a:gd name="T54" fmla="*/ 1318 w 3267"/>
                <a:gd name="T55" fmla="*/ 30 h 864"/>
                <a:gd name="T56" fmla="*/ 1338 w 3267"/>
                <a:gd name="T57" fmla="*/ 43 h 864"/>
                <a:gd name="T58" fmla="*/ 1359 w 3267"/>
                <a:gd name="T59" fmla="*/ 65 h 864"/>
                <a:gd name="T60" fmla="*/ 1384 w 3267"/>
                <a:gd name="T61" fmla="*/ 97 h 864"/>
                <a:gd name="T62" fmla="*/ 1410 w 3267"/>
                <a:gd name="T63" fmla="*/ 136 h 864"/>
                <a:gd name="T64" fmla="*/ 1434 w 3267"/>
                <a:gd name="T65" fmla="*/ 178 h 864"/>
                <a:gd name="T66" fmla="*/ 1453 w 3267"/>
                <a:gd name="T67" fmla="*/ 218 h 864"/>
                <a:gd name="T68" fmla="*/ 1475 w 3267"/>
                <a:gd name="T69" fmla="*/ 260 h 864"/>
                <a:gd name="T70" fmla="*/ 1502 w 3267"/>
                <a:gd name="T71" fmla="*/ 299 h 864"/>
                <a:gd name="T72" fmla="*/ 1526 w 3267"/>
                <a:gd name="T73" fmla="*/ 332 h 864"/>
                <a:gd name="T74" fmla="*/ 1560 w 3267"/>
                <a:gd name="T75" fmla="*/ 367 h 864"/>
                <a:gd name="T76" fmla="*/ 1595 w 3267"/>
                <a:gd name="T77" fmla="*/ 401 h 864"/>
                <a:gd name="T78" fmla="*/ 1625 w 3267"/>
                <a:gd name="T79" fmla="*/ 426 h 8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267"/>
                <a:gd name="T121" fmla="*/ 0 h 864"/>
                <a:gd name="T122" fmla="*/ 3267 w 3267"/>
                <a:gd name="T123" fmla="*/ 864 h 86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267" h="864">
                  <a:moveTo>
                    <a:pt x="0" y="102"/>
                  </a:moveTo>
                  <a:lnTo>
                    <a:pt x="34" y="101"/>
                  </a:lnTo>
                  <a:lnTo>
                    <a:pt x="67" y="101"/>
                  </a:lnTo>
                  <a:lnTo>
                    <a:pt x="100" y="100"/>
                  </a:lnTo>
                  <a:lnTo>
                    <a:pt x="138" y="99"/>
                  </a:lnTo>
                  <a:lnTo>
                    <a:pt x="184" y="98"/>
                  </a:lnTo>
                  <a:lnTo>
                    <a:pt x="225" y="98"/>
                  </a:lnTo>
                  <a:lnTo>
                    <a:pt x="268" y="96"/>
                  </a:lnTo>
                  <a:lnTo>
                    <a:pt x="312" y="95"/>
                  </a:lnTo>
                  <a:lnTo>
                    <a:pt x="359" y="94"/>
                  </a:lnTo>
                  <a:lnTo>
                    <a:pt x="410" y="93"/>
                  </a:lnTo>
                  <a:lnTo>
                    <a:pt x="464" y="91"/>
                  </a:lnTo>
                  <a:lnTo>
                    <a:pt x="518" y="87"/>
                  </a:lnTo>
                  <a:lnTo>
                    <a:pt x="566" y="84"/>
                  </a:lnTo>
                  <a:lnTo>
                    <a:pt x="613" y="81"/>
                  </a:lnTo>
                  <a:lnTo>
                    <a:pt x="660" y="76"/>
                  </a:lnTo>
                  <a:lnTo>
                    <a:pt x="712" y="72"/>
                  </a:lnTo>
                  <a:lnTo>
                    <a:pt x="771" y="66"/>
                  </a:lnTo>
                  <a:lnTo>
                    <a:pt x="831" y="59"/>
                  </a:lnTo>
                  <a:lnTo>
                    <a:pt x="888" y="51"/>
                  </a:lnTo>
                  <a:lnTo>
                    <a:pt x="943" y="45"/>
                  </a:lnTo>
                  <a:lnTo>
                    <a:pt x="997" y="38"/>
                  </a:lnTo>
                  <a:lnTo>
                    <a:pt x="1051" y="30"/>
                  </a:lnTo>
                  <a:lnTo>
                    <a:pt x="1108" y="24"/>
                  </a:lnTo>
                  <a:lnTo>
                    <a:pt x="1167" y="18"/>
                  </a:lnTo>
                  <a:lnTo>
                    <a:pt x="1222" y="13"/>
                  </a:lnTo>
                  <a:lnTo>
                    <a:pt x="1273" y="9"/>
                  </a:lnTo>
                  <a:lnTo>
                    <a:pt x="1318" y="5"/>
                  </a:lnTo>
                  <a:lnTo>
                    <a:pt x="1357" y="3"/>
                  </a:lnTo>
                  <a:lnTo>
                    <a:pt x="1384" y="1"/>
                  </a:lnTo>
                  <a:lnTo>
                    <a:pt x="1405" y="1"/>
                  </a:lnTo>
                  <a:lnTo>
                    <a:pt x="1420" y="0"/>
                  </a:lnTo>
                  <a:lnTo>
                    <a:pt x="1432" y="0"/>
                  </a:lnTo>
                  <a:lnTo>
                    <a:pt x="1447" y="0"/>
                  </a:lnTo>
                  <a:lnTo>
                    <a:pt x="1468" y="1"/>
                  </a:lnTo>
                  <a:lnTo>
                    <a:pt x="1503" y="6"/>
                  </a:lnTo>
                  <a:lnTo>
                    <a:pt x="1559" y="15"/>
                  </a:lnTo>
                  <a:lnTo>
                    <a:pt x="1629" y="27"/>
                  </a:lnTo>
                  <a:lnTo>
                    <a:pt x="1706" y="39"/>
                  </a:lnTo>
                  <a:lnTo>
                    <a:pt x="1787" y="49"/>
                  </a:lnTo>
                  <a:lnTo>
                    <a:pt x="1863" y="55"/>
                  </a:lnTo>
                  <a:lnTo>
                    <a:pt x="1930" y="55"/>
                  </a:lnTo>
                  <a:lnTo>
                    <a:pt x="1987" y="53"/>
                  </a:lnTo>
                  <a:lnTo>
                    <a:pt x="2041" y="47"/>
                  </a:lnTo>
                  <a:lnTo>
                    <a:pt x="2094" y="41"/>
                  </a:lnTo>
                  <a:lnTo>
                    <a:pt x="2151" y="37"/>
                  </a:lnTo>
                  <a:lnTo>
                    <a:pt x="2215" y="33"/>
                  </a:lnTo>
                  <a:lnTo>
                    <a:pt x="2285" y="32"/>
                  </a:lnTo>
                  <a:lnTo>
                    <a:pt x="2357" y="32"/>
                  </a:lnTo>
                  <a:lnTo>
                    <a:pt x="2426" y="32"/>
                  </a:lnTo>
                  <a:lnTo>
                    <a:pt x="2488" y="35"/>
                  </a:lnTo>
                  <a:lnTo>
                    <a:pt x="2539" y="38"/>
                  </a:lnTo>
                  <a:lnTo>
                    <a:pt x="2575" y="42"/>
                  </a:lnTo>
                  <a:lnTo>
                    <a:pt x="2602" y="49"/>
                  </a:lnTo>
                  <a:lnTo>
                    <a:pt x="2622" y="54"/>
                  </a:lnTo>
                  <a:lnTo>
                    <a:pt x="2636" y="60"/>
                  </a:lnTo>
                  <a:lnTo>
                    <a:pt x="2653" y="71"/>
                  </a:lnTo>
                  <a:lnTo>
                    <a:pt x="2675" y="86"/>
                  </a:lnTo>
                  <a:lnTo>
                    <a:pt x="2696" y="105"/>
                  </a:lnTo>
                  <a:lnTo>
                    <a:pt x="2718" y="130"/>
                  </a:lnTo>
                  <a:lnTo>
                    <a:pt x="2742" y="161"/>
                  </a:lnTo>
                  <a:lnTo>
                    <a:pt x="2768" y="194"/>
                  </a:lnTo>
                  <a:lnTo>
                    <a:pt x="2794" y="232"/>
                  </a:lnTo>
                  <a:lnTo>
                    <a:pt x="2820" y="272"/>
                  </a:lnTo>
                  <a:lnTo>
                    <a:pt x="2844" y="313"/>
                  </a:lnTo>
                  <a:lnTo>
                    <a:pt x="2867" y="355"/>
                  </a:lnTo>
                  <a:lnTo>
                    <a:pt x="2886" y="397"/>
                  </a:lnTo>
                  <a:lnTo>
                    <a:pt x="2905" y="437"/>
                  </a:lnTo>
                  <a:lnTo>
                    <a:pt x="2927" y="479"/>
                  </a:lnTo>
                  <a:lnTo>
                    <a:pt x="2950" y="519"/>
                  </a:lnTo>
                  <a:lnTo>
                    <a:pt x="2978" y="563"/>
                  </a:lnTo>
                  <a:lnTo>
                    <a:pt x="3003" y="598"/>
                  </a:lnTo>
                  <a:lnTo>
                    <a:pt x="3027" y="631"/>
                  </a:lnTo>
                  <a:lnTo>
                    <a:pt x="3052" y="663"/>
                  </a:lnTo>
                  <a:lnTo>
                    <a:pt x="3086" y="699"/>
                  </a:lnTo>
                  <a:lnTo>
                    <a:pt x="3119" y="734"/>
                  </a:lnTo>
                  <a:lnTo>
                    <a:pt x="3155" y="769"/>
                  </a:lnTo>
                  <a:lnTo>
                    <a:pt x="3190" y="801"/>
                  </a:lnTo>
                  <a:lnTo>
                    <a:pt x="3223" y="830"/>
                  </a:lnTo>
                  <a:lnTo>
                    <a:pt x="3249" y="851"/>
                  </a:lnTo>
                  <a:lnTo>
                    <a:pt x="3267" y="86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7" name="Freeform 422"/>
            <p:cNvSpPr>
              <a:spLocks/>
            </p:cNvSpPr>
            <p:nvPr/>
          </p:nvSpPr>
          <p:spPr bwMode="auto">
            <a:xfrm>
              <a:off x="2958" y="2862"/>
              <a:ext cx="1695" cy="408"/>
            </a:xfrm>
            <a:custGeom>
              <a:avLst/>
              <a:gdLst>
                <a:gd name="T0" fmla="*/ 1684 w 3388"/>
                <a:gd name="T1" fmla="*/ 400 h 818"/>
                <a:gd name="T2" fmla="*/ 1652 w 3388"/>
                <a:gd name="T3" fmla="*/ 375 h 818"/>
                <a:gd name="T4" fmla="*/ 1615 w 3388"/>
                <a:gd name="T5" fmla="*/ 342 h 818"/>
                <a:gd name="T6" fmla="*/ 1582 w 3388"/>
                <a:gd name="T7" fmla="*/ 306 h 818"/>
                <a:gd name="T8" fmla="*/ 1558 w 3388"/>
                <a:gd name="T9" fmla="*/ 272 h 818"/>
                <a:gd name="T10" fmla="*/ 1532 w 3388"/>
                <a:gd name="T11" fmla="*/ 232 h 818"/>
                <a:gd name="T12" fmla="*/ 1511 w 3388"/>
                <a:gd name="T13" fmla="*/ 192 h 818"/>
                <a:gd name="T14" fmla="*/ 1491 w 3388"/>
                <a:gd name="T15" fmla="*/ 153 h 818"/>
                <a:gd name="T16" fmla="*/ 1463 w 3388"/>
                <a:gd name="T17" fmla="*/ 113 h 818"/>
                <a:gd name="T18" fmla="*/ 1428 w 3388"/>
                <a:gd name="T19" fmla="*/ 75 h 818"/>
                <a:gd name="T20" fmla="*/ 1391 w 3388"/>
                <a:gd name="T21" fmla="*/ 44 h 818"/>
                <a:gd name="T22" fmla="*/ 1342 w 3388"/>
                <a:gd name="T23" fmla="*/ 20 h 818"/>
                <a:gd name="T24" fmla="*/ 1287 w 3388"/>
                <a:gd name="T25" fmla="*/ 8 h 818"/>
                <a:gd name="T26" fmla="*/ 1231 w 3388"/>
                <a:gd name="T27" fmla="*/ 7 h 818"/>
                <a:gd name="T28" fmla="*/ 1168 w 3388"/>
                <a:gd name="T29" fmla="*/ 8 h 818"/>
                <a:gd name="T30" fmla="*/ 1108 w 3388"/>
                <a:gd name="T31" fmla="*/ 9 h 818"/>
                <a:gd name="T32" fmla="*/ 1055 w 3388"/>
                <a:gd name="T33" fmla="*/ 13 h 818"/>
                <a:gd name="T34" fmla="*/ 993 w 3388"/>
                <a:gd name="T35" fmla="*/ 13 h 818"/>
                <a:gd name="T36" fmla="*/ 914 w 3388"/>
                <a:gd name="T37" fmla="*/ 10 h 818"/>
                <a:gd name="T38" fmla="*/ 840 w 3388"/>
                <a:gd name="T39" fmla="*/ 4 h 818"/>
                <a:gd name="T40" fmla="*/ 795 w 3388"/>
                <a:gd name="T41" fmla="*/ 0 h 818"/>
                <a:gd name="T42" fmla="*/ 777 w 3388"/>
                <a:gd name="T43" fmla="*/ 0 h 818"/>
                <a:gd name="T44" fmla="*/ 763 w 3388"/>
                <a:gd name="T45" fmla="*/ 0 h 818"/>
                <a:gd name="T46" fmla="*/ 738 w 3388"/>
                <a:gd name="T47" fmla="*/ 0 h 818"/>
                <a:gd name="T48" fmla="*/ 697 w 3388"/>
                <a:gd name="T49" fmla="*/ 2 h 818"/>
                <a:gd name="T50" fmla="*/ 643 w 3388"/>
                <a:gd name="T51" fmla="*/ 4 h 818"/>
                <a:gd name="T52" fmla="*/ 586 w 3388"/>
                <a:gd name="T53" fmla="*/ 8 h 818"/>
                <a:gd name="T54" fmla="*/ 532 w 3388"/>
                <a:gd name="T55" fmla="*/ 11 h 818"/>
                <a:gd name="T56" fmla="*/ 476 w 3388"/>
                <a:gd name="T57" fmla="*/ 15 h 818"/>
                <a:gd name="T58" fmla="*/ 417 w 3388"/>
                <a:gd name="T59" fmla="*/ 18 h 818"/>
                <a:gd name="T60" fmla="*/ 367 w 3388"/>
                <a:gd name="T61" fmla="*/ 20 h 818"/>
                <a:gd name="T62" fmla="*/ 319 w 3388"/>
                <a:gd name="T63" fmla="*/ 22 h 818"/>
                <a:gd name="T64" fmla="*/ 266 w 3388"/>
                <a:gd name="T65" fmla="*/ 24 h 818"/>
                <a:gd name="T66" fmla="*/ 222 w 3388"/>
                <a:gd name="T67" fmla="*/ 25 h 818"/>
                <a:gd name="T68" fmla="*/ 177 w 3388"/>
                <a:gd name="T69" fmla="*/ 26 h 818"/>
                <a:gd name="T70" fmla="*/ 123 w 3388"/>
                <a:gd name="T71" fmla="*/ 26 h 818"/>
                <a:gd name="T72" fmla="*/ 72 w 3388"/>
                <a:gd name="T73" fmla="*/ 25 h 818"/>
                <a:gd name="T74" fmla="*/ 23 w 3388"/>
                <a:gd name="T75" fmla="*/ 23 h 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388"/>
                <a:gd name="T115" fmla="*/ 0 h 818"/>
                <a:gd name="T116" fmla="*/ 3388 w 3388"/>
                <a:gd name="T117" fmla="*/ 818 h 81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388" h="818">
                  <a:moveTo>
                    <a:pt x="3388" y="818"/>
                  </a:moveTo>
                  <a:lnTo>
                    <a:pt x="3367" y="802"/>
                  </a:lnTo>
                  <a:lnTo>
                    <a:pt x="3338" y="780"/>
                  </a:lnTo>
                  <a:lnTo>
                    <a:pt x="3303" y="751"/>
                  </a:lnTo>
                  <a:lnTo>
                    <a:pt x="3266" y="720"/>
                  </a:lnTo>
                  <a:lnTo>
                    <a:pt x="3229" y="685"/>
                  </a:lnTo>
                  <a:lnTo>
                    <a:pt x="3195" y="651"/>
                  </a:lnTo>
                  <a:lnTo>
                    <a:pt x="3162" y="613"/>
                  </a:lnTo>
                  <a:lnTo>
                    <a:pt x="3136" y="578"/>
                  </a:lnTo>
                  <a:lnTo>
                    <a:pt x="3114" y="546"/>
                  </a:lnTo>
                  <a:lnTo>
                    <a:pt x="3091" y="509"/>
                  </a:lnTo>
                  <a:lnTo>
                    <a:pt x="3063" y="465"/>
                  </a:lnTo>
                  <a:lnTo>
                    <a:pt x="3041" y="424"/>
                  </a:lnTo>
                  <a:lnTo>
                    <a:pt x="3021" y="385"/>
                  </a:lnTo>
                  <a:lnTo>
                    <a:pt x="3001" y="346"/>
                  </a:lnTo>
                  <a:lnTo>
                    <a:pt x="2981" y="306"/>
                  </a:lnTo>
                  <a:lnTo>
                    <a:pt x="2956" y="267"/>
                  </a:lnTo>
                  <a:lnTo>
                    <a:pt x="2924" y="226"/>
                  </a:lnTo>
                  <a:lnTo>
                    <a:pt x="2889" y="186"/>
                  </a:lnTo>
                  <a:lnTo>
                    <a:pt x="2854" y="150"/>
                  </a:lnTo>
                  <a:lnTo>
                    <a:pt x="2819" y="118"/>
                  </a:lnTo>
                  <a:lnTo>
                    <a:pt x="2780" y="89"/>
                  </a:lnTo>
                  <a:lnTo>
                    <a:pt x="2736" y="63"/>
                  </a:lnTo>
                  <a:lnTo>
                    <a:pt x="2683" y="41"/>
                  </a:lnTo>
                  <a:lnTo>
                    <a:pt x="2628" y="24"/>
                  </a:lnTo>
                  <a:lnTo>
                    <a:pt x="2573" y="16"/>
                  </a:lnTo>
                  <a:lnTo>
                    <a:pt x="2518" y="14"/>
                  </a:lnTo>
                  <a:lnTo>
                    <a:pt x="2460" y="15"/>
                  </a:lnTo>
                  <a:lnTo>
                    <a:pt x="2399" y="16"/>
                  </a:lnTo>
                  <a:lnTo>
                    <a:pt x="2335" y="17"/>
                  </a:lnTo>
                  <a:lnTo>
                    <a:pt x="2270" y="17"/>
                  </a:lnTo>
                  <a:lnTo>
                    <a:pt x="2215" y="19"/>
                  </a:lnTo>
                  <a:lnTo>
                    <a:pt x="2162" y="23"/>
                  </a:lnTo>
                  <a:lnTo>
                    <a:pt x="2108" y="26"/>
                  </a:lnTo>
                  <a:lnTo>
                    <a:pt x="2050" y="27"/>
                  </a:lnTo>
                  <a:lnTo>
                    <a:pt x="1984" y="27"/>
                  </a:lnTo>
                  <a:lnTo>
                    <a:pt x="1907" y="25"/>
                  </a:lnTo>
                  <a:lnTo>
                    <a:pt x="1827" y="21"/>
                  </a:lnTo>
                  <a:lnTo>
                    <a:pt x="1750" y="14"/>
                  </a:lnTo>
                  <a:lnTo>
                    <a:pt x="1679" y="8"/>
                  </a:lnTo>
                  <a:lnTo>
                    <a:pt x="1624" y="4"/>
                  </a:lnTo>
                  <a:lnTo>
                    <a:pt x="1589" y="1"/>
                  </a:lnTo>
                  <a:lnTo>
                    <a:pt x="1566" y="0"/>
                  </a:lnTo>
                  <a:lnTo>
                    <a:pt x="1553" y="0"/>
                  </a:lnTo>
                  <a:lnTo>
                    <a:pt x="1541" y="0"/>
                  </a:lnTo>
                  <a:lnTo>
                    <a:pt x="1526" y="0"/>
                  </a:lnTo>
                  <a:lnTo>
                    <a:pt x="1505" y="1"/>
                  </a:lnTo>
                  <a:lnTo>
                    <a:pt x="1476" y="1"/>
                  </a:lnTo>
                  <a:lnTo>
                    <a:pt x="1439" y="3"/>
                  </a:lnTo>
                  <a:lnTo>
                    <a:pt x="1394" y="5"/>
                  </a:lnTo>
                  <a:lnTo>
                    <a:pt x="1343" y="7"/>
                  </a:lnTo>
                  <a:lnTo>
                    <a:pt x="1286" y="9"/>
                  </a:lnTo>
                  <a:lnTo>
                    <a:pt x="1229" y="13"/>
                  </a:lnTo>
                  <a:lnTo>
                    <a:pt x="1172" y="16"/>
                  </a:lnTo>
                  <a:lnTo>
                    <a:pt x="1117" y="19"/>
                  </a:lnTo>
                  <a:lnTo>
                    <a:pt x="1063" y="23"/>
                  </a:lnTo>
                  <a:lnTo>
                    <a:pt x="1009" y="26"/>
                  </a:lnTo>
                  <a:lnTo>
                    <a:pt x="951" y="30"/>
                  </a:lnTo>
                  <a:lnTo>
                    <a:pt x="892" y="34"/>
                  </a:lnTo>
                  <a:lnTo>
                    <a:pt x="833" y="36"/>
                  </a:lnTo>
                  <a:lnTo>
                    <a:pt x="781" y="39"/>
                  </a:lnTo>
                  <a:lnTo>
                    <a:pt x="733" y="41"/>
                  </a:lnTo>
                  <a:lnTo>
                    <a:pt x="687" y="42"/>
                  </a:lnTo>
                  <a:lnTo>
                    <a:pt x="638" y="44"/>
                  </a:lnTo>
                  <a:lnTo>
                    <a:pt x="584" y="45"/>
                  </a:lnTo>
                  <a:lnTo>
                    <a:pt x="531" y="48"/>
                  </a:lnTo>
                  <a:lnTo>
                    <a:pt x="485" y="49"/>
                  </a:lnTo>
                  <a:lnTo>
                    <a:pt x="443" y="50"/>
                  </a:lnTo>
                  <a:lnTo>
                    <a:pt x="400" y="51"/>
                  </a:lnTo>
                  <a:lnTo>
                    <a:pt x="354" y="52"/>
                  </a:lnTo>
                  <a:lnTo>
                    <a:pt x="302" y="52"/>
                  </a:lnTo>
                  <a:lnTo>
                    <a:pt x="246" y="52"/>
                  </a:lnTo>
                  <a:lnTo>
                    <a:pt x="193" y="51"/>
                  </a:lnTo>
                  <a:lnTo>
                    <a:pt x="143" y="50"/>
                  </a:lnTo>
                  <a:lnTo>
                    <a:pt x="93" y="49"/>
                  </a:lnTo>
                  <a:lnTo>
                    <a:pt x="46" y="46"/>
                  </a:lnTo>
                  <a:lnTo>
                    <a:pt x="0" y="4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8" name="Freeform 423"/>
            <p:cNvSpPr>
              <a:spLocks/>
            </p:cNvSpPr>
            <p:nvPr/>
          </p:nvSpPr>
          <p:spPr bwMode="auto">
            <a:xfrm>
              <a:off x="3526" y="2922"/>
              <a:ext cx="1127" cy="365"/>
            </a:xfrm>
            <a:custGeom>
              <a:avLst/>
              <a:gdLst>
                <a:gd name="T0" fmla="*/ 28 w 2252"/>
                <a:gd name="T1" fmla="*/ 35 h 731"/>
                <a:gd name="T2" fmla="*/ 81 w 2252"/>
                <a:gd name="T3" fmla="*/ 34 h 731"/>
                <a:gd name="T4" fmla="*/ 131 w 2252"/>
                <a:gd name="T5" fmla="*/ 34 h 731"/>
                <a:gd name="T6" fmla="*/ 178 w 2252"/>
                <a:gd name="T7" fmla="*/ 33 h 731"/>
                <a:gd name="T8" fmla="*/ 215 w 2252"/>
                <a:gd name="T9" fmla="*/ 32 h 731"/>
                <a:gd name="T10" fmla="*/ 254 w 2252"/>
                <a:gd name="T11" fmla="*/ 29 h 731"/>
                <a:gd name="T12" fmla="*/ 290 w 2252"/>
                <a:gd name="T13" fmla="*/ 23 h 731"/>
                <a:gd name="T14" fmla="*/ 323 w 2252"/>
                <a:gd name="T15" fmla="*/ 16 h 731"/>
                <a:gd name="T16" fmla="*/ 371 w 2252"/>
                <a:gd name="T17" fmla="*/ 10 h 731"/>
                <a:gd name="T18" fmla="*/ 428 w 2252"/>
                <a:gd name="T19" fmla="*/ 5 h 731"/>
                <a:gd name="T20" fmla="*/ 491 w 2252"/>
                <a:gd name="T21" fmla="*/ 1 h 731"/>
                <a:gd name="T22" fmla="*/ 551 w 2252"/>
                <a:gd name="T23" fmla="*/ 0 h 731"/>
                <a:gd name="T24" fmla="*/ 600 w 2252"/>
                <a:gd name="T25" fmla="*/ 0 h 731"/>
                <a:gd name="T26" fmla="*/ 644 w 2252"/>
                <a:gd name="T27" fmla="*/ 2 h 731"/>
                <a:gd name="T28" fmla="*/ 694 w 2252"/>
                <a:gd name="T29" fmla="*/ 8 h 731"/>
                <a:gd name="T30" fmla="*/ 738 w 2252"/>
                <a:gd name="T31" fmla="*/ 16 h 731"/>
                <a:gd name="T32" fmla="*/ 779 w 2252"/>
                <a:gd name="T33" fmla="*/ 29 h 731"/>
                <a:gd name="T34" fmla="*/ 816 w 2252"/>
                <a:gd name="T35" fmla="*/ 46 h 731"/>
                <a:gd name="T36" fmla="*/ 846 w 2252"/>
                <a:gd name="T37" fmla="*/ 65 h 731"/>
                <a:gd name="T38" fmla="*/ 876 w 2252"/>
                <a:gd name="T39" fmla="*/ 90 h 731"/>
                <a:gd name="T40" fmla="*/ 899 w 2252"/>
                <a:gd name="T41" fmla="*/ 114 h 731"/>
                <a:gd name="T42" fmla="*/ 921 w 2252"/>
                <a:gd name="T43" fmla="*/ 142 h 731"/>
                <a:gd name="T44" fmla="*/ 938 w 2252"/>
                <a:gd name="T45" fmla="*/ 171 h 731"/>
                <a:gd name="T46" fmla="*/ 952 w 2252"/>
                <a:gd name="T47" fmla="*/ 198 h 731"/>
                <a:gd name="T48" fmla="*/ 971 w 2252"/>
                <a:gd name="T49" fmla="*/ 226 h 731"/>
                <a:gd name="T50" fmla="*/ 989 w 2252"/>
                <a:gd name="T51" fmla="*/ 247 h 731"/>
                <a:gd name="T52" fmla="*/ 1011 w 2252"/>
                <a:gd name="T53" fmla="*/ 271 h 731"/>
                <a:gd name="T54" fmla="*/ 1041 w 2252"/>
                <a:gd name="T55" fmla="*/ 299 h 731"/>
                <a:gd name="T56" fmla="*/ 1071 w 2252"/>
                <a:gd name="T57" fmla="*/ 326 h 731"/>
                <a:gd name="T58" fmla="*/ 1094 w 2252"/>
                <a:gd name="T59" fmla="*/ 344 h 731"/>
                <a:gd name="T60" fmla="*/ 1109 w 2252"/>
                <a:gd name="T61" fmla="*/ 354 h 731"/>
                <a:gd name="T62" fmla="*/ 1127 w 2252"/>
                <a:gd name="T63" fmla="*/ 365 h 7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52"/>
                <a:gd name="T97" fmla="*/ 0 h 731"/>
                <a:gd name="T98" fmla="*/ 2252 w 2252"/>
                <a:gd name="T99" fmla="*/ 731 h 7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52" h="731">
                  <a:moveTo>
                    <a:pt x="0" y="75"/>
                  </a:moveTo>
                  <a:lnTo>
                    <a:pt x="55" y="70"/>
                  </a:lnTo>
                  <a:lnTo>
                    <a:pt x="109" y="69"/>
                  </a:lnTo>
                  <a:lnTo>
                    <a:pt x="161" y="69"/>
                  </a:lnTo>
                  <a:lnTo>
                    <a:pt x="211" y="69"/>
                  </a:lnTo>
                  <a:lnTo>
                    <a:pt x="261" y="69"/>
                  </a:lnTo>
                  <a:lnTo>
                    <a:pt x="307" y="68"/>
                  </a:lnTo>
                  <a:lnTo>
                    <a:pt x="356" y="67"/>
                  </a:lnTo>
                  <a:lnTo>
                    <a:pt x="396" y="66"/>
                  </a:lnTo>
                  <a:lnTo>
                    <a:pt x="430" y="65"/>
                  </a:lnTo>
                  <a:lnTo>
                    <a:pt x="466" y="63"/>
                  </a:lnTo>
                  <a:lnTo>
                    <a:pt x="507" y="58"/>
                  </a:lnTo>
                  <a:lnTo>
                    <a:pt x="546" y="54"/>
                  </a:lnTo>
                  <a:lnTo>
                    <a:pt x="579" y="47"/>
                  </a:lnTo>
                  <a:lnTo>
                    <a:pt x="609" y="40"/>
                  </a:lnTo>
                  <a:lnTo>
                    <a:pt x="645" y="33"/>
                  </a:lnTo>
                  <a:lnTo>
                    <a:pt x="692" y="27"/>
                  </a:lnTo>
                  <a:lnTo>
                    <a:pt x="741" y="21"/>
                  </a:lnTo>
                  <a:lnTo>
                    <a:pt x="796" y="15"/>
                  </a:lnTo>
                  <a:lnTo>
                    <a:pt x="856" y="11"/>
                  </a:lnTo>
                  <a:lnTo>
                    <a:pt x="917" y="6"/>
                  </a:lnTo>
                  <a:lnTo>
                    <a:pt x="981" y="3"/>
                  </a:lnTo>
                  <a:lnTo>
                    <a:pt x="1043" y="1"/>
                  </a:lnTo>
                  <a:lnTo>
                    <a:pt x="1101" y="0"/>
                  </a:lnTo>
                  <a:lnTo>
                    <a:pt x="1151" y="0"/>
                  </a:lnTo>
                  <a:lnTo>
                    <a:pt x="1199" y="0"/>
                  </a:lnTo>
                  <a:lnTo>
                    <a:pt x="1242" y="2"/>
                  </a:lnTo>
                  <a:lnTo>
                    <a:pt x="1286" y="5"/>
                  </a:lnTo>
                  <a:lnTo>
                    <a:pt x="1333" y="10"/>
                  </a:lnTo>
                  <a:lnTo>
                    <a:pt x="1387" y="16"/>
                  </a:lnTo>
                  <a:lnTo>
                    <a:pt x="1434" y="24"/>
                  </a:lnTo>
                  <a:lnTo>
                    <a:pt x="1475" y="32"/>
                  </a:lnTo>
                  <a:lnTo>
                    <a:pt x="1516" y="43"/>
                  </a:lnTo>
                  <a:lnTo>
                    <a:pt x="1557" y="58"/>
                  </a:lnTo>
                  <a:lnTo>
                    <a:pt x="1598" y="75"/>
                  </a:lnTo>
                  <a:lnTo>
                    <a:pt x="1631" y="92"/>
                  </a:lnTo>
                  <a:lnTo>
                    <a:pt x="1661" y="110"/>
                  </a:lnTo>
                  <a:lnTo>
                    <a:pt x="1690" y="130"/>
                  </a:lnTo>
                  <a:lnTo>
                    <a:pt x="1720" y="155"/>
                  </a:lnTo>
                  <a:lnTo>
                    <a:pt x="1750" y="180"/>
                  </a:lnTo>
                  <a:lnTo>
                    <a:pt x="1774" y="204"/>
                  </a:lnTo>
                  <a:lnTo>
                    <a:pt x="1797" y="229"/>
                  </a:lnTo>
                  <a:lnTo>
                    <a:pt x="1818" y="255"/>
                  </a:lnTo>
                  <a:lnTo>
                    <a:pt x="1840" y="284"/>
                  </a:lnTo>
                  <a:lnTo>
                    <a:pt x="1860" y="314"/>
                  </a:lnTo>
                  <a:lnTo>
                    <a:pt x="1874" y="343"/>
                  </a:lnTo>
                  <a:lnTo>
                    <a:pt x="1888" y="370"/>
                  </a:lnTo>
                  <a:lnTo>
                    <a:pt x="1903" y="397"/>
                  </a:lnTo>
                  <a:lnTo>
                    <a:pt x="1921" y="426"/>
                  </a:lnTo>
                  <a:lnTo>
                    <a:pt x="1940" y="453"/>
                  </a:lnTo>
                  <a:lnTo>
                    <a:pt x="1958" y="474"/>
                  </a:lnTo>
                  <a:lnTo>
                    <a:pt x="1976" y="494"/>
                  </a:lnTo>
                  <a:lnTo>
                    <a:pt x="1996" y="516"/>
                  </a:lnTo>
                  <a:lnTo>
                    <a:pt x="2021" y="542"/>
                  </a:lnTo>
                  <a:lnTo>
                    <a:pt x="2050" y="571"/>
                  </a:lnTo>
                  <a:lnTo>
                    <a:pt x="2080" y="599"/>
                  </a:lnTo>
                  <a:lnTo>
                    <a:pt x="2112" y="626"/>
                  </a:lnTo>
                  <a:lnTo>
                    <a:pt x="2140" y="652"/>
                  </a:lnTo>
                  <a:lnTo>
                    <a:pt x="2167" y="672"/>
                  </a:lnTo>
                  <a:lnTo>
                    <a:pt x="2187" y="688"/>
                  </a:lnTo>
                  <a:lnTo>
                    <a:pt x="2203" y="700"/>
                  </a:lnTo>
                  <a:lnTo>
                    <a:pt x="2217" y="709"/>
                  </a:lnTo>
                  <a:lnTo>
                    <a:pt x="2232" y="719"/>
                  </a:lnTo>
                  <a:lnTo>
                    <a:pt x="2252" y="73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19" name="Freeform 424"/>
            <p:cNvSpPr>
              <a:spLocks/>
            </p:cNvSpPr>
            <p:nvPr/>
          </p:nvSpPr>
          <p:spPr bwMode="auto">
            <a:xfrm>
              <a:off x="2997" y="2954"/>
              <a:ext cx="1656" cy="344"/>
            </a:xfrm>
            <a:custGeom>
              <a:avLst/>
              <a:gdLst>
                <a:gd name="T0" fmla="*/ 1646 w 3311"/>
                <a:gd name="T1" fmla="*/ 338 h 688"/>
                <a:gd name="T2" fmla="*/ 1629 w 3311"/>
                <a:gd name="T3" fmla="*/ 327 h 688"/>
                <a:gd name="T4" fmla="*/ 1608 w 3311"/>
                <a:gd name="T5" fmla="*/ 310 h 688"/>
                <a:gd name="T6" fmla="*/ 1574 w 3311"/>
                <a:gd name="T7" fmla="*/ 283 h 688"/>
                <a:gd name="T8" fmla="*/ 1526 w 3311"/>
                <a:gd name="T9" fmla="*/ 243 h 688"/>
                <a:gd name="T10" fmla="*/ 1477 w 3311"/>
                <a:gd name="T11" fmla="*/ 198 h 688"/>
                <a:gd name="T12" fmla="*/ 1435 w 3311"/>
                <a:gd name="T13" fmla="*/ 150 h 688"/>
                <a:gd name="T14" fmla="*/ 1402 w 3311"/>
                <a:gd name="T15" fmla="*/ 105 h 688"/>
                <a:gd name="T16" fmla="*/ 1370 w 3311"/>
                <a:gd name="T17" fmla="*/ 70 h 688"/>
                <a:gd name="T18" fmla="*/ 1337 w 3311"/>
                <a:gd name="T19" fmla="*/ 45 h 688"/>
                <a:gd name="T20" fmla="*/ 1308 w 3311"/>
                <a:gd name="T21" fmla="*/ 31 h 688"/>
                <a:gd name="T22" fmla="*/ 1271 w 3311"/>
                <a:gd name="T23" fmla="*/ 18 h 688"/>
                <a:gd name="T24" fmla="*/ 1236 w 3311"/>
                <a:gd name="T25" fmla="*/ 10 h 688"/>
                <a:gd name="T26" fmla="*/ 1193 w 3311"/>
                <a:gd name="T27" fmla="*/ 5 h 688"/>
                <a:gd name="T28" fmla="*/ 1150 w 3311"/>
                <a:gd name="T29" fmla="*/ 1 h 688"/>
                <a:gd name="T30" fmla="*/ 1106 w 3311"/>
                <a:gd name="T31" fmla="*/ 0 h 688"/>
                <a:gd name="T32" fmla="*/ 1053 w 3311"/>
                <a:gd name="T33" fmla="*/ 0 h 688"/>
                <a:gd name="T34" fmla="*/ 991 w 3311"/>
                <a:gd name="T35" fmla="*/ 1 h 688"/>
                <a:gd name="T36" fmla="*/ 930 w 3311"/>
                <a:gd name="T37" fmla="*/ 5 h 688"/>
                <a:gd name="T38" fmla="*/ 876 w 3311"/>
                <a:gd name="T39" fmla="*/ 9 h 688"/>
                <a:gd name="T40" fmla="*/ 828 w 3311"/>
                <a:gd name="T41" fmla="*/ 12 h 688"/>
                <a:gd name="T42" fmla="*/ 792 w 3311"/>
                <a:gd name="T43" fmla="*/ 15 h 688"/>
                <a:gd name="T44" fmla="*/ 752 w 3311"/>
                <a:gd name="T45" fmla="*/ 18 h 688"/>
                <a:gd name="T46" fmla="*/ 722 w 3311"/>
                <a:gd name="T47" fmla="*/ 18 h 688"/>
                <a:gd name="T48" fmla="*/ 684 w 3311"/>
                <a:gd name="T49" fmla="*/ 18 h 688"/>
                <a:gd name="T50" fmla="*/ 638 w 3311"/>
                <a:gd name="T51" fmla="*/ 18 h 688"/>
                <a:gd name="T52" fmla="*/ 585 w 3311"/>
                <a:gd name="T53" fmla="*/ 19 h 688"/>
                <a:gd name="T54" fmla="*/ 530 w 3311"/>
                <a:gd name="T55" fmla="*/ 19 h 688"/>
                <a:gd name="T56" fmla="*/ 482 w 3311"/>
                <a:gd name="T57" fmla="*/ 21 h 688"/>
                <a:gd name="T58" fmla="*/ 443 w 3311"/>
                <a:gd name="T59" fmla="*/ 24 h 688"/>
                <a:gd name="T60" fmla="*/ 395 w 3311"/>
                <a:gd name="T61" fmla="*/ 26 h 688"/>
                <a:gd name="T62" fmla="*/ 340 w 3311"/>
                <a:gd name="T63" fmla="*/ 27 h 688"/>
                <a:gd name="T64" fmla="*/ 288 w 3311"/>
                <a:gd name="T65" fmla="*/ 27 h 688"/>
                <a:gd name="T66" fmla="*/ 229 w 3311"/>
                <a:gd name="T67" fmla="*/ 27 h 688"/>
                <a:gd name="T68" fmla="*/ 164 w 3311"/>
                <a:gd name="T69" fmla="*/ 27 h 688"/>
                <a:gd name="T70" fmla="*/ 105 w 3311"/>
                <a:gd name="T71" fmla="*/ 26 h 688"/>
                <a:gd name="T72" fmla="*/ 61 w 3311"/>
                <a:gd name="T73" fmla="*/ 25 h 688"/>
                <a:gd name="T74" fmla="*/ 34 w 3311"/>
                <a:gd name="T75" fmla="*/ 24 h 688"/>
                <a:gd name="T76" fmla="*/ 13 w 3311"/>
                <a:gd name="T77" fmla="*/ 22 h 68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11"/>
                <a:gd name="T118" fmla="*/ 0 h 688"/>
                <a:gd name="T119" fmla="*/ 3311 w 3311"/>
                <a:gd name="T120" fmla="*/ 688 h 68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11" h="688">
                  <a:moveTo>
                    <a:pt x="3311" y="688"/>
                  </a:moveTo>
                  <a:lnTo>
                    <a:pt x="3291" y="676"/>
                  </a:lnTo>
                  <a:lnTo>
                    <a:pt x="3274" y="665"/>
                  </a:lnTo>
                  <a:lnTo>
                    <a:pt x="3258" y="654"/>
                  </a:lnTo>
                  <a:lnTo>
                    <a:pt x="3240" y="640"/>
                  </a:lnTo>
                  <a:lnTo>
                    <a:pt x="3216" y="620"/>
                  </a:lnTo>
                  <a:lnTo>
                    <a:pt x="3186" y="598"/>
                  </a:lnTo>
                  <a:lnTo>
                    <a:pt x="3147" y="566"/>
                  </a:lnTo>
                  <a:lnTo>
                    <a:pt x="3101" y="529"/>
                  </a:lnTo>
                  <a:lnTo>
                    <a:pt x="3051" y="487"/>
                  </a:lnTo>
                  <a:lnTo>
                    <a:pt x="3001" y="442"/>
                  </a:lnTo>
                  <a:lnTo>
                    <a:pt x="2953" y="396"/>
                  </a:lnTo>
                  <a:lnTo>
                    <a:pt x="2910" y="348"/>
                  </a:lnTo>
                  <a:lnTo>
                    <a:pt x="2870" y="300"/>
                  </a:lnTo>
                  <a:lnTo>
                    <a:pt x="2837" y="253"/>
                  </a:lnTo>
                  <a:lnTo>
                    <a:pt x="2804" y="210"/>
                  </a:lnTo>
                  <a:lnTo>
                    <a:pt x="2771" y="172"/>
                  </a:lnTo>
                  <a:lnTo>
                    <a:pt x="2739" y="140"/>
                  </a:lnTo>
                  <a:lnTo>
                    <a:pt x="2704" y="112"/>
                  </a:lnTo>
                  <a:lnTo>
                    <a:pt x="2674" y="91"/>
                  </a:lnTo>
                  <a:lnTo>
                    <a:pt x="2647" y="76"/>
                  </a:lnTo>
                  <a:lnTo>
                    <a:pt x="2616" y="63"/>
                  </a:lnTo>
                  <a:lnTo>
                    <a:pt x="2580" y="49"/>
                  </a:lnTo>
                  <a:lnTo>
                    <a:pt x="2542" y="36"/>
                  </a:lnTo>
                  <a:lnTo>
                    <a:pt x="2507" y="27"/>
                  </a:lnTo>
                  <a:lnTo>
                    <a:pt x="2472" y="20"/>
                  </a:lnTo>
                  <a:lnTo>
                    <a:pt x="2433" y="15"/>
                  </a:lnTo>
                  <a:lnTo>
                    <a:pt x="2386" y="9"/>
                  </a:lnTo>
                  <a:lnTo>
                    <a:pt x="2342" y="5"/>
                  </a:lnTo>
                  <a:lnTo>
                    <a:pt x="2300" y="2"/>
                  </a:lnTo>
                  <a:lnTo>
                    <a:pt x="2258" y="1"/>
                  </a:lnTo>
                  <a:lnTo>
                    <a:pt x="2211" y="0"/>
                  </a:lnTo>
                  <a:lnTo>
                    <a:pt x="2161" y="0"/>
                  </a:lnTo>
                  <a:lnTo>
                    <a:pt x="2105" y="0"/>
                  </a:lnTo>
                  <a:lnTo>
                    <a:pt x="2043" y="1"/>
                  </a:lnTo>
                  <a:lnTo>
                    <a:pt x="1981" y="3"/>
                  </a:lnTo>
                  <a:lnTo>
                    <a:pt x="1919" y="5"/>
                  </a:lnTo>
                  <a:lnTo>
                    <a:pt x="1859" y="9"/>
                  </a:lnTo>
                  <a:lnTo>
                    <a:pt x="1803" y="13"/>
                  </a:lnTo>
                  <a:lnTo>
                    <a:pt x="1751" y="17"/>
                  </a:lnTo>
                  <a:lnTo>
                    <a:pt x="1699" y="20"/>
                  </a:lnTo>
                  <a:lnTo>
                    <a:pt x="1656" y="24"/>
                  </a:lnTo>
                  <a:lnTo>
                    <a:pt x="1620" y="28"/>
                  </a:lnTo>
                  <a:lnTo>
                    <a:pt x="1584" y="31"/>
                  </a:lnTo>
                  <a:lnTo>
                    <a:pt x="1543" y="33"/>
                  </a:lnTo>
                  <a:lnTo>
                    <a:pt x="1504" y="36"/>
                  </a:lnTo>
                  <a:lnTo>
                    <a:pt x="1474" y="36"/>
                  </a:lnTo>
                  <a:lnTo>
                    <a:pt x="1443" y="36"/>
                  </a:lnTo>
                  <a:lnTo>
                    <a:pt x="1410" y="36"/>
                  </a:lnTo>
                  <a:lnTo>
                    <a:pt x="1367" y="36"/>
                  </a:lnTo>
                  <a:lnTo>
                    <a:pt x="1322" y="36"/>
                  </a:lnTo>
                  <a:lnTo>
                    <a:pt x="1275" y="36"/>
                  </a:lnTo>
                  <a:lnTo>
                    <a:pt x="1223" y="36"/>
                  </a:lnTo>
                  <a:lnTo>
                    <a:pt x="1169" y="37"/>
                  </a:lnTo>
                  <a:lnTo>
                    <a:pt x="1115" y="37"/>
                  </a:lnTo>
                  <a:lnTo>
                    <a:pt x="1059" y="38"/>
                  </a:lnTo>
                  <a:lnTo>
                    <a:pt x="1008" y="40"/>
                  </a:lnTo>
                  <a:lnTo>
                    <a:pt x="964" y="42"/>
                  </a:lnTo>
                  <a:lnTo>
                    <a:pt x="925" y="46"/>
                  </a:lnTo>
                  <a:lnTo>
                    <a:pt x="886" y="48"/>
                  </a:lnTo>
                  <a:lnTo>
                    <a:pt x="842" y="50"/>
                  </a:lnTo>
                  <a:lnTo>
                    <a:pt x="789" y="53"/>
                  </a:lnTo>
                  <a:lnTo>
                    <a:pt x="733" y="54"/>
                  </a:lnTo>
                  <a:lnTo>
                    <a:pt x="680" y="55"/>
                  </a:lnTo>
                  <a:lnTo>
                    <a:pt x="628" y="55"/>
                  </a:lnTo>
                  <a:lnTo>
                    <a:pt x="575" y="55"/>
                  </a:lnTo>
                  <a:lnTo>
                    <a:pt x="518" y="54"/>
                  </a:lnTo>
                  <a:lnTo>
                    <a:pt x="457" y="54"/>
                  </a:lnTo>
                  <a:lnTo>
                    <a:pt x="392" y="54"/>
                  </a:lnTo>
                  <a:lnTo>
                    <a:pt x="327" y="54"/>
                  </a:lnTo>
                  <a:lnTo>
                    <a:pt x="265" y="54"/>
                  </a:lnTo>
                  <a:lnTo>
                    <a:pt x="209" y="53"/>
                  </a:lnTo>
                  <a:lnTo>
                    <a:pt x="160" y="53"/>
                  </a:lnTo>
                  <a:lnTo>
                    <a:pt x="122" y="51"/>
                  </a:lnTo>
                  <a:lnTo>
                    <a:pt x="90" y="49"/>
                  </a:lnTo>
                  <a:lnTo>
                    <a:pt x="67" y="48"/>
                  </a:lnTo>
                  <a:lnTo>
                    <a:pt x="47" y="46"/>
                  </a:lnTo>
                  <a:lnTo>
                    <a:pt x="26" y="45"/>
                  </a:lnTo>
                  <a:lnTo>
                    <a:pt x="0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0" name="Freeform 425"/>
            <p:cNvSpPr>
              <a:spLocks/>
            </p:cNvSpPr>
            <p:nvPr/>
          </p:nvSpPr>
          <p:spPr bwMode="auto">
            <a:xfrm>
              <a:off x="3753" y="2804"/>
              <a:ext cx="481" cy="41"/>
            </a:xfrm>
            <a:custGeom>
              <a:avLst/>
              <a:gdLst>
                <a:gd name="T0" fmla="*/ 481 w 961"/>
                <a:gd name="T1" fmla="*/ 0 h 83"/>
                <a:gd name="T2" fmla="*/ 473 w 961"/>
                <a:gd name="T3" fmla="*/ 2 h 83"/>
                <a:gd name="T4" fmla="*/ 466 w 961"/>
                <a:gd name="T5" fmla="*/ 4 h 83"/>
                <a:gd name="T6" fmla="*/ 462 w 961"/>
                <a:gd name="T7" fmla="*/ 6 h 83"/>
                <a:gd name="T8" fmla="*/ 456 w 961"/>
                <a:gd name="T9" fmla="*/ 8 h 83"/>
                <a:gd name="T10" fmla="*/ 448 w 961"/>
                <a:gd name="T11" fmla="*/ 11 h 83"/>
                <a:gd name="T12" fmla="*/ 437 w 961"/>
                <a:gd name="T13" fmla="*/ 13 h 83"/>
                <a:gd name="T14" fmla="*/ 422 w 961"/>
                <a:gd name="T15" fmla="*/ 16 h 83"/>
                <a:gd name="T16" fmla="*/ 406 w 961"/>
                <a:gd name="T17" fmla="*/ 19 h 83"/>
                <a:gd name="T18" fmla="*/ 389 w 961"/>
                <a:gd name="T19" fmla="*/ 22 h 83"/>
                <a:gd name="T20" fmla="*/ 374 w 961"/>
                <a:gd name="T21" fmla="*/ 25 h 83"/>
                <a:gd name="T22" fmla="*/ 361 w 961"/>
                <a:gd name="T23" fmla="*/ 28 h 83"/>
                <a:gd name="T24" fmla="*/ 351 w 961"/>
                <a:gd name="T25" fmla="*/ 30 h 83"/>
                <a:gd name="T26" fmla="*/ 342 w 961"/>
                <a:gd name="T27" fmla="*/ 32 h 83"/>
                <a:gd name="T28" fmla="*/ 332 w 961"/>
                <a:gd name="T29" fmla="*/ 34 h 83"/>
                <a:gd name="T30" fmla="*/ 322 w 961"/>
                <a:gd name="T31" fmla="*/ 35 h 83"/>
                <a:gd name="T32" fmla="*/ 312 w 961"/>
                <a:gd name="T33" fmla="*/ 36 h 83"/>
                <a:gd name="T34" fmla="*/ 304 w 961"/>
                <a:gd name="T35" fmla="*/ 37 h 83"/>
                <a:gd name="T36" fmla="*/ 297 w 961"/>
                <a:gd name="T37" fmla="*/ 37 h 83"/>
                <a:gd name="T38" fmla="*/ 289 w 961"/>
                <a:gd name="T39" fmla="*/ 37 h 83"/>
                <a:gd name="T40" fmla="*/ 281 w 961"/>
                <a:gd name="T41" fmla="*/ 37 h 83"/>
                <a:gd name="T42" fmla="*/ 272 w 961"/>
                <a:gd name="T43" fmla="*/ 38 h 83"/>
                <a:gd name="T44" fmla="*/ 266 w 961"/>
                <a:gd name="T45" fmla="*/ 39 h 83"/>
                <a:gd name="T46" fmla="*/ 259 w 961"/>
                <a:gd name="T47" fmla="*/ 39 h 83"/>
                <a:gd name="T48" fmla="*/ 252 w 961"/>
                <a:gd name="T49" fmla="*/ 40 h 83"/>
                <a:gd name="T50" fmla="*/ 245 w 961"/>
                <a:gd name="T51" fmla="*/ 41 h 83"/>
                <a:gd name="T52" fmla="*/ 237 w 961"/>
                <a:gd name="T53" fmla="*/ 41 h 83"/>
                <a:gd name="T54" fmla="*/ 231 w 961"/>
                <a:gd name="T55" fmla="*/ 40 h 83"/>
                <a:gd name="T56" fmla="*/ 225 w 961"/>
                <a:gd name="T57" fmla="*/ 40 h 83"/>
                <a:gd name="T58" fmla="*/ 218 w 961"/>
                <a:gd name="T59" fmla="*/ 39 h 83"/>
                <a:gd name="T60" fmla="*/ 211 w 961"/>
                <a:gd name="T61" fmla="*/ 39 h 83"/>
                <a:gd name="T62" fmla="*/ 204 w 961"/>
                <a:gd name="T63" fmla="*/ 39 h 83"/>
                <a:gd name="T64" fmla="*/ 198 w 961"/>
                <a:gd name="T65" fmla="*/ 40 h 83"/>
                <a:gd name="T66" fmla="*/ 191 w 961"/>
                <a:gd name="T67" fmla="*/ 40 h 83"/>
                <a:gd name="T68" fmla="*/ 184 w 961"/>
                <a:gd name="T69" fmla="*/ 41 h 83"/>
                <a:gd name="T70" fmla="*/ 175 w 961"/>
                <a:gd name="T71" fmla="*/ 41 h 83"/>
                <a:gd name="T72" fmla="*/ 162 w 961"/>
                <a:gd name="T73" fmla="*/ 40 h 83"/>
                <a:gd name="T74" fmla="*/ 144 w 961"/>
                <a:gd name="T75" fmla="*/ 38 h 83"/>
                <a:gd name="T76" fmla="*/ 125 w 961"/>
                <a:gd name="T77" fmla="*/ 35 h 83"/>
                <a:gd name="T78" fmla="*/ 107 w 961"/>
                <a:gd name="T79" fmla="*/ 33 h 83"/>
                <a:gd name="T80" fmla="*/ 92 w 961"/>
                <a:gd name="T81" fmla="*/ 29 h 83"/>
                <a:gd name="T82" fmla="*/ 82 w 961"/>
                <a:gd name="T83" fmla="*/ 26 h 83"/>
                <a:gd name="T84" fmla="*/ 74 w 961"/>
                <a:gd name="T85" fmla="*/ 24 h 83"/>
                <a:gd name="T86" fmla="*/ 68 w 961"/>
                <a:gd name="T87" fmla="*/ 21 h 83"/>
                <a:gd name="T88" fmla="*/ 60 w 961"/>
                <a:gd name="T89" fmla="*/ 18 h 83"/>
                <a:gd name="T90" fmla="*/ 51 w 961"/>
                <a:gd name="T91" fmla="*/ 15 h 83"/>
                <a:gd name="T92" fmla="*/ 42 w 961"/>
                <a:gd name="T93" fmla="*/ 12 h 83"/>
                <a:gd name="T94" fmla="*/ 33 w 961"/>
                <a:gd name="T95" fmla="*/ 9 h 83"/>
                <a:gd name="T96" fmla="*/ 24 w 961"/>
                <a:gd name="T97" fmla="*/ 7 h 83"/>
                <a:gd name="T98" fmla="*/ 14 w 961"/>
                <a:gd name="T99" fmla="*/ 3 h 83"/>
                <a:gd name="T100" fmla="*/ 0 w 961"/>
                <a:gd name="T101" fmla="*/ 0 h 8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61"/>
                <a:gd name="T154" fmla="*/ 0 h 83"/>
                <a:gd name="T155" fmla="*/ 961 w 961"/>
                <a:gd name="T156" fmla="*/ 83 h 8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61" h="83">
                  <a:moveTo>
                    <a:pt x="961" y="0"/>
                  </a:moveTo>
                  <a:lnTo>
                    <a:pt x="945" y="4"/>
                  </a:lnTo>
                  <a:lnTo>
                    <a:pt x="932" y="8"/>
                  </a:lnTo>
                  <a:lnTo>
                    <a:pt x="923" y="13"/>
                  </a:lnTo>
                  <a:lnTo>
                    <a:pt x="912" y="17"/>
                  </a:lnTo>
                  <a:lnTo>
                    <a:pt x="896" y="22"/>
                  </a:lnTo>
                  <a:lnTo>
                    <a:pt x="873" y="27"/>
                  </a:lnTo>
                  <a:lnTo>
                    <a:pt x="843" y="33"/>
                  </a:lnTo>
                  <a:lnTo>
                    <a:pt x="811" y="39"/>
                  </a:lnTo>
                  <a:lnTo>
                    <a:pt x="778" y="44"/>
                  </a:lnTo>
                  <a:lnTo>
                    <a:pt x="748" y="50"/>
                  </a:lnTo>
                  <a:lnTo>
                    <a:pt x="722" y="56"/>
                  </a:lnTo>
                  <a:lnTo>
                    <a:pt x="702" y="60"/>
                  </a:lnTo>
                  <a:lnTo>
                    <a:pt x="683" y="65"/>
                  </a:lnTo>
                  <a:lnTo>
                    <a:pt x="663" y="68"/>
                  </a:lnTo>
                  <a:lnTo>
                    <a:pt x="643" y="71"/>
                  </a:lnTo>
                  <a:lnTo>
                    <a:pt x="624" y="72"/>
                  </a:lnTo>
                  <a:lnTo>
                    <a:pt x="607" y="74"/>
                  </a:lnTo>
                  <a:lnTo>
                    <a:pt x="593" y="74"/>
                  </a:lnTo>
                  <a:lnTo>
                    <a:pt x="577" y="74"/>
                  </a:lnTo>
                  <a:lnTo>
                    <a:pt x="561" y="75"/>
                  </a:lnTo>
                  <a:lnTo>
                    <a:pt x="544" y="76"/>
                  </a:lnTo>
                  <a:lnTo>
                    <a:pt x="531" y="78"/>
                  </a:lnTo>
                  <a:lnTo>
                    <a:pt x="517" y="79"/>
                  </a:lnTo>
                  <a:lnTo>
                    <a:pt x="504" y="81"/>
                  </a:lnTo>
                  <a:lnTo>
                    <a:pt x="489" y="83"/>
                  </a:lnTo>
                  <a:lnTo>
                    <a:pt x="474" y="83"/>
                  </a:lnTo>
                  <a:lnTo>
                    <a:pt x="462" y="81"/>
                  </a:lnTo>
                  <a:lnTo>
                    <a:pt x="449" y="80"/>
                  </a:lnTo>
                  <a:lnTo>
                    <a:pt x="436" y="79"/>
                  </a:lnTo>
                  <a:lnTo>
                    <a:pt x="422" y="79"/>
                  </a:lnTo>
                  <a:lnTo>
                    <a:pt x="407" y="79"/>
                  </a:lnTo>
                  <a:lnTo>
                    <a:pt x="395" y="80"/>
                  </a:lnTo>
                  <a:lnTo>
                    <a:pt x="382" y="81"/>
                  </a:lnTo>
                  <a:lnTo>
                    <a:pt x="368" y="83"/>
                  </a:lnTo>
                  <a:lnTo>
                    <a:pt x="350" y="83"/>
                  </a:lnTo>
                  <a:lnTo>
                    <a:pt x="323" y="80"/>
                  </a:lnTo>
                  <a:lnTo>
                    <a:pt x="288" y="77"/>
                  </a:lnTo>
                  <a:lnTo>
                    <a:pt x="250" y="71"/>
                  </a:lnTo>
                  <a:lnTo>
                    <a:pt x="214" y="66"/>
                  </a:lnTo>
                  <a:lnTo>
                    <a:pt x="184" y="59"/>
                  </a:lnTo>
                  <a:lnTo>
                    <a:pt x="163" y="53"/>
                  </a:lnTo>
                  <a:lnTo>
                    <a:pt x="147" y="48"/>
                  </a:lnTo>
                  <a:lnTo>
                    <a:pt x="135" y="43"/>
                  </a:lnTo>
                  <a:lnTo>
                    <a:pt x="120" y="36"/>
                  </a:lnTo>
                  <a:lnTo>
                    <a:pt x="102" y="30"/>
                  </a:lnTo>
                  <a:lnTo>
                    <a:pt x="83" y="24"/>
                  </a:lnTo>
                  <a:lnTo>
                    <a:pt x="66" y="18"/>
                  </a:lnTo>
                  <a:lnTo>
                    <a:pt x="48" y="14"/>
                  </a:lnTo>
                  <a:lnTo>
                    <a:pt x="27" y="7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1" name="Freeform 426"/>
            <p:cNvSpPr>
              <a:spLocks/>
            </p:cNvSpPr>
            <p:nvPr/>
          </p:nvSpPr>
          <p:spPr bwMode="auto">
            <a:xfrm>
              <a:off x="2850" y="2840"/>
              <a:ext cx="200" cy="45"/>
            </a:xfrm>
            <a:custGeom>
              <a:avLst/>
              <a:gdLst>
                <a:gd name="T0" fmla="*/ 0 w 400"/>
                <a:gd name="T1" fmla="*/ 0 h 88"/>
                <a:gd name="T2" fmla="*/ 5 w 400"/>
                <a:gd name="T3" fmla="*/ 6 h 88"/>
                <a:gd name="T4" fmla="*/ 8 w 400"/>
                <a:gd name="T5" fmla="*/ 12 h 88"/>
                <a:gd name="T6" fmla="*/ 11 w 400"/>
                <a:gd name="T7" fmla="*/ 17 h 88"/>
                <a:gd name="T8" fmla="*/ 15 w 400"/>
                <a:gd name="T9" fmla="*/ 22 h 88"/>
                <a:gd name="T10" fmla="*/ 21 w 400"/>
                <a:gd name="T11" fmla="*/ 28 h 88"/>
                <a:gd name="T12" fmla="*/ 28 w 400"/>
                <a:gd name="T13" fmla="*/ 32 h 88"/>
                <a:gd name="T14" fmla="*/ 37 w 400"/>
                <a:gd name="T15" fmla="*/ 35 h 88"/>
                <a:gd name="T16" fmla="*/ 46 w 400"/>
                <a:gd name="T17" fmla="*/ 38 h 88"/>
                <a:gd name="T18" fmla="*/ 55 w 400"/>
                <a:gd name="T19" fmla="*/ 40 h 88"/>
                <a:gd name="T20" fmla="*/ 68 w 400"/>
                <a:gd name="T21" fmla="*/ 42 h 88"/>
                <a:gd name="T22" fmla="*/ 81 w 400"/>
                <a:gd name="T23" fmla="*/ 43 h 88"/>
                <a:gd name="T24" fmla="*/ 95 w 400"/>
                <a:gd name="T25" fmla="*/ 44 h 88"/>
                <a:gd name="T26" fmla="*/ 108 w 400"/>
                <a:gd name="T27" fmla="*/ 45 h 88"/>
                <a:gd name="T28" fmla="*/ 122 w 400"/>
                <a:gd name="T29" fmla="*/ 45 h 88"/>
                <a:gd name="T30" fmla="*/ 135 w 400"/>
                <a:gd name="T31" fmla="*/ 45 h 88"/>
                <a:gd name="T32" fmla="*/ 145 w 400"/>
                <a:gd name="T33" fmla="*/ 45 h 88"/>
                <a:gd name="T34" fmla="*/ 154 w 400"/>
                <a:gd name="T35" fmla="*/ 44 h 88"/>
                <a:gd name="T36" fmla="*/ 162 w 400"/>
                <a:gd name="T37" fmla="*/ 44 h 88"/>
                <a:gd name="T38" fmla="*/ 169 w 400"/>
                <a:gd name="T39" fmla="*/ 43 h 88"/>
                <a:gd name="T40" fmla="*/ 176 w 400"/>
                <a:gd name="T41" fmla="*/ 43 h 88"/>
                <a:gd name="T42" fmla="*/ 182 w 400"/>
                <a:gd name="T43" fmla="*/ 43 h 88"/>
                <a:gd name="T44" fmla="*/ 186 w 400"/>
                <a:gd name="T45" fmla="*/ 42 h 88"/>
                <a:gd name="T46" fmla="*/ 190 w 400"/>
                <a:gd name="T47" fmla="*/ 42 h 88"/>
                <a:gd name="T48" fmla="*/ 195 w 400"/>
                <a:gd name="T49" fmla="*/ 41 h 88"/>
                <a:gd name="T50" fmla="*/ 200 w 400"/>
                <a:gd name="T51" fmla="*/ 39 h 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0"/>
                <a:gd name="T79" fmla="*/ 0 h 88"/>
                <a:gd name="T80" fmla="*/ 400 w 400"/>
                <a:gd name="T81" fmla="*/ 88 h 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0" h="88">
                  <a:moveTo>
                    <a:pt x="0" y="0"/>
                  </a:moveTo>
                  <a:lnTo>
                    <a:pt x="9" y="12"/>
                  </a:lnTo>
                  <a:lnTo>
                    <a:pt x="16" y="23"/>
                  </a:lnTo>
                  <a:lnTo>
                    <a:pt x="22" y="33"/>
                  </a:lnTo>
                  <a:lnTo>
                    <a:pt x="30" y="43"/>
                  </a:lnTo>
                  <a:lnTo>
                    <a:pt x="41" y="54"/>
                  </a:lnTo>
                  <a:lnTo>
                    <a:pt x="56" y="63"/>
                  </a:lnTo>
                  <a:lnTo>
                    <a:pt x="73" y="69"/>
                  </a:lnTo>
                  <a:lnTo>
                    <a:pt x="91" y="74"/>
                  </a:lnTo>
                  <a:lnTo>
                    <a:pt x="111" y="78"/>
                  </a:lnTo>
                  <a:lnTo>
                    <a:pt x="135" y="82"/>
                  </a:lnTo>
                  <a:lnTo>
                    <a:pt x="162" y="85"/>
                  </a:lnTo>
                  <a:lnTo>
                    <a:pt x="189" y="87"/>
                  </a:lnTo>
                  <a:lnTo>
                    <a:pt x="217" y="88"/>
                  </a:lnTo>
                  <a:lnTo>
                    <a:pt x="244" y="88"/>
                  </a:lnTo>
                  <a:lnTo>
                    <a:pt x="269" y="88"/>
                  </a:lnTo>
                  <a:lnTo>
                    <a:pt x="289" y="88"/>
                  </a:lnTo>
                  <a:lnTo>
                    <a:pt x="308" y="87"/>
                  </a:lnTo>
                  <a:lnTo>
                    <a:pt x="324" y="86"/>
                  </a:lnTo>
                  <a:lnTo>
                    <a:pt x="337" y="85"/>
                  </a:lnTo>
                  <a:lnTo>
                    <a:pt x="352" y="84"/>
                  </a:lnTo>
                  <a:lnTo>
                    <a:pt x="363" y="84"/>
                  </a:lnTo>
                  <a:lnTo>
                    <a:pt x="372" y="83"/>
                  </a:lnTo>
                  <a:lnTo>
                    <a:pt x="380" y="83"/>
                  </a:lnTo>
                  <a:lnTo>
                    <a:pt x="389" y="81"/>
                  </a:lnTo>
                  <a:lnTo>
                    <a:pt x="400" y="7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2" name="Freeform 427"/>
            <p:cNvSpPr>
              <a:spLocks/>
            </p:cNvSpPr>
            <p:nvPr/>
          </p:nvSpPr>
          <p:spPr bwMode="auto">
            <a:xfrm>
              <a:off x="2872" y="2935"/>
              <a:ext cx="198" cy="50"/>
            </a:xfrm>
            <a:custGeom>
              <a:avLst/>
              <a:gdLst>
                <a:gd name="T0" fmla="*/ 0 w 396"/>
                <a:gd name="T1" fmla="*/ 0 h 101"/>
                <a:gd name="T2" fmla="*/ 3 w 396"/>
                <a:gd name="T3" fmla="*/ 4 h 101"/>
                <a:gd name="T4" fmla="*/ 3 w 396"/>
                <a:gd name="T5" fmla="*/ 7 h 101"/>
                <a:gd name="T6" fmla="*/ 4 w 396"/>
                <a:gd name="T7" fmla="*/ 11 h 101"/>
                <a:gd name="T8" fmla="*/ 5 w 396"/>
                <a:gd name="T9" fmla="*/ 13 h 101"/>
                <a:gd name="T10" fmla="*/ 7 w 396"/>
                <a:gd name="T11" fmla="*/ 17 h 101"/>
                <a:gd name="T12" fmla="*/ 12 w 396"/>
                <a:gd name="T13" fmla="*/ 20 h 101"/>
                <a:gd name="T14" fmla="*/ 17 w 396"/>
                <a:gd name="T15" fmla="*/ 24 h 101"/>
                <a:gd name="T16" fmla="*/ 23 w 396"/>
                <a:gd name="T17" fmla="*/ 26 h 101"/>
                <a:gd name="T18" fmla="*/ 30 w 396"/>
                <a:gd name="T19" fmla="*/ 29 h 101"/>
                <a:gd name="T20" fmla="*/ 38 w 396"/>
                <a:gd name="T21" fmla="*/ 31 h 101"/>
                <a:gd name="T22" fmla="*/ 48 w 396"/>
                <a:gd name="T23" fmla="*/ 34 h 101"/>
                <a:gd name="T24" fmla="*/ 58 w 396"/>
                <a:gd name="T25" fmla="*/ 36 h 101"/>
                <a:gd name="T26" fmla="*/ 68 w 396"/>
                <a:gd name="T27" fmla="*/ 38 h 101"/>
                <a:gd name="T28" fmla="*/ 78 w 396"/>
                <a:gd name="T29" fmla="*/ 40 h 101"/>
                <a:gd name="T30" fmla="*/ 87 w 396"/>
                <a:gd name="T31" fmla="*/ 42 h 101"/>
                <a:gd name="T32" fmla="*/ 94 w 396"/>
                <a:gd name="T33" fmla="*/ 43 h 101"/>
                <a:gd name="T34" fmla="*/ 99 w 396"/>
                <a:gd name="T35" fmla="*/ 43 h 101"/>
                <a:gd name="T36" fmla="*/ 103 w 396"/>
                <a:gd name="T37" fmla="*/ 44 h 101"/>
                <a:gd name="T38" fmla="*/ 109 w 396"/>
                <a:gd name="T39" fmla="*/ 45 h 101"/>
                <a:gd name="T40" fmla="*/ 117 w 396"/>
                <a:gd name="T41" fmla="*/ 46 h 101"/>
                <a:gd name="T42" fmla="*/ 129 w 396"/>
                <a:gd name="T43" fmla="*/ 47 h 101"/>
                <a:gd name="T44" fmla="*/ 145 w 396"/>
                <a:gd name="T45" fmla="*/ 48 h 101"/>
                <a:gd name="T46" fmla="*/ 164 w 396"/>
                <a:gd name="T47" fmla="*/ 48 h 101"/>
                <a:gd name="T48" fmla="*/ 182 w 396"/>
                <a:gd name="T49" fmla="*/ 49 h 101"/>
                <a:gd name="T50" fmla="*/ 198 w 396"/>
                <a:gd name="T51" fmla="*/ 50 h 10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6"/>
                <a:gd name="T79" fmla="*/ 0 h 101"/>
                <a:gd name="T80" fmla="*/ 396 w 396"/>
                <a:gd name="T81" fmla="*/ 101 h 10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6" h="101">
                  <a:moveTo>
                    <a:pt x="0" y="0"/>
                  </a:moveTo>
                  <a:lnTo>
                    <a:pt x="5" y="8"/>
                  </a:lnTo>
                  <a:lnTo>
                    <a:pt x="6" y="15"/>
                  </a:lnTo>
                  <a:lnTo>
                    <a:pt x="8" y="22"/>
                  </a:lnTo>
                  <a:lnTo>
                    <a:pt x="10" y="27"/>
                  </a:lnTo>
                  <a:lnTo>
                    <a:pt x="15" y="34"/>
                  </a:lnTo>
                  <a:lnTo>
                    <a:pt x="23" y="41"/>
                  </a:lnTo>
                  <a:lnTo>
                    <a:pt x="33" y="48"/>
                  </a:lnTo>
                  <a:lnTo>
                    <a:pt x="46" y="52"/>
                  </a:lnTo>
                  <a:lnTo>
                    <a:pt x="60" y="58"/>
                  </a:lnTo>
                  <a:lnTo>
                    <a:pt x="76" y="63"/>
                  </a:lnTo>
                  <a:lnTo>
                    <a:pt x="95" y="69"/>
                  </a:lnTo>
                  <a:lnTo>
                    <a:pt x="116" y="72"/>
                  </a:lnTo>
                  <a:lnTo>
                    <a:pt x="136" y="77"/>
                  </a:lnTo>
                  <a:lnTo>
                    <a:pt x="156" y="80"/>
                  </a:lnTo>
                  <a:lnTo>
                    <a:pt x="174" y="84"/>
                  </a:lnTo>
                  <a:lnTo>
                    <a:pt x="188" y="86"/>
                  </a:lnTo>
                  <a:lnTo>
                    <a:pt x="198" y="87"/>
                  </a:lnTo>
                  <a:lnTo>
                    <a:pt x="207" y="88"/>
                  </a:lnTo>
                  <a:lnTo>
                    <a:pt x="218" y="90"/>
                  </a:lnTo>
                  <a:lnTo>
                    <a:pt x="234" y="92"/>
                  </a:lnTo>
                  <a:lnTo>
                    <a:pt x="257" y="94"/>
                  </a:lnTo>
                  <a:lnTo>
                    <a:pt x="290" y="96"/>
                  </a:lnTo>
                  <a:lnTo>
                    <a:pt x="327" y="97"/>
                  </a:lnTo>
                  <a:lnTo>
                    <a:pt x="363" y="99"/>
                  </a:lnTo>
                  <a:lnTo>
                    <a:pt x="396" y="101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3" name="Freeform 428"/>
            <p:cNvSpPr>
              <a:spLocks/>
            </p:cNvSpPr>
            <p:nvPr/>
          </p:nvSpPr>
          <p:spPr bwMode="auto">
            <a:xfrm>
              <a:off x="2872" y="2935"/>
              <a:ext cx="208" cy="50"/>
            </a:xfrm>
            <a:custGeom>
              <a:avLst/>
              <a:gdLst>
                <a:gd name="T0" fmla="*/ 0 w 416"/>
                <a:gd name="T1" fmla="*/ 0 h 101"/>
                <a:gd name="T2" fmla="*/ 7 w 416"/>
                <a:gd name="T3" fmla="*/ 3 h 101"/>
                <a:gd name="T4" fmla="*/ 14 w 416"/>
                <a:gd name="T5" fmla="*/ 7 h 101"/>
                <a:gd name="T6" fmla="*/ 20 w 416"/>
                <a:gd name="T7" fmla="*/ 10 h 101"/>
                <a:gd name="T8" fmla="*/ 27 w 416"/>
                <a:gd name="T9" fmla="*/ 14 h 101"/>
                <a:gd name="T10" fmla="*/ 36 w 416"/>
                <a:gd name="T11" fmla="*/ 17 h 101"/>
                <a:gd name="T12" fmla="*/ 47 w 416"/>
                <a:gd name="T13" fmla="*/ 21 h 101"/>
                <a:gd name="T14" fmla="*/ 59 w 416"/>
                <a:gd name="T15" fmla="*/ 25 h 101"/>
                <a:gd name="T16" fmla="*/ 72 w 416"/>
                <a:gd name="T17" fmla="*/ 29 h 101"/>
                <a:gd name="T18" fmla="*/ 84 w 416"/>
                <a:gd name="T19" fmla="*/ 32 h 101"/>
                <a:gd name="T20" fmla="*/ 96 w 416"/>
                <a:gd name="T21" fmla="*/ 34 h 101"/>
                <a:gd name="T22" fmla="*/ 104 w 416"/>
                <a:gd name="T23" fmla="*/ 37 h 101"/>
                <a:gd name="T24" fmla="*/ 111 w 416"/>
                <a:gd name="T25" fmla="*/ 38 h 101"/>
                <a:gd name="T26" fmla="*/ 118 w 416"/>
                <a:gd name="T27" fmla="*/ 39 h 101"/>
                <a:gd name="T28" fmla="*/ 125 w 416"/>
                <a:gd name="T29" fmla="*/ 40 h 101"/>
                <a:gd name="T30" fmla="*/ 135 w 416"/>
                <a:gd name="T31" fmla="*/ 42 h 101"/>
                <a:gd name="T32" fmla="*/ 148 w 416"/>
                <a:gd name="T33" fmla="*/ 44 h 101"/>
                <a:gd name="T34" fmla="*/ 162 w 416"/>
                <a:gd name="T35" fmla="*/ 46 h 101"/>
                <a:gd name="T36" fmla="*/ 177 w 416"/>
                <a:gd name="T37" fmla="*/ 47 h 101"/>
                <a:gd name="T38" fmla="*/ 193 w 416"/>
                <a:gd name="T39" fmla="*/ 49 h 101"/>
                <a:gd name="T40" fmla="*/ 208 w 416"/>
                <a:gd name="T41" fmla="*/ 50 h 10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6"/>
                <a:gd name="T64" fmla="*/ 0 h 101"/>
                <a:gd name="T65" fmla="*/ 416 w 416"/>
                <a:gd name="T66" fmla="*/ 101 h 10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6" h="101">
                  <a:moveTo>
                    <a:pt x="0" y="0"/>
                  </a:moveTo>
                  <a:lnTo>
                    <a:pt x="15" y="7"/>
                  </a:lnTo>
                  <a:lnTo>
                    <a:pt x="28" y="14"/>
                  </a:lnTo>
                  <a:lnTo>
                    <a:pt x="40" y="21"/>
                  </a:lnTo>
                  <a:lnTo>
                    <a:pt x="54" y="29"/>
                  </a:lnTo>
                  <a:lnTo>
                    <a:pt x="72" y="35"/>
                  </a:lnTo>
                  <a:lnTo>
                    <a:pt x="94" y="43"/>
                  </a:lnTo>
                  <a:lnTo>
                    <a:pt x="118" y="50"/>
                  </a:lnTo>
                  <a:lnTo>
                    <a:pt x="144" y="58"/>
                  </a:lnTo>
                  <a:lnTo>
                    <a:pt x="168" y="65"/>
                  </a:lnTo>
                  <a:lnTo>
                    <a:pt x="191" y="69"/>
                  </a:lnTo>
                  <a:lnTo>
                    <a:pt x="209" y="74"/>
                  </a:lnTo>
                  <a:lnTo>
                    <a:pt x="223" y="77"/>
                  </a:lnTo>
                  <a:lnTo>
                    <a:pt x="236" y="79"/>
                  </a:lnTo>
                  <a:lnTo>
                    <a:pt x="250" y="81"/>
                  </a:lnTo>
                  <a:lnTo>
                    <a:pt x="270" y="84"/>
                  </a:lnTo>
                  <a:lnTo>
                    <a:pt x="295" y="88"/>
                  </a:lnTo>
                  <a:lnTo>
                    <a:pt x="324" y="92"/>
                  </a:lnTo>
                  <a:lnTo>
                    <a:pt x="354" y="95"/>
                  </a:lnTo>
                  <a:lnTo>
                    <a:pt x="385" y="98"/>
                  </a:lnTo>
                  <a:lnTo>
                    <a:pt x="416" y="101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4" name="Freeform 429"/>
            <p:cNvSpPr>
              <a:spLocks/>
            </p:cNvSpPr>
            <p:nvPr/>
          </p:nvSpPr>
          <p:spPr bwMode="auto">
            <a:xfrm>
              <a:off x="1680" y="2804"/>
              <a:ext cx="1165" cy="88"/>
            </a:xfrm>
            <a:custGeom>
              <a:avLst/>
              <a:gdLst>
                <a:gd name="T0" fmla="*/ 121 w 2330"/>
                <a:gd name="T1" fmla="*/ 0 h 177"/>
                <a:gd name="T2" fmla="*/ 103 w 2330"/>
                <a:gd name="T3" fmla="*/ 12 h 177"/>
                <a:gd name="T4" fmla="*/ 82 w 2330"/>
                <a:gd name="T5" fmla="*/ 23 h 177"/>
                <a:gd name="T6" fmla="*/ 54 w 2330"/>
                <a:gd name="T7" fmla="*/ 39 h 177"/>
                <a:gd name="T8" fmla="*/ 40 w 2330"/>
                <a:gd name="T9" fmla="*/ 56 h 177"/>
                <a:gd name="T10" fmla="*/ 22 w 2330"/>
                <a:gd name="T11" fmla="*/ 71 h 177"/>
                <a:gd name="T12" fmla="*/ 0 w 2330"/>
                <a:gd name="T13" fmla="*/ 88 h 177"/>
                <a:gd name="T14" fmla="*/ 295 w 2330"/>
                <a:gd name="T15" fmla="*/ 88 h 177"/>
                <a:gd name="T16" fmla="*/ 1165 w 2330"/>
                <a:gd name="T17" fmla="*/ 36 h 177"/>
                <a:gd name="T18" fmla="*/ 1151 w 2330"/>
                <a:gd name="T19" fmla="*/ 33 h 177"/>
                <a:gd name="T20" fmla="*/ 1119 w 2330"/>
                <a:gd name="T21" fmla="*/ 28 h 177"/>
                <a:gd name="T22" fmla="*/ 1080 w 2330"/>
                <a:gd name="T23" fmla="*/ 25 h 177"/>
                <a:gd name="T24" fmla="*/ 1040 w 2330"/>
                <a:gd name="T25" fmla="*/ 24 h 177"/>
                <a:gd name="T26" fmla="*/ 1000 w 2330"/>
                <a:gd name="T27" fmla="*/ 27 h 177"/>
                <a:gd name="T28" fmla="*/ 958 w 2330"/>
                <a:gd name="T29" fmla="*/ 34 h 177"/>
                <a:gd name="T30" fmla="*/ 919 w 2330"/>
                <a:gd name="T31" fmla="*/ 44 h 177"/>
                <a:gd name="T32" fmla="*/ 890 w 2330"/>
                <a:gd name="T33" fmla="*/ 52 h 177"/>
                <a:gd name="T34" fmla="*/ 875 w 2330"/>
                <a:gd name="T35" fmla="*/ 56 h 177"/>
                <a:gd name="T36" fmla="*/ 862 w 2330"/>
                <a:gd name="T37" fmla="*/ 58 h 177"/>
                <a:gd name="T38" fmla="*/ 839 w 2330"/>
                <a:gd name="T39" fmla="*/ 60 h 177"/>
                <a:gd name="T40" fmla="*/ 797 w 2330"/>
                <a:gd name="T41" fmla="*/ 61 h 177"/>
                <a:gd name="T42" fmla="*/ 746 w 2330"/>
                <a:gd name="T43" fmla="*/ 62 h 177"/>
                <a:gd name="T44" fmla="*/ 700 w 2330"/>
                <a:gd name="T45" fmla="*/ 62 h 177"/>
                <a:gd name="T46" fmla="*/ 663 w 2330"/>
                <a:gd name="T47" fmla="*/ 61 h 177"/>
                <a:gd name="T48" fmla="*/ 625 w 2330"/>
                <a:gd name="T49" fmla="*/ 59 h 177"/>
                <a:gd name="T50" fmla="*/ 580 w 2330"/>
                <a:gd name="T51" fmla="*/ 55 h 177"/>
                <a:gd name="T52" fmla="*/ 535 w 2330"/>
                <a:gd name="T53" fmla="*/ 47 h 177"/>
                <a:gd name="T54" fmla="*/ 491 w 2330"/>
                <a:gd name="T55" fmla="*/ 39 h 177"/>
                <a:gd name="T56" fmla="*/ 442 w 2330"/>
                <a:gd name="T57" fmla="*/ 30 h 177"/>
                <a:gd name="T58" fmla="*/ 398 w 2330"/>
                <a:gd name="T59" fmla="*/ 22 h 177"/>
                <a:gd name="T60" fmla="*/ 356 w 2330"/>
                <a:gd name="T61" fmla="*/ 15 h 177"/>
                <a:gd name="T62" fmla="*/ 321 w 2330"/>
                <a:gd name="T63" fmla="*/ 8 h 177"/>
                <a:gd name="T64" fmla="*/ 291 w 2330"/>
                <a:gd name="T65" fmla="*/ 3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30"/>
                <a:gd name="T100" fmla="*/ 0 h 177"/>
                <a:gd name="T101" fmla="*/ 2330 w 2330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30" h="177">
                  <a:moveTo>
                    <a:pt x="545" y="0"/>
                  </a:moveTo>
                  <a:lnTo>
                    <a:pt x="243" y="0"/>
                  </a:lnTo>
                  <a:lnTo>
                    <a:pt x="271" y="17"/>
                  </a:lnTo>
                  <a:lnTo>
                    <a:pt x="207" y="25"/>
                  </a:lnTo>
                  <a:lnTo>
                    <a:pt x="233" y="36"/>
                  </a:lnTo>
                  <a:lnTo>
                    <a:pt x="164" y="47"/>
                  </a:lnTo>
                  <a:lnTo>
                    <a:pt x="195" y="68"/>
                  </a:lnTo>
                  <a:lnTo>
                    <a:pt x="108" y="79"/>
                  </a:lnTo>
                  <a:lnTo>
                    <a:pt x="162" y="101"/>
                  </a:lnTo>
                  <a:lnTo>
                    <a:pt x="81" y="112"/>
                  </a:lnTo>
                  <a:lnTo>
                    <a:pt x="111" y="129"/>
                  </a:lnTo>
                  <a:lnTo>
                    <a:pt x="44" y="142"/>
                  </a:lnTo>
                  <a:lnTo>
                    <a:pt x="82" y="157"/>
                  </a:lnTo>
                  <a:lnTo>
                    <a:pt x="0" y="177"/>
                  </a:lnTo>
                  <a:lnTo>
                    <a:pt x="185" y="177"/>
                  </a:lnTo>
                  <a:lnTo>
                    <a:pt x="590" y="177"/>
                  </a:lnTo>
                  <a:lnTo>
                    <a:pt x="2330" y="177"/>
                  </a:lnTo>
                  <a:lnTo>
                    <a:pt x="2330" y="72"/>
                  </a:lnTo>
                  <a:lnTo>
                    <a:pt x="2325" y="71"/>
                  </a:lnTo>
                  <a:lnTo>
                    <a:pt x="2302" y="67"/>
                  </a:lnTo>
                  <a:lnTo>
                    <a:pt x="2271" y="61"/>
                  </a:lnTo>
                  <a:lnTo>
                    <a:pt x="2238" y="57"/>
                  </a:lnTo>
                  <a:lnTo>
                    <a:pt x="2201" y="52"/>
                  </a:lnTo>
                  <a:lnTo>
                    <a:pt x="2159" y="50"/>
                  </a:lnTo>
                  <a:lnTo>
                    <a:pt x="2118" y="49"/>
                  </a:lnTo>
                  <a:lnTo>
                    <a:pt x="2080" y="49"/>
                  </a:lnTo>
                  <a:lnTo>
                    <a:pt x="2041" y="51"/>
                  </a:lnTo>
                  <a:lnTo>
                    <a:pt x="2001" y="54"/>
                  </a:lnTo>
                  <a:lnTo>
                    <a:pt x="1959" y="59"/>
                  </a:lnTo>
                  <a:lnTo>
                    <a:pt x="1916" y="68"/>
                  </a:lnTo>
                  <a:lnTo>
                    <a:pt x="1876" y="78"/>
                  </a:lnTo>
                  <a:lnTo>
                    <a:pt x="1838" y="88"/>
                  </a:lnTo>
                  <a:lnTo>
                    <a:pt x="1807" y="98"/>
                  </a:lnTo>
                  <a:lnTo>
                    <a:pt x="1780" y="105"/>
                  </a:lnTo>
                  <a:lnTo>
                    <a:pt x="1762" y="110"/>
                  </a:lnTo>
                  <a:lnTo>
                    <a:pt x="1750" y="112"/>
                  </a:lnTo>
                  <a:lnTo>
                    <a:pt x="1738" y="114"/>
                  </a:lnTo>
                  <a:lnTo>
                    <a:pt x="1725" y="116"/>
                  </a:lnTo>
                  <a:lnTo>
                    <a:pt x="1706" y="117"/>
                  </a:lnTo>
                  <a:lnTo>
                    <a:pt x="1679" y="120"/>
                  </a:lnTo>
                  <a:lnTo>
                    <a:pt x="1642" y="122"/>
                  </a:lnTo>
                  <a:lnTo>
                    <a:pt x="1595" y="123"/>
                  </a:lnTo>
                  <a:lnTo>
                    <a:pt x="1546" y="124"/>
                  </a:lnTo>
                  <a:lnTo>
                    <a:pt x="1493" y="125"/>
                  </a:lnTo>
                  <a:lnTo>
                    <a:pt x="1444" y="125"/>
                  </a:lnTo>
                  <a:lnTo>
                    <a:pt x="1400" y="124"/>
                  </a:lnTo>
                  <a:lnTo>
                    <a:pt x="1360" y="124"/>
                  </a:lnTo>
                  <a:lnTo>
                    <a:pt x="1326" y="123"/>
                  </a:lnTo>
                  <a:lnTo>
                    <a:pt x="1290" y="122"/>
                  </a:lnTo>
                  <a:lnTo>
                    <a:pt x="1251" y="119"/>
                  </a:lnTo>
                  <a:lnTo>
                    <a:pt x="1206" y="115"/>
                  </a:lnTo>
                  <a:lnTo>
                    <a:pt x="1159" y="110"/>
                  </a:lnTo>
                  <a:lnTo>
                    <a:pt x="1114" y="103"/>
                  </a:lnTo>
                  <a:lnTo>
                    <a:pt x="1070" y="95"/>
                  </a:lnTo>
                  <a:lnTo>
                    <a:pt x="1026" y="87"/>
                  </a:lnTo>
                  <a:lnTo>
                    <a:pt x="983" y="79"/>
                  </a:lnTo>
                  <a:lnTo>
                    <a:pt x="936" y="71"/>
                  </a:lnTo>
                  <a:lnTo>
                    <a:pt x="884" y="61"/>
                  </a:lnTo>
                  <a:lnTo>
                    <a:pt x="838" y="53"/>
                  </a:lnTo>
                  <a:lnTo>
                    <a:pt x="796" y="45"/>
                  </a:lnTo>
                  <a:lnTo>
                    <a:pt x="754" y="39"/>
                  </a:lnTo>
                  <a:lnTo>
                    <a:pt x="712" y="30"/>
                  </a:lnTo>
                  <a:lnTo>
                    <a:pt x="673" y="23"/>
                  </a:lnTo>
                  <a:lnTo>
                    <a:pt x="643" y="16"/>
                  </a:lnTo>
                  <a:lnTo>
                    <a:pt x="615" y="11"/>
                  </a:lnTo>
                  <a:lnTo>
                    <a:pt x="583" y="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5" name="Freeform 430"/>
            <p:cNvSpPr>
              <a:spLocks/>
            </p:cNvSpPr>
            <p:nvPr/>
          </p:nvSpPr>
          <p:spPr bwMode="auto">
            <a:xfrm>
              <a:off x="1693" y="2892"/>
              <a:ext cx="1152" cy="92"/>
            </a:xfrm>
            <a:custGeom>
              <a:avLst/>
              <a:gdLst>
                <a:gd name="T0" fmla="*/ 79 w 2304"/>
                <a:gd name="T1" fmla="*/ 0 h 183"/>
                <a:gd name="T2" fmla="*/ 63 w 2304"/>
                <a:gd name="T3" fmla="*/ 13 h 183"/>
                <a:gd name="T4" fmla="*/ 52 w 2304"/>
                <a:gd name="T5" fmla="*/ 32 h 183"/>
                <a:gd name="T6" fmla="*/ 35 w 2304"/>
                <a:gd name="T7" fmla="*/ 46 h 183"/>
                <a:gd name="T8" fmla="*/ 19 w 2304"/>
                <a:gd name="T9" fmla="*/ 63 h 183"/>
                <a:gd name="T10" fmla="*/ 0 w 2304"/>
                <a:gd name="T11" fmla="*/ 78 h 183"/>
                <a:gd name="T12" fmla="*/ 53 w 2304"/>
                <a:gd name="T13" fmla="*/ 89 h 183"/>
                <a:gd name="T14" fmla="*/ 88 w 2304"/>
                <a:gd name="T15" fmla="*/ 88 h 183"/>
                <a:gd name="T16" fmla="*/ 118 w 2304"/>
                <a:gd name="T17" fmla="*/ 87 h 183"/>
                <a:gd name="T18" fmla="*/ 139 w 2304"/>
                <a:gd name="T19" fmla="*/ 86 h 183"/>
                <a:gd name="T20" fmla="*/ 156 w 2304"/>
                <a:gd name="T21" fmla="*/ 86 h 183"/>
                <a:gd name="T22" fmla="*/ 178 w 2304"/>
                <a:gd name="T23" fmla="*/ 87 h 183"/>
                <a:gd name="T24" fmla="*/ 1152 w 2304"/>
                <a:gd name="T25" fmla="*/ 17 h 183"/>
                <a:gd name="T26" fmla="*/ 1129 w 2304"/>
                <a:gd name="T27" fmla="*/ 13 h 183"/>
                <a:gd name="T28" fmla="*/ 1109 w 2304"/>
                <a:gd name="T29" fmla="*/ 13 h 183"/>
                <a:gd name="T30" fmla="*/ 1087 w 2304"/>
                <a:gd name="T31" fmla="*/ 17 h 183"/>
                <a:gd name="T32" fmla="*/ 1063 w 2304"/>
                <a:gd name="T33" fmla="*/ 22 h 183"/>
                <a:gd name="T34" fmla="*/ 1039 w 2304"/>
                <a:gd name="T35" fmla="*/ 30 h 183"/>
                <a:gd name="T36" fmla="*/ 1009 w 2304"/>
                <a:gd name="T37" fmla="*/ 38 h 183"/>
                <a:gd name="T38" fmla="*/ 984 w 2304"/>
                <a:gd name="T39" fmla="*/ 46 h 183"/>
                <a:gd name="T40" fmla="*/ 951 w 2304"/>
                <a:gd name="T41" fmla="*/ 54 h 183"/>
                <a:gd name="T42" fmla="*/ 916 w 2304"/>
                <a:gd name="T43" fmla="*/ 59 h 183"/>
                <a:gd name="T44" fmla="*/ 878 w 2304"/>
                <a:gd name="T45" fmla="*/ 61 h 183"/>
                <a:gd name="T46" fmla="*/ 832 w 2304"/>
                <a:gd name="T47" fmla="*/ 62 h 183"/>
                <a:gd name="T48" fmla="*/ 784 w 2304"/>
                <a:gd name="T49" fmla="*/ 63 h 183"/>
                <a:gd name="T50" fmla="*/ 739 w 2304"/>
                <a:gd name="T51" fmla="*/ 62 h 183"/>
                <a:gd name="T52" fmla="*/ 692 w 2304"/>
                <a:gd name="T53" fmla="*/ 60 h 183"/>
                <a:gd name="T54" fmla="*/ 642 w 2304"/>
                <a:gd name="T55" fmla="*/ 58 h 183"/>
                <a:gd name="T56" fmla="*/ 601 w 2304"/>
                <a:gd name="T57" fmla="*/ 56 h 183"/>
                <a:gd name="T58" fmla="*/ 560 w 2304"/>
                <a:gd name="T59" fmla="*/ 51 h 183"/>
                <a:gd name="T60" fmla="*/ 530 w 2304"/>
                <a:gd name="T61" fmla="*/ 46 h 183"/>
                <a:gd name="T62" fmla="*/ 493 w 2304"/>
                <a:gd name="T63" fmla="*/ 38 h 183"/>
                <a:gd name="T64" fmla="*/ 454 w 2304"/>
                <a:gd name="T65" fmla="*/ 30 h 183"/>
                <a:gd name="T66" fmla="*/ 413 w 2304"/>
                <a:gd name="T67" fmla="*/ 21 h 183"/>
                <a:gd name="T68" fmla="*/ 373 w 2304"/>
                <a:gd name="T69" fmla="*/ 13 h 183"/>
                <a:gd name="T70" fmla="*/ 332 w 2304"/>
                <a:gd name="T71" fmla="*/ 6 h 183"/>
                <a:gd name="T72" fmla="*/ 299 w 2304"/>
                <a:gd name="T73" fmla="*/ 1 h 1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04"/>
                <a:gd name="T112" fmla="*/ 0 h 183"/>
                <a:gd name="T113" fmla="*/ 2304 w 2304"/>
                <a:gd name="T114" fmla="*/ 183 h 1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04" h="183">
                  <a:moveTo>
                    <a:pt x="564" y="0"/>
                  </a:moveTo>
                  <a:lnTo>
                    <a:pt x="158" y="0"/>
                  </a:lnTo>
                  <a:lnTo>
                    <a:pt x="208" y="21"/>
                  </a:lnTo>
                  <a:lnTo>
                    <a:pt x="127" y="25"/>
                  </a:lnTo>
                  <a:lnTo>
                    <a:pt x="157" y="44"/>
                  </a:lnTo>
                  <a:lnTo>
                    <a:pt x="104" y="64"/>
                  </a:lnTo>
                  <a:lnTo>
                    <a:pt x="135" y="84"/>
                  </a:lnTo>
                  <a:lnTo>
                    <a:pt x="69" y="92"/>
                  </a:lnTo>
                  <a:lnTo>
                    <a:pt x="102" y="124"/>
                  </a:lnTo>
                  <a:lnTo>
                    <a:pt x="39" y="125"/>
                  </a:lnTo>
                  <a:lnTo>
                    <a:pt x="73" y="147"/>
                  </a:lnTo>
                  <a:lnTo>
                    <a:pt x="0" y="156"/>
                  </a:lnTo>
                  <a:lnTo>
                    <a:pt x="68" y="179"/>
                  </a:lnTo>
                  <a:lnTo>
                    <a:pt x="106" y="178"/>
                  </a:lnTo>
                  <a:lnTo>
                    <a:pt x="141" y="177"/>
                  </a:lnTo>
                  <a:lnTo>
                    <a:pt x="176" y="175"/>
                  </a:lnTo>
                  <a:lnTo>
                    <a:pt x="207" y="174"/>
                  </a:lnTo>
                  <a:lnTo>
                    <a:pt x="236" y="173"/>
                  </a:lnTo>
                  <a:lnTo>
                    <a:pt x="260" y="173"/>
                  </a:lnTo>
                  <a:lnTo>
                    <a:pt x="278" y="172"/>
                  </a:lnTo>
                  <a:lnTo>
                    <a:pt x="295" y="171"/>
                  </a:lnTo>
                  <a:lnTo>
                    <a:pt x="312" y="171"/>
                  </a:lnTo>
                  <a:lnTo>
                    <a:pt x="334" y="172"/>
                  </a:lnTo>
                  <a:lnTo>
                    <a:pt x="357" y="173"/>
                  </a:lnTo>
                  <a:lnTo>
                    <a:pt x="2304" y="183"/>
                  </a:lnTo>
                  <a:lnTo>
                    <a:pt x="2304" y="34"/>
                  </a:lnTo>
                  <a:lnTo>
                    <a:pt x="2285" y="29"/>
                  </a:lnTo>
                  <a:lnTo>
                    <a:pt x="2258" y="26"/>
                  </a:lnTo>
                  <a:lnTo>
                    <a:pt x="2236" y="25"/>
                  </a:lnTo>
                  <a:lnTo>
                    <a:pt x="2217" y="26"/>
                  </a:lnTo>
                  <a:lnTo>
                    <a:pt x="2198" y="29"/>
                  </a:lnTo>
                  <a:lnTo>
                    <a:pt x="2173" y="33"/>
                  </a:lnTo>
                  <a:lnTo>
                    <a:pt x="2149" y="37"/>
                  </a:lnTo>
                  <a:lnTo>
                    <a:pt x="2125" y="44"/>
                  </a:lnTo>
                  <a:lnTo>
                    <a:pt x="2101" y="51"/>
                  </a:lnTo>
                  <a:lnTo>
                    <a:pt x="2077" y="60"/>
                  </a:lnTo>
                  <a:lnTo>
                    <a:pt x="2047" y="67"/>
                  </a:lnTo>
                  <a:lnTo>
                    <a:pt x="2019" y="76"/>
                  </a:lnTo>
                  <a:lnTo>
                    <a:pt x="1993" y="85"/>
                  </a:lnTo>
                  <a:lnTo>
                    <a:pt x="1969" y="92"/>
                  </a:lnTo>
                  <a:lnTo>
                    <a:pt x="1938" y="100"/>
                  </a:lnTo>
                  <a:lnTo>
                    <a:pt x="1902" y="108"/>
                  </a:lnTo>
                  <a:lnTo>
                    <a:pt x="1869" y="112"/>
                  </a:lnTo>
                  <a:lnTo>
                    <a:pt x="1833" y="117"/>
                  </a:lnTo>
                  <a:lnTo>
                    <a:pt x="1796" y="119"/>
                  </a:lnTo>
                  <a:lnTo>
                    <a:pt x="1756" y="121"/>
                  </a:lnTo>
                  <a:lnTo>
                    <a:pt x="1712" y="123"/>
                  </a:lnTo>
                  <a:lnTo>
                    <a:pt x="1665" y="124"/>
                  </a:lnTo>
                  <a:lnTo>
                    <a:pt x="1617" y="125"/>
                  </a:lnTo>
                  <a:lnTo>
                    <a:pt x="1569" y="125"/>
                  </a:lnTo>
                  <a:lnTo>
                    <a:pt x="1525" y="124"/>
                  </a:lnTo>
                  <a:lnTo>
                    <a:pt x="1478" y="123"/>
                  </a:lnTo>
                  <a:lnTo>
                    <a:pt x="1432" y="121"/>
                  </a:lnTo>
                  <a:lnTo>
                    <a:pt x="1385" y="119"/>
                  </a:lnTo>
                  <a:lnTo>
                    <a:pt x="1331" y="118"/>
                  </a:lnTo>
                  <a:lnTo>
                    <a:pt x="1285" y="116"/>
                  </a:lnTo>
                  <a:lnTo>
                    <a:pt x="1242" y="114"/>
                  </a:lnTo>
                  <a:lnTo>
                    <a:pt x="1202" y="111"/>
                  </a:lnTo>
                  <a:lnTo>
                    <a:pt x="1158" y="107"/>
                  </a:lnTo>
                  <a:lnTo>
                    <a:pt x="1119" y="101"/>
                  </a:lnTo>
                  <a:lnTo>
                    <a:pt x="1087" y="97"/>
                  </a:lnTo>
                  <a:lnTo>
                    <a:pt x="1059" y="91"/>
                  </a:lnTo>
                  <a:lnTo>
                    <a:pt x="1026" y="85"/>
                  </a:lnTo>
                  <a:lnTo>
                    <a:pt x="987" y="76"/>
                  </a:lnTo>
                  <a:lnTo>
                    <a:pt x="948" y="69"/>
                  </a:lnTo>
                  <a:lnTo>
                    <a:pt x="908" y="60"/>
                  </a:lnTo>
                  <a:lnTo>
                    <a:pt x="868" y="49"/>
                  </a:lnTo>
                  <a:lnTo>
                    <a:pt x="827" y="41"/>
                  </a:lnTo>
                  <a:lnTo>
                    <a:pt x="787" y="33"/>
                  </a:lnTo>
                  <a:lnTo>
                    <a:pt x="746" y="25"/>
                  </a:lnTo>
                  <a:lnTo>
                    <a:pt x="704" y="17"/>
                  </a:lnTo>
                  <a:lnTo>
                    <a:pt x="665" y="11"/>
                  </a:lnTo>
                  <a:lnTo>
                    <a:pt x="633" y="7"/>
                  </a:lnTo>
                  <a:lnTo>
                    <a:pt x="599" y="2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A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6" name="Line 431"/>
            <p:cNvSpPr>
              <a:spLocks noChangeShapeType="1"/>
            </p:cNvSpPr>
            <p:nvPr/>
          </p:nvSpPr>
          <p:spPr bwMode="auto">
            <a:xfrm flipV="1">
              <a:off x="1772" y="2833"/>
              <a:ext cx="22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7" name="Line 432"/>
            <p:cNvSpPr>
              <a:spLocks noChangeShapeType="1"/>
            </p:cNvSpPr>
            <p:nvPr/>
          </p:nvSpPr>
          <p:spPr bwMode="auto">
            <a:xfrm flipV="1">
              <a:off x="1847" y="2831"/>
              <a:ext cx="22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8" name="Line 433"/>
            <p:cNvSpPr>
              <a:spLocks noChangeShapeType="1"/>
            </p:cNvSpPr>
            <p:nvPr/>
          </p:nvSpPr>
          <p:spPr bwMode="auto">
            <a:xfrm flipV="1">
              <a:off x="1806" y="2804"/>
              <a:ext cx="21" cy="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29" name="Line 434"/>
            <p:cNvSpPr>
              <a:spLocks noChangeShapeType="1"/>
            </p:cNvSpPr>
            <p:nvPr/>
          </p:nvSpPr>
          <p:spPr bwMode="auto">
            <a:xfrm>
              <a:off x="2005" y="2839"/>
              <a:ext cx="1" cy="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0" name="Line 435"/>
            <p:cNvSpPr>
              <a:spLocks noChangeShapeType="1"/>
            </p:cNvSpPr>
            <p:nvPr/>
          </p:nvSpPr>
          <p:spPr bwMode="auto">
            <a:xfrm flipV="1">
              <a:off x="1893" y="2804"/>
              <a:ext cx="0" cy="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1" name="Line 436"/>
            <p:cNvSpPr>
              <a:spLocks noChangeShapeType="1"/>
            </p:cNvSpPr>
            <p:nvPr/>
          </p:nvSpPr>
          <p:spPr bwMode="auto">
            <a:xfrm flipV="1">
              <a:off x="1968" y="2805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2" name="Line 437"/>
            <p:cNvSpPr>
              <a:spLocks noChangeShapeType="1"/>
            </p:cNvSpPr>
            <p:nvPr/>
          </p:nvSpPr>
          <p:spPr bwMode="auto">
            <a:xfrm>
              <a:off x="1930" y="2833"/>
              <a:ext cx="1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3" name="Line 438"/>
            <p:cNvSpPr>
              <a:spLocks noChangeShapeType="1"/>
            </p:cNvSpPr>
            <p:nvPr/>
          </p:nvSpPr>
          <p:spPr bwMode="auto">
            <a:xfrm flipV="1">
              <a:off x="2043" y="2819"/>
              <a:ext cx="1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4" name="Line 439"/>
            <p:cNvSpPr>
              <a:spLocks noChangeShapeType="1"/>
            </p:cNvSpPr>
            <p:nvPr/>
          </p:nvSpPr>
          <p:spPr bwMode="auto">
            <a:xfrm flipV="1">
              <a:off x="2043" y="2868"/>
              <a:ext cx="1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5" name="Line 440"/>
            <p:cNvSpPr>
              <a:spLocks noChangeShapeType="1"/>
            </p:cNvSpPr>
            <p:nvPr/>
          </p:nvSpPr>
          <p:spPr bwMode="auto">
            <a:xfrm flipV="1">
              <a:off x="2118" y="2834"/>
              <a:ext cx="0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6" name="Line 441"/>
            <p:cNvSpPr>
              <a:spLocks noChangeShapeType="1"/>
            </p:cNvSpPr>
            <p:nvPr/>
          </p:nvSpPr>
          <p:spPr bwMode="auto">
            <a:xfrm flipV="1">
              <a:off x="2118" y="2872"/>
              <a:ext cx="0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7" name="Line 442"/>
            <p:cNvSpPr>
              <a:spLocks noChangeShapeType="1"/>
            </p:cNvSpPr>
            <p:nvPr/>
          </p:nvSpPr>
          <p:spPr bwMode="auto">
            <a:xfrm flipV="1">
              <a:off x="2193" y="2846"/>
              <a:ext cx="0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8" name="Line 443"/>
            <p:cNvSpPr>
              <a:spLocks noChangeShapeType="1"/>
            </p:cNvSpPr>
            <p:nvPr/>
          </p:nvSpPr>
          <p:spPr bwMode="auto">
            <a:xfrm flipV="1">
              <a:off x="2193" y="2877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39" name="Line 444"/>
            <p:cNvSpPr>
              <a:spLocks noChangeShapeType="1"/>
            </p:cNvSpPr>
            <p:nvPr/>
          </p:nvSpPr>
          <p:spPr bwMode="auto">
            <a:xfrm flipV="1">
              <a:off x="2267" y="2859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0" name="Line 445"/>
            <p:cNvSpPr>
              <a:spLocks noChangeShapeType="1"/>
            </p:cNvSpPr>
            <p:nvPr/>
          </p:nvSpPr>
          <p:spPr bwMode="auto">
            <a:xfrm flipV="1">
              <a:off x="2267" y="2881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1" name="Line 446"/>
            <p:cNvSpPr>
              <a:spLocks noChangeShapeType="1"/>
            </p:cNvSpPr>
            <p:nvPr/>
          </p:nvSpPr>
          <p:spPr bwMode="auto">
            <a:xfrm flipV="1">
              <a:off x="2342" y="2865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2" name="Line 447"/>
            <p:cNvSpPr>
              <a:spLocks noChangeShapeType="1"/>
            </p:cNvSpPr>
            <p:nvPr/>
          </p:nvSpPr>
          <p:spPr bwMode="auto">
            <a:xfrm flipV="1">
              <a:off x="2342" y="2882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3" name="Line 448"/>
            <p:cNvSpPr>
              <a:spLocks noChangeShapeType="1"/>
            </p:cNvSpPr>
            <p:nvPr/>
          </p:nvSpPr>
          <p:spPr bwMode="auto">
            <a:xfrm flipV="1">
              <a:off x="2418" y="2866"/>
              <a:ext cx="0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4" name="Line 449"/>
            <p:cNvSpPr>
              <a:spLocks noChangeShapeType="1"/>
            </p:cNvSpPr>
            <p:nvPr/>
          </p:nvSpPr>
          <p:spPr bwMode="auto">
            <a:xfrm flipV="1">
              <a:off x="2418" y="2883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5" name="Line 450"/>
            <p:cNvSpPr>
              <a:spLocks noChangeShapeType="1"/>
            </p:cNvSpPr>
            <p:nvPr/>
          </p:nvSpPr>
          <p:spPr bwMode="auto">
            <a:xfrm flipV="1">
              <a:off x="2492" y="2864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6" name="Line 451"/>
            <p:cNvSpPr>
              <a:spLocks noChangeShapeType="1"/>
            </p:cNvSpPr>
            <p:nvPr/>
          </p:nvSpPr>
          <p:spPr bwMode="auto">
            <a:xfrm flipV="1">
              <a:off x="2492" y="2882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7" name="Line 452"/>
            <p:cNvSpPr>
              <a:spLocks noChangeShapeType="1"/>
            </p:cNvSpPr>
            <p:nvPr/>
          </p:nvSpPr>
          <p:spPr bwMode="auto">
            <a:xfrm>
              <a:off x="2567" y="2880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8" name="Line 453"/>
            <p:cNvSpPr>
              <a:spLocks noChangeShapeType="1"/>
            </p:cNvSpPr>
            <p:nvPr/>
          </p:nvSpPr>
          <p:spPr bwMode="auto">
            <a:xfrm>
              <a:off x="2567" y="2857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49" name="Line 454"/>
            <p:cNvSpPr>
              <a:spLocks noChangeShapeType="1"/>
            </p:cNvSpPr>
            <p:nvPr/>
          </p:nvSpPr>
          <p:spPr bwMode="auto">
            <a:xfrm flipV="1">
              <a:off x="2642" y="2836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0" name="Line 455"/>
            <p:cNvSpPr>
              <a:spLocks noChangeShapeType="1"/>
            </p:cNvSpPr>
            <p:nvPr/>
          </p:nvSpPr>
          <p:spPr bwMode="auto">
            <a:xfrm flipV="1">
              <a:off x="2642" y="2873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1" name="Line 456"/>
            <p:cNvSpPr>
              <a:spLocks noChangeShapeType="1"/>
            </p:cNvSpPr>
            <p:nvPr/>
          </p:nvSpPr>
          <p:spPr bwMode="auto">
            <a:xfrm flipV="1">
              <a:off x="2717" y="2828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2" name="Line 457"/>
            <p:cNvSpPr>
              <a:spLocks noChangeShapeType="1"/>
            </p:cNvSpPr>
            <p:nvPr/>
          </p:nvSpPr>
          <p:spPr bwMode="auto">
            <a:xfrm flipV="1">
              <a:off x="2717" y="2870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3" name="Line 458"/>
            <p:cNvSpPr>
              <a:spLocks noChangeShapeType="1"/>
            </p:cNvSpPr>
            <p:nvPr/>
          </p:nvSpPr>
          <p:spPr bwMode="auto">
            <a:xfrm flipV="1">
              <a:off x="2792" y="2831"/>
              <a:ext cx="1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4" name="Line 459"/>
            <p:cNvSpPr>
              <a:spLocks noChangeShapeType="1"/>
            </p:cNvSpPr>
            <p:nvPr/>
          </p:nvSpPr>
          <p:spPr bwMode="auto">
            <a:xfrm flipV="1">
              <a:off x="2792" y="2871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5" name="Line 460"/>
            <p:cNvSpPr>
              <a:spLocks noChangeShapeType="1"/>
            </p:cNvSpPr>
            <p:nvPr/>
          </p:nvSpPr>
          <p:spPr bwMode="auto">
            <a:xfrm>
              <a:off x="2080" y="2848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6" name="Line 461"/>
            <p:cNvSpPr>
              <a:spLocks noChangeShapeType="1"/>
            </p:cNvSpPr>
            <p:nvPr/>
          </p:nvSpPr>
          <p:spPr bwMode="auto">
            <a:xfrm>
              <a:off x="2155" y="2858"/>
              <a:ext cx="1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7" name="Line 462"/>
            <p:cNvSpPr>
              <a:spLocks noChangeShapeType="1"/>
            </p:cNvSpPr>
            <p:nvPr/>
          </p:nvSpPr>
          <p:spPr bwMode="auto">
            <a:xfrm>
              <a:off x="2230" y="2867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8" name="Line 463"/>
            <p:cNvSpPr>
              <a:spLocks noChangeShapeType="1"/>
            </p:cNvSpPr>
            <p:nvPr/>
          </p:nvSpPr>
          <p:spPr bwMode="auto">
            <a:xfrm>
              <a:off x="2305" y="2871"/>
              <a:ext cx="1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59" name="Line 464"/>
            <p:cNvSpPr>
              <a:spLocks noChangeShapeType="1"/>
            </p:cNvSpPr>
            <p:nvPr/>
          </p:nvSpPr>
          <p:spPr bwMode="auto">
            <a:xfrm>
              <a:off x="2380" y="2874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0" name="Line 465"/>
            <p:cNvSpPr>
              <a:spLocks noChangeShapeType="1"/>
            </p:cNvSpPr>
            <p:nvPr/>
          </p:nvSpPr>
          <p:spPr bwMode="auto">
            <a:xfrm>
              <a:off x="2455" y="2874"/>
              <a:ext cx="0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1" name="Line 466"/>
            <p:cNvSpPr>
              <a:spLocks noChangeShapeType="1"/>
            </p:cNvSpPr>
            <p:nvPr/>
          </p:nvSpPr>
          <p:spPr bwMode="auto">
            <a:xfrm>
              <a:off x="2530" y="2872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2" name="Line 467"/>
            <p:cNvSpPr>
              <a:spLocks noChangeShapeType="1"/>
            </p:cNvSpPr>
            <p:nvPr/>
          </p:nvSpPr>
          <p:spPr bwMode="auto">
            <a:xfrm>
              <a:off x="2605" y="2863"/>
              <a:ext cx="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3" name="Line 468"/>
            <p:cNvSpPr>
              <a:spLocks noChangeShapeType="1"/>
            </p:cNvSpPr>
            <p:nvPr/>
          </p:nvSpPr>
          <p:spPr bwMode="auto">
            <a:xfrm>
              <a:off x="2680" y="2851"/>
              <a:ext cx="0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4" name="Line 469"/>
            <p:cNvSpPr>
              <a:spLocks noChangeShapeType="1"/>
            </p:cNvSpPr>
            <p:nvPr/>
          </p:nvSpPr>
          <p:spPr bwMode="auto">
            <a:xfrm>
              <a:off x="2755" y="2848"/>
              <a:ext cx="0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5" name="Line 470"/>
            <p:cNvSpPr>
              <a:spLocks noChangeShapeType="1"/>
            </p:cNvSpPr>
            <p:nvPr/>
          </p:nvSpPr>
          <p:spPr bwMode="auto">
            <a:xfrm>
              <a:off x="2830" y="2855"/>
              <a:ext cx="1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6" name="Line 471"/>
            <p:cNvSpPr>
              <a:spLocks noChangeShapeType="1"/>
            </p:cNvSpPr>
            <p:nvPr/>
          </p:nvSpPr>
          <p:spPr bwMode="auto">
            <a:xfrm flipV="1">
              <a:off x="1968" y="2864"/>
              <a:ext cx="0" cy="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7" name="Line 472"/>
            <p:cNvSpPr>
              <a:spLocks noChangeShapeType="1"/>
            </p:cNvSpPr>
            <p:nvPr/>
          </p:nvSpPr>
          <p:spPr bwMode="auto">
            <a:xfrm flipV="1">
              <a:off x="1893" y="2862"/>
              <a:ext cx="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8" name="Line 473"/>
            <p:cNvSpPr>
              <a:spLocks noChangeShapeType="1"/>
            </p:cNvSpPr>
            <p:nvPr/>
          </p:nvSpPr>
          <p:spPr bwMode="auto">
            <a:xfrm flipV="1">
              <a:off x="1818" y="2862"/>
              <a:ext cx="1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69" name="Line 474"/>
            <p:cNvSpPr>
              <a:spLocks noChangeShapeType="1"/>
            </p:cNvSpPr>
            <p:nvPr/>
          </p:nvSpPr>
          <p:spPr bwMode="auto">
            <a:xfrm flipV="1">
              <a:off x="1743" y="2862"/>
              <a:ext cx="1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0" name="Line 475"/>
            <p:cNvSpPr>
              <a:spLocks noChangeShapeType="1"/>
            </p:cNvSpPr>
            <p:nvPr/>
          </p:nvSpPr>
          <p:spPr bwMode="auto">
            <a:xfrm flipV="1">
              <a:off x="1668" y="2862"/>
              <a:ext cx="1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1" name="Freeform 476"/>
            <p:cNvSpPr>
              <a:spLocks/>
            </p:cNvSpPr>
            <p:nvPr/>
          </p:nvSpPr>
          <p:spPr bwMode="auto">
            <a:xfrm>
              <a:off x="1754" y="2920"/>
              <a:ext cx="1118" cy="44"/>
            </a:xfrm>
            <a:custGeom>
              <a:avLst/>
              <a:gdLst>
                <a:gd name="T0" fmla="*/ 0 w 2236"/>
                <a:gd name="T1" fmla="*/ 1 h 89"/>
                <a:gd name="T2" fmla="*/ 3 w 2236"/>
                <a:gd name="T3" fmla="*/ 1 h 89"/>
                <a:gd name="T4" fmla="*/ 34 w 2236"/>
                <a:gd name="T5" fmla="*/ 1 h 89"/>
                <a:gd name="T6" fmla="*/ 65 w 2236"/>
                <a:gd name="T7" fmla="*/ 1 h 89"/>
                <a:gd name="T8" fmla="*/ 93 w 2236"/>
                <a:gd name="T9" fmla="*/ 1 h 89"/>
                <a:gd name="T10" fmla="*/ 118 w 2236"/>
                <a:gd name="T11" fmla="*/ 0 h 89"/>
                <a:gd name="T12" fmla="*/ 141 w 2236"/>
                <a:gd name="T13" fmla="*/ 0 h 89"/>
                <a:gd name="T14" fmla="*/ 163 w 2236"/>
                <a:gd name="T15" fmla="*/ 0 h 89"/>
                <a:gd name="T16" fmla="*/ 187 w 2236"/>
                <a:gd name="T17" fmla="*/ 0 h 89"/>
                <a:gd name="T18" fmla="*/ 213 w 2236"/>
                <a:gd name="T19" fmla="*/ 1 h 89"/>
                <a:gd name="T20" fmla="*/ 240 w 2236"/>
                <a:gd name="T21" fmla="*/ 3 h 89"/>
                <a:gd name="T22" fmla="*/ 263 w 2236"/>
                <a:gd name="T23" fmla="*/ 5 h 89"/>
                <a:gd name="T24" fmla="*/ 285 w 2236"/>
                <a:gd name="T25" fmla="*/ 7 h 89"/>
                <a:gd name="T26" fmla="*/ 307 w 2236"/>
                <a:gd name="T27" fmla="*/ 9 h 89"/>
                <a:gd name="T28" fmla="*/ 330 w 2236"/>
                <a:gd name="T29" fmla="*/ 12 h 89"/>
                <a:gd name="T30" fmla="*/ 356 w 2236"/>
                <a:gd name="T31" fmla="*/ 16 h 89"/>
                <a:gd name="T32" fmla="*/ 382 w 2236"/>
                <a:gd name="T33" fmla="*/ 19 h 89"/>
                <a:gd name="T34" fmla="*/ 405 w 2236"/>
                <a:gd name="T35" fmla="*/ 22 h 89"/>
                <a:gd name="T36" fmla="*/ 427 w 2236"/>
                <a:gd name="T37" fmla="*/ 26 h 89"/>
                <a:gd name="T38" fmla="*/ 448 w 2236"/>
                <a:gd name="T39" fmla="*/ 30 h 89"/>
                <a:gd name="T40" fmla="*/ 472 w 2236"/>
                <a:gd name="T41" fmla="*/ 33 h 89"/>
                <a:gd name="T42" fmla="*/ 499 w 2236"/>
                <a:gd name="T43" fmla="*/ 36 h 89"/>
                <a:gd name="T44" fmla="*/ 527 w 2236"/>
                <a:gd name="T45" fmla="*/ 38 h 89"/>
                <a:gd name="T46" fmla="*/ 552 w 2236"/>
                <a:gd name="T47" fmla="*/ 39 h 89"/>
                <a:gd name="T48" fmla="*/ 577 w 2236"/>
                <a:gd name="T49" fmla="*/ 41 h 89"/>
                <a:gd name="T50" fmla="*/ 601 w 2236"/>
                <a:gd name="T51" fmla="*/ 41 h 89"/>
                <a:gd name="T52" fmla="*/ 627 w 2236"/>
                <a:gd name="T53" fmla="*/ 42 h 89"/>
                <a:gd name="T54" fmla="*/ 655 w 2236"/>
                <a:gd name="T55" fmla="*/ 43 h 89"/>
                <a:gd name="T56" fmla="*/ 684 w 2236"/>
                <a:gd name="T57" fmla="*/ 43 h 89"/>
                <a:gd name="T58" fmla="*/ 708 w 2236"/>
                <a:gd name="T59" fmla="*/ 44 h 89"/>
                <a:gd name="T60" fmla="*/ 732 w 2236"/>
                <a:gd name="T61" fmla="*/ 44 h 89"/>
                <a:gd name="T62" fmla="*/ 755 w 2236"/>
                <a:gd name="T63" fmla="*/ 44 h 89"/>
                <a:gd name="T64" fmla="*/ 779 w 2236"/>
                <a:gd name="T65" fmla="*/ 44 h 89"/>
                <a:gd name="T66" fmla="*/ 804 w 2236"/>
                <a:gd name="T67" fmla="*/ 43 h 89"/>
                <a:gd name="T68" fmla="*/ 830 w 2236"/>
                <a:gd name="T69" fmla="*/ 41 h 89"/>
                <a:gd name="T70" fmla="*/ 853 w 2236"/>
                <a:gd name="T71" fmla="*/ 40 h 89"/>
                <a:gd name="T72" fmla="*/ 874 w 2236"/>
                <a:gd name="T73" fmla="*/ 38 h 89"/>
                <a:gd name="T74" fmla="*/ 894 w 2236"/>
                <a:gd name="T75" fmla="*/ 36 h 89"/>
                <a:gd name="T76" fmla="*/ 915 w 2236"/>
                <a:gd name="T77" fmla="*/ 34 h 89"/>
                <a:gd name="T78" fmla="*/ 936 w 2236"/>
                <a:gd name="T79" fmla="*/ 31 h 89"/>
                <a:gd name="T80" fmla="*/ 961 w 2236"/>
                <a:gd name="T81" fmla="*/ 27 h 89"/>
                <a:gd name="T82" fmla="*/ 982 w 2236"/>
                <a:gd name="T83" fmla="*/ 22 h 89"/>
                <a:gd name="T84" fmla="*/ 1000 w 2236"/>
                <a:gd name="T85" fmla="*/ 18 h 89"/>
                <a:gd name="T86" fmla="*/ 1019 w 2236"/>
                <a:gd name="T87" fmla="*/ 14 h 89"/>
                <a:gd name="T88" fmla="*/ 1039 w 2236"/>
                <a:gd name="T89" fmla="*/ 12 h 89"/>
                <a:gd name="T90" fmla="*/ 1057 w 2236"/>
                <a:gd name="T91" fmla="*/ 11 h 89"/>
                <a:gd name="T92" fmla="*/ 1074 w 2236"/>
                <a:gd name="T93" fmla="*/ 10 h 89"/>
                <a:gd name="T94" fmla="*/ 1089 w 2236"/>
                <a:gd name="T95" fmla="*/ 11 h 89"/>
                <a:gd name="T96" fmla="*/ 1103 w 2236"/>
                <a:gd name="T97" fmla="*/ 12 h 89"/>
                <a:gd name="T98" fmla="*/ 1118 w 2236"/>
                <a:gd name="T99" fmla="*/ 15 h 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6"/>
                <a:gd name="T151" fmla="*/ 0 h 89"/>
                <a:gd name="T152" fmla="*/ 2236 w 2236"/>
                <a:gd name="T153" fmla="*/ 89 h 8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6" h="89">
                  <a:moveTo>
                    <a:pt x="0" y="2"/>
                  </a:moveTo>
                  <a:lnTo>
                    <a:pt x="6" y="2"/>
                  </a:lnTo>
                  <a:lnTo>
                    <a:pt x="68" y="2"/>
                  </a:lnTo>
                  <a:lnTo>
                    <a:pt x="129" y="2"/>
                  </a:lnTo>
                  <a:lnTo>
                    <a:pt x="187" y="2"/>
                  </a:lnTo>
                  <a:lnTo>
                    <a:pt x="236" y="1"/>
                  </a:lnTo>
                  <a:lnTo>
                    <a:pt x="282" y="0"/>
                  </a:lnTo>
                  <a:lnTo>
                    <a:pt x="327" y="0"/>
                  </a:lnTo>
                  <a:lnTo>
                    <a:pt x="375" y="1"/>
                  </a:lnTo>
                  <a:lnTo>
                    <a:pt x="427" y="2"/>
                  </a:lnTo>
                  <a:lnTo>
                    <a:pt x="480" y="6"/>
                  </a:lnTo>
                  <a:lnTo>
                    <a:pt x="526" y="10"/>
                  </a:lnTo>
                  <a:lnTo>
                    <a:pt x="570" y="15"/>
                  </a:lnTo>
                  <a:lnTo>
                    <a:pt x="614" y="19"/>
                  </a:lnTo>
                  <a:lnTo>
                    <a:pt x="661" y="25"/>
                  </a:lnTo>
                  <a:lnTo>
                    <a:pt x="713" y="32"/>
                  </a:lnTo>
                  <a:lnTo>
                    <a:pt x="764" y="38"/>
                  </a:lnTo>
                  <a:lnTo>
                    <a:pt x="810" y="45"/>
                  </a:lnTo>
                  <a:lnTo>
                    <a:pt x="854" y="53"/>
                  </a:lnTo>
                  <a:lnTo>
                    <a:pt x="896" y="60"/>
                  </a:lnTo>
                  <a:lnTo>
                    <a:pt x="944" y="66"/>
                  </a:lnTo>
                  <a:lnTo>
                    <a:pt x="998" y="72"/>
                  </a:lnTo>
                  <a:lnTo>
                    <a:pt x="1053" y="77"/>
                  </a:lnTo>
                  <a:lnTo>
                    <a:pt x="1104" y="79"/>
                  </a:lnTo>
                  <a:lnTo>
                    <a:pt x="1154" y="82"/>
                  </a:lnTo>
                  <a:lnTo>
                    <a:pt x="1203" y="83"/>
                  </a:lnTo>
                  <a:lnTo>
                    <a:pt x="1255" y="84"/>
                  </a:lnTo>
                  <a:lnTo>
                    <a:pt x="1311" y="86"/>
                  </a:lnTo>
                  <a:lnTo>
                    <a:pt x="1368" y="87"/>
                  </a:lnTo>
                  <a:lnTo>
                    <a:pt x="1417" y="88"/>
                  </a:lnTo>
                  <a:lnTo>
                    <a:pt x="1464" y="89"/>
                  </a:lnTo>
                  <a:lnTo>
                    <a:pt x="1510" y="89"/>
                  </a:lnTo>
                  <a:lnTo>
                    <a:pt x="1558" y="88"/>
                  </a:lnTo>
                  <a:lnTo>
                    <a:pt x="1609" y="87"/>
                  </a:lnTo>
                  <a:lnTo>
                    <a:pt x="1661" y="83"/>
                  </a:lnTo>
                  <a:lnTo>
                    <a:pt x="1706" y="80"/>
                  </a:lnTo>
                  <a:lnTo>
                    <a:pt x="1749" y="77"/>
                  </a:lnTo>
                  <a:lnTo>
                    <a:pt x="1789" y="72"/>
                  </a:lnTo>
                  <a:lnTo>
                    <a:pt x="1830" y="68"/>
                  </a:lnTo>
                  <a:lnTo>
                    <a:pt x="1872" y="62"/>
                  </a:lnTo>
                  <a:lnTo>
                    <a:pt x="1922" y="54"/>
                  </a:lnTo>
                  <a:lnTo>
                    <a:pt x="1964" y="45"/>
                  </a:lnTo>
                  <a:lnTo>
                    <a:pt x="2001" y="36"/>
                  </a:lnTo>
                  <a:lnTo>
                    <a:pt x="2038" y="29"/>
                  </a:lnTo>
                  <a:lnTo>
                    <a:pt x="2077" y="25"/>
                  </a:lnTo>
                  <a:lnTo>
                    <a:pt x="2114" y="23"/>
                  </a:lnTo>
                  <a:lnTo>
                    <a:pt x="2148" y="21"/>
                  </a:lnTo>
                  <a:lnTo>
                    <a:pt x="2177" y="23"/>
                  </a:lnTo>
                  <a:lnTo>
                    <a:pt x="2206" y="25"/>
                  </a:lnTo>
                  <a:lnTo>
                    <a:pt x="2236" y="3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2" name="Line 477"/>
            <p:cNvSpPr>
              <a:spLocks noChangeShapeType="1"/>
            </p:cNvSpPr>
            <p:nvPr/>
          </p:nvSpPr>
          <p:spPr bwMode="auto">
            <a:xfrm flipV="1">
              <a:off x="1751" y="2921"/>
              <a:ext cx="5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3" name="Line 478"/>
            <p:cNvSpPr>
              <a:spLocks noChangeShapeType="1"/>
            </p:cNvSpPr>
            <p:nvPr/>
          </p:nvSpPr>
          <p:spPr bwMode="auto">
            <a:xfrm flipV="1">
              <a:off x="1737" y="2936"/>
              <a:ext cx="9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4" name="Line 479"/>
            <p:cNvSpPr>
              <a:spLocks noChangeShapeType="1"/>
            </p:cNvSpPr>
            <p:nvPr/>
          </p:nvSpPr>
          <p:spPr bwMode="auto">
            <a:xfrm flipV="1">
              <a:off x="1810" y="2921"/>
              <a:ext cx="22" cy="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5" name="Line 480"/>
            <p:cNvSpPr>
              <a:spLocks noChangeShapeType="1"/>
            </p:cNvSpPr>
            <p:nvPr/>
          </p:nvSpPr>
          <p:spPr bwMode="auto">
            <a:xfrm>
              <a:off x="1968" y="2921"/>
              <a:ext cx="0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6" name="Line 481"/>
            <p:cNvSpPr>
              <a:spLocks noChangeShapeType="1"/>
            </p:cNvSpPr>
            <p:nvPr/>
          </p:nvSpPr>
          <p:spPr bwMode="auto">
            <a:xfrm flipV="1">
              <a:off x="1855" y="2892"/>
              <a:ext cx="1" cy="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7" name="Line 482"/>
            <p:cNvSpPr>
              <a:spLocks noChangeShapeType="1"/>
            </p:cNvSpPr>
            <p:nvPr/>
          </p:nvSpPr>
          <p:spPr bwMode="auto">
            <a:xfrm flipV="1">
              <a:off x="1930" y="2892"/>
              <a:ext cx="1" cy="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8" name="Line 483"/>
            <p:cNvSpPr>
              <a:spLocks noChangeShapeType="1"/>
            </p:cNvSpPr>
            <p:nvPr/>
          </p:nvSpPr>
          <p:spPr bwMode="auto">
            <a:xfrm>
              <a:off x="1893" y="2920"/>
              <a:ext cx="0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79" name="Line 484"/>
            <p:cNvSpPr>
              <a:spLocks noChangeShapeType="1"/>
            </p:cNvSpPr>
            <p:nvPr/>
          </p:nvSpPr>
          <p:spPr bwMode="auto">
            <a:xfrm flipV="1">
              <a:off x="2005" y="2953"/>
              <a:ext cx="1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0" name="Line 485"/>
            <p:cNvSpPr>
              <a:spLocks noChangeShapeType="1"/>
            </p:cNvSpPr>
            <p:nvPr/>
          </p:nvSpPr>
          <p:spPr bwMode="auto">
            <a:xfrm flipV="1">
              <a:off x="2080" y="2958"/>
              <a:ext cx="1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1" name="Line 486"/>
            <p:cNvSpPr>
              <a:spLocks noChangeShapeType="1"/>
            </p:cNvSpPr>
            <p:nvPr/>
          </p:nvSpPr>
          <p:spPr bwMode="auto">
            <a:xfrm flipV="1">
              <a:off x="2155" y="2923"/>
              <a:ext cx="1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2" name="Line 487"/>
            <p:cNvSpPr>
              <a:spLocks noChangeShapeType="1"/>
            </p:cNvSpPr>
            <p:nvPr/>
          </p:nvSpPr>
          <p:spPr bwMode="auto">
            <a:xfrm flipV="1">
              <a:off x="2155" y="2964"/>
              <a:ext cx="1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3" name="Line 488"/>
            <p:cNvSpPr>
              <a:spLocks noChangeShapeType="1"/>
            </p:cNvSpPr>
            <p:nvPr/>
          </p:nvSpPr>
          <p:spPr bwMode="auto">
            <a:xfrm>
              <a:off x="2043" y="2927"/>
              <a:ext cx="1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4" name="Line 489"/>
            <p:cNvSpPr>
              <a:spLocks noChangeShapeType="1"/>
            </p:cNvSpPr>
            <p:nvPr/>
          </p:nvSpPr>
          <p:spPr bwMode="auto">
            <a:xfrm>
              <a:off x="2118" y="2936"/>
              <a:ext cx="0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5" name="Line 490"/>
            <p:cNvSpPr>
              <a:spLocks noChangeShapeType="1"/>
            </p:cNvSpPr>
            <p:nvPr/>
          </p:nvSpPr>
          <p:spPr bwMode="auto">
            <a:xfrm flipV="1">
              <a:off x="1930" y="2950"/>
              <a:ext cx="1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6" name="Line 491"/>
            <p:cNvSpPr>
              <a:spLocks noChangeShapeType="1"/>
            </p:cNvSpPr>
            <p:nvPr/>
          </p:nvSpPr>
          <p:spPr bwMode="auto">
            <a:xfrm flipV="1">
              <a:off x="1855" y="2949"/>
              <a:ext cx="1" cy="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7" name="Line 492"/>
            <p:cNvSpPr>
              <a:spLocks noChangeShapeType="1"/>
            </p:cNvSpPr>
            <p:nvPr/>
          </p:nvSpPr>
          <p:spPr bwMode="auto">
            <a:xfrm flipV="1">
              <a:off x="1780" y="2949"/>
              <a:ext cx="1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8" name="Line 493"/>
            <p:cNvSpPr>
              <a:spLocks noChangeShapeType="1"/>
            </p:cNvSpPr>
            <p:nvPr/>
          </p:nvSpPr>
          <p:spPr bwMode="auto">
            <a:xfrm flipV="1">
              <a:off x="1706" y="2969"/>
              <a:ext cx="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89" name="Line 494"/>
            <p:cNvSpPr>
              <a:spLocks noChangeShapeType="1"/>
            </p:cNvSpPr>
            <p:nvPr/>
          </p:nvSpPr>
          <p:spPr bwMode="auto">
            <a:xfrm flipV="1">
              <a:off x="2003" y="2897"/>
              <a:ext cx="19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0" name="Line 495"/>
            <p:cNvSpPr>
              <a:spLocks noChangeShapeType="1"/>
            </p:cNvSpPr>
            <p:nvPr/>
          </p:nvSpPr>
          <p:spPr bwMode="auto">
            <a:xfrm flipV="1">
              <a:off x="2080" y="2910"/>
              <a:ext cx="16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1" name="Line 496"/>
            <p:cNvSpPr>
              <a:spLocks noChangeShapeType="1"/>
            </p:cNvSpPr>
            <p:nvPr/>
          </p:nvSpPr>
          <p:spPr bwMode="auto">
            <a:xfrm flipV="1">
              <a:off x="1780" y="2892"/>
              <a:ext cx="1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2" name="Line 497"/>
            <p:cNvSpPr>
              <a:spLocks noChangeShapeType="1"/>
            </p:cNvSpPr>
            <p:nvPr/>
          </p:nvSpPr>
          <p:spPr bwMode="auto">
            <a:xfrm flipV="1">
              <a:off x="1780" y="2903"/>
              <a:ext cx="1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3" name="Line 498"/>
            <p:cNvSpPr>
              <a:spLocks noChangeShapeType="1"/>
            </p:cNvSpPr>
            <p:nvPr/>
          </p:nvSpPr>
          <p:spPr bwMode="auto">
            <a:xfrm flipV="1">
              <a:off x="2230" y="2968"/>
              <a:ext cx="1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4" name="Line 499"/>
            <p:cNvSpPr>
              <a:spLocks noChangeShapeType="1"/>
            </p:cNvSpPr>
            <p:nvPr/>
          </p:nvSpPr>
          <p:spPr bwMode="auto">
            <a:xfrm flipV="1">
              <a:off x="2230" y="2939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5" name="Line 500"/>
            <p:cNvSpPr>
              <a:spLocks noChangeShapeType="1"/>
            </p:cNvSpPr>
            <p:nvPr/>
          </p:nvSpPr>
          <p:spPr bwMode="auto">
            <a:xfrm flipV="1">
              <a:off x="2306" y="2948"/>
              <a:ext cx="0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6" name="Line 501"/>
            <p:cNvSpPr>
              <a:spLocks noChangeShapeType="1"/>
            </p:cNvSpPr>
            <p:nvPr/>
          </p:nvSpPr>
          <p:spPr bwMode="auto">
            <a:xfrm flipV="1">
              <a:off x="2306" y="2971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7" name="Line 502"/>
            <p:cNvSpPr>
              <a:spLocks noChangeShapeType="1"/>
            </p:cNvSpPr>
            <p:nvPr/>
          </p:nvSpPr>
          <p:spPr bwMode="auto">
            <a:xfrm flipV="1">
              <a:off x="2380" y="2952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8" name="Line 503"/>
            <p:cNvSpPr>
              <a:spLocks noChangeShapeType="1"/>
            </p:cNvSpPr>
            <p:nvPr/>
          </p:nvSpPr>
          <p:spPr bwMode="auto">
            <a:xfrm flipV="1">
              <a:off x="2380" y="2972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099" name="Line 504"/>
            <p:cNvSpPr>
              <a:spLocks noChangeShapeType="1"/>
            </p:cNvSpPr>
            <p:nvPr/>
          </p:nvSpPr>
          <p:spPr bwMode="auto">
            <a:xfrm flipV="1">
              <a:off x="2456" y="2972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0" name="Line 505"/>
            <p:cNvSpPr>
              <a:spLocks noChangeShapeType="1"/>
            </p:cNvSpPr>
            <p:nvPr/>
          </p:nvSpPr>
          <p:spPr bwMode="auto">
            <a:xfrm flipV="1">
              <a:off x="2531" y="2954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1" name="Line 506"/>
            <p:cNvSpPr>
              <a:spLocks noChangeShapeType="1"/>
            </p:cNvSpPr>
            <p:nvPr/>
          </p:nvSpPr>
          <p:spPr bwMode="auto">
            <a:xfrm flipV="1">
              <a:off x="2531" y="2972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2" name="Line 507"/>
            <p:cNvSpPr>
              <a:spLocks noChangeShapeType="1"/>
            </p:cNvSpPr>
            <p:nvPr/>
          </p:nvSpPr>
          <p:spPr bwMode="auto">
            <a:xfrm>
              <a:off x="2193" y="2948"/>
              <a:ext cx="0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3" name="Line 508"/>
            <p:cNvSpPr>
              <a:spLocks noChangeShapeType="1"/>
            </p:cNvSpPr>
            <p:nvPr/>
          </p:nvSpPr>
          <p:spPr bwMode="auto">
            <a:xfrm>
              <a:off x="2267" y="2957"/>
              <a:ext cx="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4" name="Line 509"/>
            <p:cNvSpPr>
              <a:spLocks noChangeShapeType="1"/>
            </p:cNvSpPr>
            <p:nvPr/>
          </p:nvSpPr>
          <p:spPr bwMode="auto">
            <a:xfrm>
              <a:off x="2342" y="2961"/>
              <a:ext cx="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5" name="Line 510"/>
            <p:cNvSpPr>
              <a:spLocks noChangeShapeType="1"/>
            </p:cNvSpPr>
            <p:nvPr/>
          </p:nvSpPr>
          <p:spPr bwMode="auto">
            <a:xfrm>
              <a:off x="2418" y="2962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6" name="Line 511"/>
            <p:cNvSpPr>
              <a:spLocks noChangeShapeType="1"/>
            </p:cNvSpPr>
            <p:nvPr/>
          </p:nvSpPr>
          <p:spPr bwMode="auto">
            <a:xfrm>
              <a:off x="2492" y="2964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7" name="Line 512"/>
            <p:cNvSpPr>
              <a:spLocks noChangeShapeType="1"/>
            </p:cNvSpPr>
            <p:nvPr/>
          </p:nvSpPr>
          <p:spPr bwMode="auto">
            <a:xfrm>
              <a:off x="2567" y="2918"/>
              <a:ext cx="1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8" name="Line 513"/>
            <p:cNvSpPr>
              <a:spLocks noChangeShapeType="1"/>
            </p:cNvSpPr>
            <p:nvPr/>
          </p:nvSpPr>
          <p:spPr bwMode="auto">
            <a:xfrm>
              <a:off x="2567" y="2962"/>
              <a:ext cx="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09" name="Line 514"/>
            <p:cNvSpPr>
              <a:spLocks noChangeShapeType="1"/>
            </p:cNvSpPr>
            <p:nvPr/>
          </p:nvSpPr>
          <p:spPr bwMode="auto">
            <a:xfrm>
              <a:off x="2640" y="2957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0" name="Line 515"/>
            <p:cNvSpPr>
              <a:spLocks noChangeShapeType="1"/>
            </p:cNvSpPr>
            <p:nvPr/>
          </p:nvSpPr>
          <p:spPr bwMode="auto">
            <a:xfrm>
              <a:off x="2714" y="2947"/>
              <a:ext cx="1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1" name="Line 516"/>
            <p:cNvSpPr>
              <a:spLocks noChangeShapeType="1"/>
            </p:cNvSpPr>
            <p:nvPr/>
          </p:nvSpPr>
          <p:spPr bwMode="auto">
            <a:xfrm flipV="1">
              <a:off x="2606" y="2952"/>
              <a:ext cx="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2" name="Line 517"/>
            <p:cNvSpPr>
              <a:spLocks noChangeShapeType="1"/>
            </p:cNvSpPr>
            <p:nvPr/>
          </p:nvSpPr>
          <p:spPr bwMode="auto">
            <a:xfrm flipV="1">
              <a:off x="2606" y="2970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3" name="Line 518"/>
            <p:cNvSpPr>
              <a:spLocks noChangeShapeType="1"/>
            </p:cNvSpPr>
            <p:nvPr/>
          </p:nvSpPr>
          <p:spPr bwMode="auto">
            <a:xfrm flipV="1">
              <a:off x="2678" y="2938"/>
              <a:ext cx="1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4" name="Line 519"/>
            <p:cNvSpPr>
              <a:spLocks noChangeShapeType="1"/>
            </p:cNvSpPr>
            <p:nvPr/>
          </p:nvSpPr>
          <p:spPr bwMode="auto">
            <a:xfrm flipV="1">
              <a:off x="2678" y="2965"/>
              <a:ext cx="1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5" name="Line 520"/>
            <p:cNvSpPr>
              <a:spLocks noChangeShapeType="1"/>
            </p:cNvSpPr>
            <p:nvPr/>
          </p:nvSpPr>
          <p:spPr bwMode="auto">
            <a:xfrm flipV="1">
              <a:off x="2753" y="2914"/>
              <a:ext cx="1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6" name="Line 521"/>
            <p:cNvSpPr>
              <a:spLocks noChangeShapeType="1"/>
            </p:cNvSpPr>
            <p:nvPr/>
          </p:nvSpPr>
          <p:spPr bwMode="auto">
            <a:xfrm>
              <a:off x="2753" y="2958"/>
              <a:ext cx="1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7" name="Line 522"/>
            <p:cNvSpPr>
              <a:spLocks noChangeShapeType="1"/>
            </p:cNvSpPr>
            <p:nvPr/>
          </p:nvSpPr>
          <p:spPr bwMode="auto">
            <a:xfrm flipV="1">
              <a:off x="2456" y="2954"/>
              <a:ext cx="0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8" name="Line 523"/>
            <p:cNvSpPr>
              <a:spLocks noChangeShapeType="1"/>
            </p:cNvSpPr>
            <p:nvPr/>
          </p:nvSpPr>
          <p:spPr bwMode="auto">
            <a:xfrm flipV="1">
              <a:off x="2828" y="2906"/>
              <a:ext cx="1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19" name="Line 524"/>
            <p:cNvSpPr>
              <a:spLocks noChangeShapeType="1"/>
            </p:cNvSpPr>
            <p:nvPr/>
          </p:nvSpPr>
          <p:spPr bwMode="auto">
            <a:xfrm>
              <a:off x="2828" y="2960"/>
              <a:ext cx="1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0" name="Line 525"/>
            <p:cNvSpPr>
              <a:spLocks noChangeShapeType="1"/>
            </p:cNvSpPr>
            <p:nvPr/>
          </p:nvSpPr>
          <p:spPr bwMode="auto">
            <a:xfrm>
              <a:off x="2790" y="2932"/>
              <a:ext cx="0" cy="2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1" name="Line 526"/>
            <p:cNvSpPr>
              <a:spLocks noChangeShapeType="1"/>
            </p:cNvSpPr>
            <p:nvPr/>
          </p:nvSpPr>
          <p:spPr bwMode="auto">
            <a:xfrm>
              <a:off x="1648" y="2893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2" name="Line 527"/>
            <p:cNvSpPr>
              <a:spLocks noChangeShapeType="1"/>
            </p:cNvSpPr>
            <p:nvPr/>
          </p:nvSpPr>
          <p:spPr bwMode="auto">
            <a:xfrm>
              <a:off x="1638" y="2903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3" name="Line 528"/>
            <p:cNvSpPr>
              <a:spLocks noChangeShapeType="1"/>
            </p:cNvSpPr>
            <p:nvPr/>
          </p:nvSpPr>
          <p:spPr bwMode="auto">
            <a:xfrm>
              <a:off x="1690" y="2935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4" name="Line 529"/>
            <p:cNvSpPr>
              <a:spLocks noChangeShapeType="1"/>
            </p:cNvSpPr>
            <p:nvPr/>
          </p:nvSpPr>
          <p:spPr bwMode="auto">
            <a:xfrm>
              <a:off x="1680" y="2945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5" name="Line 530"/>
            <p:cNvSpPr>
              <a:spLocks noChangeShapeType="1"/>
            </p:cNvSpPr>
            <p:nvPr/>
          </p:nvSpPr>
          <p:spPr bwMode="auto">
            <a:xfrm>
              <a:off x="1695" y="2848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6" name="Line 531"/>
            <p:cNvSpPr>
              <a:spLocks noChangeShapeType="1"/>
            </p:cNvSpPr>
            <p:nvPr/>
          </p:nvSpPr>
          <p:spPr bwMode="auto">
            <a:xfrm>
              <a:off x="1685" y="2859"/>
              <a:ext cx="2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7" name="Line 532"/>
            <p:cNvSpPr>
              <a:spLocks noChangeShapeType="1"/>
            </p:cNvSpPr>
            <p:nvPr/>
          </p:nvSpPr>
          <p:spPr bwMode="auto">
            <a:xfrm>
              <a:off x="1730" y="2806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8" name="Line 533"/>
            <p:cNvSpPr>
              <a:spLocks noChangeShapeType="1"/>
            </p:cNvSpPr>
            <p:nvPr/>
          </p:nvSpPr>
          <p:spPr bwMode="auto">
            <a:xfrm>
              <a:off x="1719" y="2816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29" name="Line 534"/>
            <p:cNvSpPr>
              <a:spLocks noChangeShapeType="1"/>
            </p:cNvSpPr>
            <p:nvPr/>
          </p:nvSpPr>
          <p:spPr bwMode="auto">
            <a:xfrm>
              <a:off x="1648" y="2809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0" name="Line 535"/>
            <p:cNvSpPr>
              <a:spLocks noChangeShapeType="1"/>
            </p:cNvSpPr>
            <p:nvPr/>
          </p:nvSpPr>
          <p:spPr bwMode="auto">
            <a:xfrm>
              <a:off x="1638" y="2819"/>
              <a:ext cx="2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1" name="Line 536"/>
            <p:cNvSpPr>
              <a:spLocks noChangeShapeType="1"/>
            </p:cNvSpPr>
            <p:nvPr/>
          </p:nvSpPr>
          <p:spPr bwMode="auto">
            <a:xfrm>
              <a:off x="1730" y="2894"/>
              <a:ext cx="0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2" name="Line 537"/>
            <p:cNvSpPr>
              <a:spLocks noChangeShapeType="1"/>
            </p:cNvSpPr>
            <p:nvPr/>
          </p:nvSpPr>
          <p:spPr bwMode="auto">
            <a:xfrm>
              <a:off x="1719" y="2904"/>
              <a:ext cx="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3" name="Freeform 538"/>
            <p:cNvSpPr>
              <a:spLocks/>
            </p:cNvSpPr>
            <p:nvPr/>
          </p:nvSpPr>
          <p:spPr bwMode="auto">
            <a:xfrm>
              <a:off x="1771" y="2831"/>
              <a:ext cx="1092" cy="43"/>
            </a:xfrm>
            <a:custGeom>
              <a:avLst/>
              <a:gdLst>
                <a:gd name="T0" fmla="*/ 0 w 2184"/>
                <a:gd name="T1" fmla="*/ 1 h 85"/>
                <a:gd name="T2" fmla="*/ 10 w 2184"/>
                <a:gd name="T3" fmla="*/ 1 h 85"/>
                <a:gd name="T4" fmla="*/ 37 w 2184"/>
                <a:gd name="T5" fmla="*/ 1 h 85"/>
                <a:gd name="T6" fmla="*/ 60 w 2184"/>
                <a:gd name="T7" fmla="*/ 1 h 85"/>
                <a:gd name="T8" fmla="*/ 84 w 2184"/>
                <a:gd name="T9" fmla="*/ 0 h 85"/>
                <a:gd name="T10" fmla="*/ 108 w 2184"/>
                <a:gd name="T11" fmla="*/ 0 h 85"/>
                <a:gd name="T12" fmla="*/ 133 w 2184"/>
                <a:gd name="T13" fmla="*/ 1 h 85"/>
                <a:gd name="T14" fmla="*/ 161 w 2184"/>
                <a:gd name="T15" fmla="*/ 1 h 85"/>
                <a:gd name="T16" fmla="*/ 190 w 2184"/>
                <a:gd name="T17" fmla="*/ 3 h 85"/>
                <a:gd name="T18" fmla="*/ 216 w 2184"/>
                <a:gd name="T19" fmla="*/ 6 h 85"/>
                <a:gd name="T20" fmla="*/ 241 w 2184"/>
                <a:gd name="T21" fmla="*/ 8 h 85"/>
                <a:gd name="T22" fmla="*/ 267 w 2184"/>
                <a:gd name="T23" fmla="*/ 12 h 85"/>
                <a:gd name="T24" fmla="*/ 293 w 2184"/>
                <a:gd name="T25" fmla="*/ 15 h 85"/>
                <a:gd name="T26" fmla="*/ 321 w 2184"/>
                <a:gd name="T27" fmla="*/ 19 h 85"/>
                <a:gd name="T28" fmla="*/ 348 w 2184"/>
                <a:gd name="T29" fmla="*/ 22 h 85"/>
                <a:gd name="T30" fmla="*/ 372 w 2184"/>
                <a:gd name="T31" fmla="*/ 25 h 85"/>
                <a:gd name="T32" fmla="*/ 394 w 2184"/>
                <a:gd name="T33" fmla="*/ 28 h 85"/>
                <a:gd name="T34" fmla="*/ 417 w 2184"/>
                <a:gd name="T35" fmla="*/ 30 h 85"/>
                <a:gd name="T36" fmla="*/ 442 w 2184"/>
                <a:gd name="T37" fmla="*/ 34 h 85"/>
                <a:gd name="T38" fmla="*/ 470 w 2184"/>
                <a:gd name="T39" fmla="*/ 36 h 85"/>
                <a:gd name="T40" fmla="*/ 502 w 2184"/>
                <a:gd name="T41" fmla="*/ 38 h 85"/>
                <a:gd name="T42" fmla="*/ 533 w 2184"/>
                <a:gd name="T43" fmla="*/ 40 h 85"/>
                <a:gd name="T44" fmla="*/ 563 w 2184"/>
                <a:gd name="T45" fmla="*/ 41 h 85"/>
                <a:gd name="T46" fmla="*/ 592 w 2184"/>
                <a:gd name="T47" fmla="*/ 42 h 85"/>
                <a:gd name="T48" fmla="*/ 622 w 2184"/>
                <a:gd name="T49" fmla="*/ 43 h 85"/>
                <a:gd name="T50" fmla="*/ 652 w 2184"/>
                <a:gd name="T51" fmla="*/ 43 h 85"/>
                <a:gd name="T52" fmla="*/ 680 w 2184"/>
                <a:gd name="T53" fmla="*/ 43 h 85"/>
                <a:gd name="T54" fmla="*/ 704 w 2184"/>
                <a:gd name="T55" fmla="*/ 43 h 85"/>
                <a:gd name="T56" fmla="*/ 724 w 2184"/>
                <a:gd name="T57" fmla="*/ 42 h 85"/>
                <a:gd name="T58" fmla="*/ 745 w 2184"/>
                <a:gd name="T59" fmla="*/ 41 h 85"/>
                <a:gd name="T60" fmla="*/ 766 w 2184"/>
                <a:gd name="T61" fmla="*/ 40 h 85"/>
                <a:gd name="T62" fmla="*/ 790 w 2184"/>
                <a:gd name="T63" fmla="*/ 38 h 85"/>
                <a:gd name="T64" fmla="*/ 813 w 2184"/>
                <a:gd name="T65" fmla="*/ 35 h 85"/>
                <a:gd name="T66" fmla="*/ 832 w 2184"/>
                <a:gd name="T67" fmla="*/ 32 h 85"/>
                <a:gd name="T68" fmla="*/ 851 w 2184"/>
                <a:gd name="T69" fmla="*/ 28 h 85"/>
                <a:gd name="T70" fmla="*/ 869 w 2184"/>
                <a:gd name="T71" fmla="*/ 25 h 85"/>
                <a:gd name="T72" fmla="*/ 888 w 2184"/>
                <a:gd name="T73" fmla="*/ 21 h 85"/>
                <a:gd name="T74" fmla="*/ 909 w 2184"/>
                <a:gd name="T75" fmla="*/ 19 h 85"/>
                <a:gd name="T76" fmla="*/ 932 w 2184"/>
                <a:gd name="T77" fmla="*/ 17 h 85"/>
                <a:gd name="T78" fmla="*/ 953 w 2184"/>
                <a:gd name="T79" fmla="*/ 17 h 85"/>
                <a:gd name="T80" fmla="*/ 973 w 2184"/>
                <a:gd name="T81" fmla="*/ 16 h 85"/>
                <a:gd name="T82" fmla="*/ 992 w 2184"/>
                <a:gd name="T83" fmla="*/ 16 h 85"/>
                <a:gd name="T84" fmla="*/ 1010 w 2184"/>
                <a:gd name="T85" fmla="*/ 17 h 85"/>
                <a:gd name="T86" fmla="*/ 1092 w 2184"/>
                <a:gd name="T87" fmla="*/ 29 h 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84"/>
                <a:gd name="T133" fmla="*/ 0 h 85"/>
                <a:gd name="T134" fmla="*/ 2184 w 2184"/>
                <a:gd name="T135" fmla="*/ 85 h 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84" h="85">
                  <a:moveTo>
                    <a:pt x="0" y="2"/>
                  </a:moveTo>
                  <a:lnTo>
                    <a:pt x="21" y="2"/>
                  </a:lnTo>
                  <a:lnTo>
                    <a:pt x="74" y="2"/>
                  </a:lnTo>
                  <a:lnTo>
                    <a:pt x="121" y="1"/>
                  </a:lnTo>
                  <a:lnTo>
                    <a:pt x="169" y="0"/>
                  </a:lnTo>
                  <a:lnTo>
                    <a:pt x="216" y="0"/>
                  </a:lnTo>
                  <a:lnTo>
                    <a:pt x="266" y="1"/>
                  </a:lnTo>
                  <a:lnTo>
                    <a:pt x="323" y="2"/>
                  </a:lnTo>
                  <a:lnTo>
                    <a:pt x="380" y="6"/>
                  </a:lnTo>
                  <a:lnTo>
                    <a:pt x="432" y="11"/>
                  </a:lnTo>
                  <a:lnTo>
                    <a:pt x="482" y="16"/>
                  </a:lnTo>
                  <a:lnTo>
                    <a:pt x="533" y="23"/>
                  </a:lnTo>
                  <a:lnTo>
                    <a:pt x="586" y="29"/>
                  </a:lnTo>
                  <a:lnTo>
                    <a:pt x="642" y="37"/>
                  </a:lnTo>
                  <a:lnTo>
                    <a:pt x="697" y="43"/>
                  </a:lnTo>
                  <a:lnTo>
                    <a:pt x="745" y="49"/>
                  </a:lnTo>
                  <a:lnTo>
                    <a:pt x="789" y="55"/>
                  </a:lnTo>
                  <a:lnTo>
                    <a:pt x="834" y="60"/>
                  </a:lnTo>
                  <a:lnTo>
                    <a:pt x="884" y="67"/>
                  </a:lnTo>
                  <a:lnTo>
                    <a:pt x="941" y="72"/>
                  </a:lnTo>
                  <a:lnTo>
                    <a:pt x="1004" y="76"/>
                  </a:lnTo>
                  <a:lnTo>
                    <a:pt x="1065" y="79"/>
                  </a:lnTo>
                  <a:lnTo>
                    <a:pt x="1126" y="82"/>
                  </a:lnTo>
                  <a:lnTo>
                    <a:pt x="1185" y="84"/>
                  </a:lnTo>
                  <a:lnTo>
                    <a:pt x="1245" y="85"/>
                  </a:lnTo>
                  <a:lnTo>
                    <a:pt x="1304" y="85"/>
                  </a:lnTo>
                  <a:lnTo>
                    <a:pt x="1360" y="85"/>
                  </a:lnTo>
                  <a:lnTo>
                    <a:pt x="1408" y="85"/>
                  </a:lnTo>
                  <a:lnTo>
                    <a:pt x="1449" y="84"/>
                  </a:lnTo>
                  <a:lnTo>
                    <a:pt x="1491" y="82"/>
                  </a:lnTo>
                  <a:lnTo>
                    <a:pt x="1533" y="79"/>
                  </a:lnTo>
                  <a:lnTo>
                    <a:pt x="1580" y="75"/>
                  </a:lnTo>
                  <a:lnTo>
                    <a:pt x="1626" y="69"/>
                  </a:lnTo>
                  <a:lnTo>
                    <a:pt x="1665" y="63"/>
                  </a:lnTo>
                  <a:lnTo>
                    <a:pt x="1703" y="56"/>
                  </a:lnTo>
                  <a:lnTo>
                    <a:pt x="1738" y="49"/>
                  </a:lnTo>
                  <a:lnTo>
                    <a:pt x="1777" y="42"/>
                  </a:lnTo>
                  <a:lnTo>
                    <a:pt x="1819" y="38"/>
                  </a:lnTo>
                  <a:lnTo>
                    <a:pt x="1864" y="34"/>
                  </a:lnTo>
                  <a:lnTo>
                    <a:pt x="1907" y="33"/>
                  </a:lnTo>
                  <a:lnTo>
                    <a:pt x="1947" y="32"/>
                  </a:lnTo>
                  <a:lnTo>
                    <a:pt x="1985" y="32"/>
                  </a:lnTo>
                  <a:lnTo>
                    <a:pt x="2021" y="34"/>
                  </a:lnTo>
                  <a:lnTo>
                    <a:pt x="2184" y="5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4" name="Freeform 539"/>
            <p:cNvSpPr>
              <a:spLocks/>
            </p:cNvSpPr>
            <p:nvPr/>
          </p:nvSpPr>
          <p:spPr bwMode="auto">
            <a:xfrm>
              <a:off x="1726" y="2862"/>
              <a:ext cx="1205" cy="21"/>
            </a:xfrm>
            <a:custGeom>
              <a:avLst/>
              <a:gdLst>
                <a:gd name="T0" fmla="*/ 1205 w 2409"/>
                <a:gd name="T1" fmla="*/ 21 h 43"/>
                <a:gd name="T2" fmla="*/ 1187 w 2409"/>
                <a:gd name="T3" fmla="*/ 20 h 43"/>
                <a:gd name="T4" fmla="*/ 1166 w 2409"/>
                <a:gd name="T5" fmla="*/ 18 h 43"/>
                <a:gd name="T6" fmla="*/ 1144 w 2409"/>
                <a:gd name="T7" fmla="*/ 16 h 43"/>
                <a:gd name="T8" fmla="*/ 1121 w 2409"/>
                <a:gd name="T9" fmla="*/ 13 h 43"/>
                <a:gd name="T10" fmla="*/ 1097 w 2409"/>
                <a:gd name="T11" fmla="*/ 11 h 43"/>
                <a:gd name="T12" fmla="*/ 1073 w 2409"/>
                <a:gd name="T13" fmla="*/ 10 h 43"/>
                <a:gd name="T14" fmla="*/ 1051 w 2409"/>
                <a:gd name="T15" fmla="*/ 9 h 43"/>
                <a:gd name="T16" fmla="*/ 1031 w 2409"/>
                <a:gd name="T17" fmla="*/ 9 h 43"/>
                <a:gd name="T18" fmla="*/ 1013 w 2409"/>
                <a:gd name="T19" fmla="*/ 8 h 43"/>
                <a:gd name="T20" fmla="*/ 995 w 2409"/>
                <a:gd name="T21" fmla="*/ 8 h 43"/>
                <a:gd name="T22" fmla="*/ 976 w 2409"/>
                <a:gd name="T23" fmla="*/ 9 h 43"/>
                <a:gd name="T24" fmla="*/ 955 w 2409"/>
                <a:gd name="T25" fmla="*/ 9 h 43"/>
                <a:gd name="T26" fmla="*/ 934 w 2409"/>
                <a:gd name="T27" fmla="*/ 11 h 43"/>
                <a:gd name="T28" fmla="*/ 914 w 2409"/>
                <a:gd name="T29" fmla="*/ 12 h 43"/>
                <a:gd name="T30" fmla="*/ 897 w 2409"/>
                <a:gd name="T31" fmla="*/ 14 h 43"/>
                <a:gd name="T32" fmla="*/ 878 w 2409"/>
                <a:gd name="T33" fmla="*/ 16 h 43"/>
                <a:gd name="T34" fmla="*/ 858 w 2409"/>
                <a:gd name="T35" fmla="*/ 17 h 43"/>
                <a:gd name="T36" fmla="*/ 835 w 2409"/>
                <a:gd name="T37" fmla="*/ 18 h 43"/>
                <a:gd name="T38" fmla="*/ 812 w 2409"/>
                <a:gd name="T39" fmla="*/ 20 h 43"/>
                <a:gd name="T40" fmla="*/ 791 w 2409"/>
                <a:gd name="T41" fmla="*/ 21 h 43"/>
                <a:gd name="T42" fmla="*/ 770 w 2409"/>
                <a:gd name="T43" fmla="*/ 21 h 43"/>
                <a:gd name="T44" fmla="*/ 749 w 2409"/>
                <a:gd name="T45" fmla="*/ 21 h 43"/>
                <a:gd name="T46" fmla="*/ 725 w 2409"/>
                <a:gd name="T47" fmla="*/ 21 h 43"/>
                <a:gd name="T48" fmla="*/ 697 w 2409"/>
                <a:gd name="T49" fmla="*/ 21 h 43"/>
                <a:gd name="T50" fmla="*/ 668 w 2409"/>
                <a:gd name="T51" fmla="*/ 21 h 43"/>
                <a:gd name="T52" fmla="*/ 638 w 2409"/>
                <a:gd name="T53" fmla="*/ 21 h 43"/>
                <a:gd name="T54" fmla="*/ 608 w 2409"/>
                <a:gd name="T55" fmla="*/ 21 h 43"/>
                <a:gd name="T56" fmla="*/ 578 w 2409"/>
                <a:gd name="T57" fmla="*/ 20 h 43"/>
                <a:gd name="T58" fmla="*/ 547 w 2409"/>
                <a:gd name="T59" fmla="*/ 19 h 43"/>
                <a:gd name="T60" fmla="*/ 516 w 2409"/>
                <a:gd name="T61" fmla="*/ 18 h 43"/>
                <a:gd name="T62" fmla="*/ 487 w 2409"/>
                <a:gd name="T63" fmla="*/ 17 h 43"/>
                <a:gd name="T64" fmla="*/ 462 w 2409"/>
                <a:gd name="T65" fmla="*/ 15 h 43"/>
                <a:gd name="T66" fmla="*/ 440 w 2409"/>
                <a:gd name="T67" fmla="*/ 13 h 43"/>
                <a:gd name="T68" fmla="*/ 418 w 2409"/>
                <a:gd name="T69" fmla="*/ 12 h 43"/>
                <a:gd name="T70" fmla="*/ 394 w 2409"/>
                <a:gd name="T71" fmla="*/ 11 h 43"/>
                <a:gd name="T72" fmla="*/ 367 w 2409"/>
                <a:gd name="T73" fmla="*/ 9 h 43"/>
                <a:gd name="T74" fmla="*/ 338 w 2409"/>
                <a:gd name="T75" fmla="*/ 8 h 43"/>
                <a:gd name="T76" fmla="*/ 312 w 2409"/>
                <a:gd name="T77" fmla="*/ 6 h 43"/>
                <a:gd name="T78" fmla="*/ 287 w 2409"/>
                <a:gd name="T79" fmla="*/ 4 h 43"/>
                <a:gd name="T80" fmla="*/ 262 w 2409"/>
                <a:gd name="T81" fmla="*/ 3 h 43"/>
                <a:gd name="T82" fmla="*/ 235 w 2409"/>
                <a:gd name="T83" fmla="*/ 2 h 43"/>
                <a:gd name="T84" fmla="*/ 207 w 2409"/>
                <a:gd name="T85" fmla="*/ 0 h 43"/>
                <a:gd name="T86" fmla="*/ 178 w 2409"/>
                <a:gd name="T87" fmla="*/ 0 h 43"/>
                <a:gd name="T88" fmla="*/ 153 w 2409"/>
                <a:gd name="T89" fmla="*/ 0 h 43"/>
                <a:gd name="T90" fmla="*/ 130 w 2409"/>
                <a:gd name="T91" fmla="*/ 0 h 43"/>
                <a:gd name="T92" fmla="*/ 106 w 2409"/>
                <a:gd name="T93" fmla="*/ 0 h 43"/>
                <a:gd name="T94" fmla="*/ 83 w 2409"/>
                <a:gd name="T95" fmla="*/ 0 h 43"/>
                <a:gd name="T96" fmla="*/ 56 w 2409"/>
                <a:gd name="T97" fmla="*/ 0 h 43"/>
                <a:gd name="T98" fmla="*/ 29 w 2409"/>
                <a:gd name="T99" fmla="*/ 0 h 43"/>
                <a:gd name="T100" fmla="*/ 2 w 2409"/>
                <a:gd name="T101" fmla="*/ 0 h 43"/>
                <a:gd name="T102" fmla="*/ 0 w 2409"/>
                <a:gd name="T103" fmla="*/ 0 h 4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09"/>
                <a:gd name="T157" fmla="*/ 0 h 43"/>
                <a:gd name="T158" fmla="*/ 2409 w 2409"/>
                <a:gd name="T159" fmla="*/ 43 h 4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09" h="43">
                  <a:moveTo>
                    <a:pt x="2409" y="43"/>
                  </a:moveTo>
                  <a:lnTo>
                    <a:pt x="2373" y="41"/>
                  </a:lnTo>
                  <a:lnTo>
                    <a:pt x="2332" y="36"/>
                  </a:lnTo>
                  <a:lnTo>
                    <a:pt x="2288" y="32"/>
                  </a:lnTo>
                  <a:lnTo>
                    <a:pt x="2242" y="27"/>
                  </a:lnTo>
                  <a:lnTo>
                    <a:pt x="2194" y="23"/>
                  </a:lnTo>
                  <a:lnTo>
                    <a:pt x="2146" y="21"/>
                  </a:lnTo>
                  <a:lnTo>
                    <a:pt x="2102" y="18"/>
                  </a:lnTo>
                  <a:lnTo>
                    <a:pt x="2062" y="18"/>
                  </a:lnTo>
                  <a:lnTo>
                    <a:pt x="2026" y="17"/>
                  </a:lnTo>
                  <a:lnTo>
                    <a:pt x="1990" y="17"/>
                  </a:lnTo>
                  <a:lnTo>
                    <a:pt x="1952" y="18"/>
                  </a:lnTo>
                  <a:lnTo>
                    <a:pt x="1909" y="19"/>
                  </a:lnTo>
                  <a:lnTo>
                    <a:pt x="1867" y="22"/>
                  </a:lnTo>
                  <a:lnTo>
                    <a:pt x="1828" y="25"/>
                  </a:lnTo>
                  <a:lnTo>
                    <a:pt x="1793" y="28"/>
                  </a:lnTo>
                  <a:lnTo>
                    <a:pt x="1755" y="32"/>
                  </a:lnTo>
                  <a:lnTo>
                    <a:pt x="1716" y="35"/>
                  </a:lnTo>
                  <a:lnTo>
                    <a:pt x="1670" y="37"/>
                  </a:lnTo>
                  <a:lnTo>
                    <a:pt x="1623" y="40"/>
                  </a:lnTo>
                  <a:lnTo>
                    <a:pt x="1581" y="42"/>
                  </a:lnTo>
                  <a:lnTo>
                    <a:pt x="1539" y="42"/>
                  </a:lnTo>
                  <a:lnTo>
                    <a:pt x="1498" y="43"/>
                  </a:lnTo>
                  <a:lnTo>
                    <a:pt x="1450" y="43"/>
                  </a:lnTo>
                  <a:lnTo>
                    <a:pt x="1394" y="43"/>
                  </a:lnTo>
                  <a:lnTo>
                    <a:pt x="1335" y="43"/>
                  </a:lnTo>
                  <a:lnTo>
                    <a:pt x="1275" y="42"/>
                  </a:lnTo>
                  <a:lnTo>
                    <a:pt x="1216" y="42"/>
                  </a:lnTo>
                  <a:lnTo>
                    <a:pt x="1156" y="41"/>
                  </a:lnTo>
                  <a:lnTo>
                    <a:pt x="1094" y="39"/>
                  </a:lnTo>
                  <a:lnTo>
                    <a:pt x="1032" y="36"/>
                  </a:lnTo>
                  <a:lnTo>
                    <a:pt x="974" y="34"/>
                  </a:lnTo>
                  <a:lnTo>
                    <a:pt x="924" y="31"/>
                  </a:lnTo>
                  <a:lnTo>
                    <a:pt x="879" y="27"/>
                  </a:lnTo>
                  <a:lnTo>
                    <a:pt x="835" y="25"/>
                  </a:lnTo>
                  <a:lnTo>
                    <a:pt x="788" y="22"/>
                  </a:lnTo>
                  <a:lnTo>
                    <a:pt x="733" y="18"/>
                  </a:lnTo>
                  <a:lnTo>
                    <a:pt x="676" y="16"/>
                  </a:lnTo>
                  <a:lnTo>
                    <a:pt x="623" y="13"/>
                  </a:lnTo>
                  <a:lnTo>
                    <a:pt x="573" y="9"/>
                  </a:lnTo>
                  <a:lnTo>
                    <a:pt x="523" y="6"/>
                  </a:lnTo>
                  <a:lnTo>
                    <a:pt x="470" y="4"/>
                  </a:lnTo>
                  <a:lnTo>
                    <a:pt x="413" y="1"/>
                  </a:lnTo>
                  <a:lnTo>
                    <a:pt x="356" y="0"/>
                  </a:lnTo>
                  <a:lnTo>
                    <a:pt x="306" y="0"/>
                  </a:lnTo>
                  <a:lnTo>
                    <a:pt x="259" y="0"/>
                  </a:lnTo>
                  <a:lnTo>
                    <a:pt x="212" y="1"/>
                  </a:lnTo>
                  <a:lnTo>
                    <a:pt x="165" y="1"/>
                  </a:lnTo>
                  <a:lnTo>
                    <a:pt x="112" y="1"/>
                  </a:lnTo>
                  <a:lnTo>
                    <a:pt x="57" y="1"/>
                  </a:lnTo>
                  <a:lnTo>
                    <a:pt x="4" y="1"/>
                  </a:lnTo>
                  <a:lnTo>
                    <a:pt x="0" y="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5" name="Line 540"/>
            <p:cNvSpPr>
              <a:spLocks noChangeShapeType="1"/>
            </p:cNvSpPr>
            <p:nvPr/>
          </p:nvSpPr>
          <p:spPr bwMode="auto">
            <a:xfrm flipV="1">
              <a:off x="2867" y="2877"/>
              <a:ext cx="0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6" name="Freeform 541"/>
            <p:cNvSpPr>
              <a:spLocks/>
            </p:cNvSpPr>
            <p:nvPr/>
          </p:nvSpPr>
          <p:spPr bwMode="auto">
            <a:xfrm>
              <a:off x="1741" y="2949"/>
              <a:ext cx="1182" cy="23"/>
            </a:xfrm>
            <a:custGeom>
              <a:avLst/>
              <a:gdLst>
                <a:gd name="T0" fmla="*/ 1182 w 2365"/>
                <a:gd name="T1" fmla="*/ 20 h 46"/>
                <a:gd name="T2" fmla="*/ 1109 w 2365"/>
                <a:gd name="T3" fmla="*/ 12 h 46"/>
                <a:gd name="T4" fmla="*/ 1089 w 2365"/>
                <a:gd name="T5" fmla="*/ 11 h 46"/>
                <a:gd name="T6" fmla="*/ 1065 w 2365"/>
                <a:gd name="T7" fmla="*/ 9 h 46"/>
                <a:gd name="T8" fmla="*/ 1039 w 2365"/>
                <a:gd name="T9" fmla="*/ 9 h 46"/>
                <a:gd name="T10" fmla="*/ 1014 w 2365"/>
                <a:gd name="T11" fmla="*/ 9 h 46"/>
                <a:gd name="T12" fmla="*/ 992 w 2365"/>
                <a:gd name="T13" fmla="*/ 9 h 46"/>
                <a:gd name="T14" fmla="*/ 973 w 2365"/>
                <a:gd name="T15" fmla="*/ 11 h 46"/>
                <a:gd name="T16" fmla="*/ 956 w 2365"/>
                <a:gd name="T17" fmla="*/ 13 h 46"/>
                <a:gd name="T18" fmla="*/ 936 w 2365"/>
                <a:gd name="T19" fmla="*/ 15 h 46"/>
                <a:gd name="T20" fmla="*/ 912 w 2365"/>
                <a:gd name="T21" fmla="*/ 18 h 46"/>
                <a:gd name="T22" fmla="*/ 890 w 2365"/>
                <a:gd name="T23" fmla="*/ 19 h 46"/>
                <a:gd name="T24" fmla="*/ 868 w 2365"/>
                <a:gd name="T25" fmla="*/ 20 h 46"/>
                <a:gd name="T26" fmla="*/ 846 w 2365"/>
                <a:gd name="T27" fmla="*/ 21 h 46"/>
                <a:gd name="T28" fmla="*/ 824 w 2365"/>
                <a:gd name="T29" fmla="*/ 21 h 46"/>
                <a:gd name="T30" fmla="*/ 803 w 2365"/>
                <a:gd name="T31" fmla="*/ 23 h 46"/>
                <a:gd name="T32" fmla="*/ 781 w 2365"/>
                <a:gd name="T33" fmla="*/ 23 h 46"/>
                <a:gd name="T34" fmla="*/ 756 w 2365"/>
                <a:gd name="T35" fmla="*/ 23 h 46"/>
                <a:gd name="T36" fmla="*/ 734 w 2365"/>
                <a:gd name="T37" fmla="*/ 23 h 46"/>
                <a:gd name="T38" fmla="*/ 714 w 2365"/>
                <a:gd name="T39" fmla="*/ 23 h 46"/>
                <a:gd name="T40" fmla="*/ 697 w 2365"/>
                <a:gd name="T41" fmla="*/ 23 h 46"/>
                <a:gd name="T42" fmla="*/ 681 w 2365"/>
                <a:gd name="T43" fmla="*/ 23 h 46"/>
                <a:gd name="T44" fmla="*/ 669 w 2365"/>
                <a:gd name="T45" fmla="*/ 23 h 46"/>
                <a:gd name="T46" fmla="*/ 660 w 2365"/>
                <a:gd name="T47" fmla="*/ 23 h 46"/>
                <a:gd name="T48" fmla="*/ 653 w 2365"/>
                <a:gd name="T49" fmla="*/ 23 h 46"/>
                <a:gd name="T50" fmla="*/ 644 w 2365"/>
                <a:gd name="T51" fmla="*/ 23 h 46"/>
                <a:gd name="T52" fmla="*/ 632 w 2365"/>
                <a:gd name="T53" fmla="*/ 23 h 46"/>
                <a:gd name="T54" fmla="*/ 615 w 2365"/>
                <a:gd name="T55" fmla="*/ 22 h 46"/>
                <a:gd name="T56" fmla="*/ 592 w 2365"/>
                <a:gd name="T57" fmla="*/ 22 h 46"/>
                <a:gd name="T58" fmla="*/ 565 w 2365"/>
                <a:gd name="T59" fmla="*/ 21 h 46"/>
                <a:gd name="T60" fmla="*/ 535 w 2365"/>
                <a:gd name="T61" fmla="*/ 21 h 46"/>
                <a:gd name="T62" fmla="*/ 505 w 2365"/>
                <a:gd name="T63" fmla="*/ 20 h 46"/>
                <a:gd name="T64" fmla="*/ 474 w 2365"/>
                <a:gd name="T65" fmla="*/ 19 h 46"/>
                <a:gd name="T66" fmla="*/ 448 w 2365"/>
                <a:gd name="T67" fmla="*/ 17 h 46"/>
                <a:gd name="T68" fmla="*/ 424 w 2365"/>
                <a:gd name="T69" fmla="*/ 15 h 46"/>
                <a:gd name="T70" fmla="*/ 402 w 2365"/>
                <a:gd name="T71" fmla="*/ 13 h 46"/>
                <a:gd name="T72" fmla="*/ 381 w 2365"/>
                <a:gd name="T73" fmla="*/ 12 h 46"/>
                <a:gd name="T74" fmla="*/ 358 w 2365"/>
                <a:gd name="T75" fmla="*/ 10 h 46"/>
                <a:gd name="T76" fmla="*/ 332 w 2365"/>
                <a:gd name="T77" fmla="*/ 9 h 46"/>
                <a:gd name="T78" fmla="*/ 306 w 2365"/>
                <a:gd name="T79" fmla="*/ 6 h 46"/>
                <a:gd name="T80" fmla="*/ 283 w 2365"/>
                <a:gd name="T81" fmla="*/ 5 h 46"/>
                <a:gd name="T82" fmla="*/ 261 w 2365"/>
                <a:gd name="T83" fmla="*/ 4 h 46"/>
                <a:gd name="T84" fmla="*/ 239 w 2365"/>
                <a:gd name="T85" fmla="*/ 3 h 46"/>
                <a:gd name="T86" fmla="*/ 216 w 2365"/>
                <a:gd name="T87" fmla="*/ 1 h 46"/>
                <a:gd name="T88" fmla="*/ 189 w 2365"/>
                <a:gd name="T89" fmla="*/ 1 h 46"/>
                <a:gd name="T90" fmla="*/ 163 w 2365"/>
                <a:gd name="T91" fmla="*/ 0 h 46"/>
                <a:gd name="T92" fmla="*/ 140 w 2365"/>
                <a:gd name="T93" fmla="*/ 0 h 46"/>
                <a:gd name="T94" fmla="*/ 117 w 2365"/>
                <a:gd name="T95" fmla="*/ 0 h 46"/>
                <a:gd name="T96" fmla="*/ 95 w 2365"/>
                <a:gd name="T97" fmla="*/ 0 h 46"/>
                <a:gd name="T98" fmla="*/ 70 w 2365"/>
                <a:gd name="T99" fmla="*/ 1 h 46"/>
                <a:gd name="T100" fmla="*/ 42 w 2365"/>
                <a:gd name="T101" fmla="*/ 1 h 46"/>
                <a:gd name="T102" fmla="*/ 10 w 2365"/>
                <a:gd name="T103" fmla="*/ 1 h 46"/>
                <a:gd name="T104" fmla="*/ 0 w 2365"/>
                <a:gd name="T105" fmla="*/ 1 h 4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65"/>
                <a:gd name="T160" fmla="*/ 0 h 46"/>
                <a:gd name="T161" fmla="*/ 2365 w 2365"/>
                <a:gd name="T162" fmla="*/ 46 h 4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65" h="46">
                  <a:moveTo>
                    <a:pt x="2365" y="39"/>
                  </a:moveTo>
                  <a:lnTo>
                    <a:pt x="2219" y="24"/>
                  </a:lnTo>
                  <a:lnTo>
                    <a:pt x="2178" y="21"/>
                  </a:lnTo>
                  <a:lnTo>
                    <a:pt x="2131" y="18"/>
                  </a:lnTo>
                  <a:lnTo>
                    <a:pt x="2079" y="17"/>
                  </a:lnTo>
                  <a:lnTo>
                    <a:pt x="2029" y="17"/>
                  </a:lnTo>
                  <a:lnTo>
                    <a:pt x="1985" y="18"/>
                  </a:lnTo>
                  <a:lnTo>
                    <a:pt x="1947" y="22"/>
                  </a:lnTo>
                  <a:lnTo>
                    <a:pt x="1912" y="26"/>
                  </a:lnTo>
                  <a:lnTo>
                    <a:pt x="1872" y="30"/>
                  </a:lnTo>
                  <a:lnTo>
                    <a:pt x="1825" y="35"/>
                  </a:lnTo>
                  <a:lnTo>
                    <a:pt x="1780" y="37"/>
                  </a:lnTo>
                  <a:lnTo>
                    <a:pt x="1736" y="39"/>
                  </a:lnTo>
                  <a:lnTo>
                    <a:pt x="1693" y="41"/>
                  </a:lnTo>
                  <a:lnTo>
                    <a:pt x="1649" y="42"/>
                  </a:lnTo>
                  <a:lnTo>
                    <a:pt x="1606" y="45"/>
                  </a:lnTo>
                  <a:lnTo>
                    <a:pt x="1562" y="46"/>
                  </a:lnTo>
                  <a:lnTo>
                    <a:pt x="1513" y="46"/>
                  </a:lnTo>
                  <a:lnTo>
                    <a:pt x="1469" y="46"/>
                  </a:lnTo>
                  <a:lnTo>
                    <a:pt x="1429" y="45"/>
                  </a:lnTo>
                  <a:lnTo>
                    <a:pt x="1395" y="45"/>
                  </a:lnTo>
                  <a:lnTo>
                    <a:pt x="1363" y="45"/>
                  </a:lnTo>
                  <a:lnTo>
                    <a:pt x="1339" y="45"/>
                  </a:lnTo>
                  <a:lnTo>
                    <a:pt x="1321" y="45"/>
                  </a:lnTo>
                  <a:lnTo>
                    <a:pt x="1307" y="45"/>
                  </a:lnTo>
                  <a:lnTo>
                    <a:pt x="1289" y="45"/>
                  </a:lnTo>
                  <a:lnTo>
                    <a:pt x="1264" y="45"/>
                  </a:lnTo>
                  <a:lnTo>
                    <a:pt x="1230" y="44"/>
                  </a:lnTo>
                  <a:lnTo>
                    <a:pt x="1185" y="44"/>
                  </a:lnTo>
                  <a:lnTo>
                    <a:pt x="1130" y="42"/>
                  </a:lnTo>
                  <a:lnTo>
                    <a:pt x="1071" y="41"/>
                  </a:lnTo>
                  <a:lnTo>
                    <a:pt x="1010" y="39"/>
                  </a:lnTo>
                  <a:lnTo>
                    <a:pt x="949" y="37"/>
                  </a:lnTo>
                  <a:lnTo>
                    <a:pt x="896" y="33"/>
                  </a:lnTo>
                  <a:lnTo>
                    <a:pt x="849" y="31"/>
                  </a:lnTo>
                  <a:lnTo>
                    <a:pt x="805" y="27"/>
                  </a:lnTo>
                  <a:lnTo>
                    <a:pt x="763" y="23"/>
                  </a:lnTo>
                  <a:lnTo>
                    <a:pt x="716" y="20"/>
                  </a:lnTo>
                  <a:lnTo>
                    <a:pt x="665" y="17"/>
                  </a:lnTo>
                  <a:lnTo>
                    <a:pt x="613" y="13"/>
                  </a:lnTo>
                  <a:lnTo>
                    <a:pt x="567" y="10"/>
                  </a:lnTo>
                  <a:lnTo>
                    <a:pt x="523" y="8"/>
                  </a:lnTo>
                  <a:lnTo>
                    <a:pt x="479" y="5"/>
                  </a:lnTo>
                  <a:lnTo>
                    <a:pt x="432" y="3"/>
                  </a:lnTo>
                  <a:lnTo>
                    <a:pt x="379" y="2"/>
                  </a:lnTo>
                  <a:lnTo>
                    <a:pt x="326" y="0"/>
                  </a:lnTo>
                  <a:lnTo>
                    <a:pt x="280" y="0"/>
                  </a:lnTo>
                  <a:lnTo>
                    <a:pt x="235" y="0"/>
                  </a:lnTo>
                  <a:lnTo>
                    <a:pt x="190" y="0"/>
                  </a:lnTo>
                  <a:lnTo>
                    <a:pt x="141" y="1"/>
                  </a:lnTo>
                  <a:lnTo>
                    <a:pt x="84" y="1"/>
                  </a:lnTo>
                  <a:lnTo>
                    <a:pt x="21" y="1"/>
                  </a:lnTo>
                  <a:lnTo>
                    <a:pt x="0" y="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7" name="Line 542"/>
            <p:cNvSpPr>
              <a:spLocks noChangeShapeType="1"/>
            </p:cNvSpPr>
            <p:nvPr/>
          </p:nvSpPr>
          <p:spPr bwMode="auto">
            <a:xfrm>
              <a:off x="2865" y="2934"/>
              <a:ext cx="0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8" name="Line 543"/>
            <p:cNvSpPr>
              <a:spLocks noChangeShapeType="1"/>
            </p:cNvSpPr>
            <p:nvPr/>
          </p:nvSpPr>
          <p:spPr bwMode="auto">
            <a:xfrm flipH="1">
              <a:off x="1680" y="2892"/>
              <a:ext cx="29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39" name="Freeform 544"/>
            <p:cNvSpPr>
              <a:spLocks/>
            </p:cNvSpPr>
            <p:nvPr/>
          </p:nvSpPr>
          <p:spPr bwMode="auto">
            <a:xfrm>
              <a:off x="1693" y="2892"/>
              <a:ext cx="104" cy="89"/>
            </a:xfrm>
            <a:custGeom>
              <a:avLst/>
              <a:gdLst>
                <a:gd name="T0" fmla="*/ 34 w 208"/>
                <a:gd name="T1" fmla="*/ 89 h 179"/>
                <a:gd name="T2" fmla="*/ 0 w 208"/>
                <a:gd name="T3" fmla="*/ 78 h 179"/>
                <a:gd name="T4" fmla="*/ 37 w 208"/>
                <a:gd name="T5" fmla="*/ 74 h 179"/>
                <a:gd name="T6" fmla="*/ 20 w 208"/>
                <a:gd name="T7" fmla="*/ 62 h 179"/>
                <a:gd name="T8" fmla="*/ 51 w 208"/>
                <a:gd name="T9" fmla="*/ 62 h 179"/>
                <a:gd name="T10" fmla="*/ 35 w 208"/>
                <a:gd name="T11" fmla="*/ 46 h 179"/>
                <a:gd name="T12" fmla="*/ 67 w 208"/>
                <a:gd name="T13" fmla="*/ 42 h 179"/>
                <a:gd name="T14" fmla="*/ 52 w 208"/>
                <a:gd name="T15" fmla="*/ 32 h 179"/>
                <a:gd name="T16" fmla="*/ 79 w 208"/>
                <a:gd name="T17" fmla="*/ 22 h 179"/>
                <a:gd name="T18" fmla="*/ 63 w 208"/>
                <a:gd name="T19" fmla="*/ 12 h 179"/>
                <a:gd name="T20" fmla="*/ 104 w 208"/>
                <a:gd name="T21" fmla="*/ 10 h 179"/>
                <a:gd name="T22" fmla="*/ 79 w 208"/>
                <a:gd name="T23" fmla="*/ 0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8"/>
                <a:gd name="T37" fmla="*/ 0 h 179"/>
                <a:gd name="T38" fmla="*/ 208 w 208"/>
                <a:gd name="T39" fmla="*/ 179 h 1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8" h="179">
                  <a:moveTo>
                    <a:pt x="68" y="179"/>
                  </a:moveTo>
                  <a:lnTo>
                    <a:pt x="0" y="157"/>
                  </a:lnTo>
                  <a:lnTo>
                    <a:pt x="73" y="148"/>
                  </a:lnTo>
                  <a:lnTo>
                    <a:pt x="39" y="125"/>
                  </a:lnTo>
                  <a:lnTo>
                    <a:pt x="102" y="124"/>
                  </a:lnTo>
                  <a:lnTo>
                    <a:pt x="69" y="92"/>
                  </a:lnTo>
                  <a:lnTo>
                    <a:pt x="133" y="84"/>
                  </a:lnTo>
                  <a:lnTo>
                    <a:pt x="104" y="64"/>
                  </a:lnTo>
                  <a:lnTo>
                    <a:pt x="157" y="44"/>
                  </a:lnTo>
                  <a:lnTo>
                    <a:pt x="127" y="25"/>
                  </a:lnTo>
                  <a:lnTo>
                    <a:pt x="208" y="21"/>
                  </a:lnTo>
                  <a:lnTo>
                    <a:pt x="15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0" name="Freeform 545"/>
            <p:cNvSpPr>
              <a:spLocks/>
            </p:cNvSpPr>
            <p:nvPr/>
          </p:nvSpPr>
          <p:spPr bwMode="auto">
            <a:xfrm>
              <a:off x="1680" y="2804"/>
              <a:ext cx="135" cy="88"/>
            </a:xfrm>
            <a:custGeom>
              <a:avLst/>
              <a:gdLst>
                <a:gd name="T0" fmla="*/ 0 w 270"/>
                <a:gd name="T1" fmla="*/ 88 h 177"/>
                <a:gd name="T2" fmla="*/ 41 w 270"/>
                <a:gd name="T3" fmla="*/ 78 h 177"/>
                <a:gd name="T4" fmla="*/ 22 w 270"/>
                <a:gd name="T5" fmla="*/ 71 h 177"/>
                <a:gd name="T6" fmla="*/ 55 w 270"/>
                <a:gd name="T7" fmla="*/ 64 h 177"/>
                <a:gd name="T8" fmla="*/ 40 w 270"/>
                <a:gd name="T9" fmla="*/ 56 h 177"/>
                <a:gd name="T10" fmla="*/ 80 w 270"/>
                <a:gd name="T11" fmla="*/ 50 h 177"/>
                <a:gd name="T12" fmla="*/ 54 w 270"/>
                <a:gd name="T13" fmla="*/ 39 h 177"/>
                <a:gd name="T14" fmla="*/ 97 w 270"/>
                <a:gd name="T15" fmla="*/ 34 h 177"/>
                <a:gd name="T16" fmla="*/ 82 w 270"/>
                <a:gd name="T17" fmla="*/ 23 h 177"/>
                <a:gd name="T18" fmla="*/ 115 w 270"/>
                <a:gd name="T19" fmla="*/ 18 h 177"/>
                <a:gd name="T20" fmla="*/ 103 w 270"/>
                <a:gd name="T21" fmla="*/ 12 h 177"/>
                <a:gd name="T22" fmla="*/ 135 w 270"/>
                <a:gd name="T23" fmla="*/ 8 h 177"/>
                <a:gd name="T24" fmla="*/ 120 w 270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177"/>
                <a:gd name="T41" fmla="*/ 270 w 270"/>
                <a:gd name="T42" fmla="*/ 177 h 17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177">
                  <a:moveTo>
                    <a:pt x="0" y="177"/>
                  </a:moveTo>
                  <a:lnTo>
                    <a:pt x="82" y="157"/>
                  </a:lnTo>
                  <a:lnTo>
                    <a:pt x="44" y="142"/>
                  </a:lnTo>
                  <a:lnTo>
                    <a:pt x="111" y="129"/>
                  </a:lnTo>
                  <a:lnTo>
                    <a:pt x="80" y="112"/>
                  </a:lnTo>
                  <a:lnTo>
                    <a:pt x="161" y="101"/>
                  </a:lnTo>
                  <a:lnTo>
                    <a:pt x="108" y="79"/>
                  </a:lnTo>
                  <a:lnTo>
                    <a:pt x="194" y="68"/>
                  </a:lnTo>
                  <a:lnTo>
                    <a:pt x="164" y="47"/>
                  </a:lnTo>
                  <a:lnTo>
                    <a:pt x="231" y="36"/>
                  </a:lnTo>
                  <a:lnTo>
                    <a:pt x="206" y="25"/>
                  </a:lnTo>
                  <a:lnTo>
                    <a:pt x="270" y="17"/>
                  </a:lnTo>
                  <a:lnTo>
                    <a:pt x="241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1" name="Freeform 546"/>
            <p:cNvSpPr>
              <a:spLocks/>
            </p:cNvSpPr>
            <p:nvPr/>
          </p:nvSpPr>
          <p:spPr bwMode="auto">
            <a:xfrm>
              <a:off x="1953" y="2804"/>
              <a:ext cx="1758" cy="75"/>
            </a:xfrm>
            <a:custGeom>
              <a:avLst/>
              <a:gdLst>
                <a:gd name="T0" fmla="*/ 1742 w 3517"/>
                <a:gd name="T1" fmla="*/ 3 h 150"/>
                <a:gd name="T2" fmla="*/ 1697 w 3517"/>
                <a:gd name="T3" fmla="*/ 7 h 150"/>
                <a:gd name="T4" fmla="*/ 1644 w 3517"/>
                <a:gd name="T5" fmla="*/ 13 h 150"/>
                <a:gd name="T6" fmla="*/ 1599 w 3517"/>
                <a:gd name="T7" fmla="*/ 20 h 150"/>
                <a:gd name="T8" fmla="*/ 1559 w 3517"/>
                <a:gd name="T9" fmla="*/ 27 h 150"/>
                <a:gd name="T10" fmla="*/ 1519 w 3517"/>
                <a:gd name="T11" fmla="*/ 35 h 150"/>
                <a:gd name="T12" fmla="*/ 1488 w 3517"/>
                <a:gd name="T13" fmla="*/ 41 h 150"/>
                <a:gd name="T14" fmla="*/ 1452 w 3517"/>
                <a:gd name="T15" fmla="*/ 48 h 150"/>
                <a:gd name="T16" fmla="*/ 1414 w 3517"/>
                <a:gd name="T17" fmla="*/ 54 h 150"/>
                <a:gd name="T18" fmla="*/ 1375 w 3517"/>
                <a:gd name="T19" fmla="*/ 59 h 150"/>
                <a:gd name="T20" fmla="*/ 1327 w 3517"/>
                <a:gd name="T21" fmla="*/ 65 h 150"/>
                <a:gd name="T22" fmla="*/ 1267 w 3517"/>
                <a:gd name="T23" fmla="*/ 69 h 150"/>
                <a:gd name="T24" fmla="*/ 1206 w 3517"/>
                <a:gd name="T25" fmla="*/ 70 h 150"/>
                <a:gd name="T26" fmla="*/ 1158 w 3517"/>
                <a:gd name="T27" fmla="*/ 72 h 150"/>
                <a:gd name="T28" fmla="*/ 1122 w 3517"/>
                <a:gd name="T29" fmla="*/ 74 h 150"/>
                <a:gd name="T30" fmla="*/ 1097 w 3517"/>
                <a:gd name="T31" fmla="*/ 75 h 150"/>
                <a:gd name="T32" fmla="*/ 1071 w 3517"/>
                <a:gd name="T33" fmla="*/ 75 h 150"/>
                <a:gd name="T34" fmla="*/ 1050 w 3517"/>
                <a:gd name="T35" fmla="*/ 73 h 150"/>
                <a:gd name="T36" fmla="*/ 1033 w 3517"/>
                <a:gd name="T37" fmla="*/ 71 h 150"/>
                <a:gd name="T38" fmla="*/ 1024 w 3517"/>
                <a:gd name="T39" fmla="*/ 69 h 150"/>
                <a:gd name="T40" fmla="*/ 1018 w 3517"/>
                <a:gd name="T41" fmla="*/ 66 h 150"/>
                <a:gd name="T42" fmla="*/ 1005 w 3517"/>
                <a:gd name="T43" fmla="*/ 63 h 150"/>
                <a:gd name="T44" fmla="*/ 988 w 3517"/>
                <a:gd name="T45" fmla="*/ 62 h 150"/>
                <a:gd name="T46" fmla="*/ 969 w 3517"/>
                <a:gd name="T47" fmla="*/ 59 h 150"/>
                <a:gd name="T48" fmla="*/ 950 w 3517"/>
                <a:gd name="T49" fmla="*/ 54 h 150"/>
                <a:gd name="T50" fmla="*/ 933 w 3517"/>
                <a:gd name="T51" fmla="*/ 48 h 150"/>
                <a:gd name="T52" fmla="*/ 917 w 3517"/>
                <a:gd name="T53" fmla="*/ 42 h 150"/>
                <a:gd name="T54" fmla="*/ 906 w 3517"/>
                <a:gd name="T55" fmla="*/ 39 h 150"/>
                <a:gd name="T56" fmla="*/ 890 w 3517"/>
                <a:gd name="T57" fmla="*/ 35 h 150"/>
                <a:gd name="T58" fmla="*/ 863 w 3517"/>
                <a:gd name="T59" fmla="*/ 30 h 150"/>
                <a:gd name="T60" fmla="*/ 827 w 3517"/>
                <a:gd name="T61" fmla="*/ 26 h 150"/>
                <a:gd name="T62" fmla="*/ 787 w 3517"/>
                <a:gd name="T63" fmla="*/ 24 h 150"/>
                <a:gd name="T64" fmla="*/ 748 w 3517"/>
                <a:gd name="T65" fmla="*/ 25 h 150"/>
                <a:gd name="T66" fmla="*/ 707 w 3517"/>
                <a:gd name="T67" fmla="*/ 29 h 150"/>
                <a:gd name="T68" fmla="*/ 665 w 3517"/>
                <a:gd name="T69" fmla="*/ 39 h 150"/>
                <a:gd name="T70" fmla="*/ 631 w 3517"/>
                <a:gd name="T71" fmla="*/ 49 h 150"/>
                <a:gd name="T72" fmla="*/ 609 w 3517"/>
                <a:gd name="T73" fmla="*/ 54 h 150"/>
                <a:gd name="T74" fmla="*/ 596 w 3517"/>
                <a:gd name="T75" fmla="*/ 56 h 150"/>
                <a:gd name="T76" fmla="*/ 580 w 3517"/>
                <a:gd name="T77" fmla="*/ 58 h 150"/>
                <a:gd name="T78" fmla="*/ 549 w 3517"/>
                <a:gd name="T79" fmla="*/ 60 h 150"/>
                <a:gd name="T80" fmla="*/ 500 w 3517"/>
                <a:gd name="T81" fmla="*/ 61 h 150"/>
                <a:gd name="T82" fmla="*/ 450 w 3517"/>
                <a:gd name="T83" fmla="*/ 62 h 150"/>
                <a:gd name="T84" fmla="*/ 408 w 3517"/>
                <a:gd name="T85" fmla="*/ 61 h 150"/>
                <a:gd name="T86" fmla="*/ 373 w 3517"/>
                <a:gd name="T87" fmla="*/ 60 h 150"/>
                <a:gd name="T88" fmla="*/ 330 w 3517"/>
                <a:gd name="T89" fmla="*/ 57 h 150"/>
                <a:gd name="T90" fmla="*/ 284 w 3517"/>
                <a:gd name="T91" fmla="*/ 51 h 150"/>
                <a:gd name="T92" fmla="*/ 241 w 3517"/>
                <a:gd name="T93" fmla="*/ 43 h 150"/>
                <a:gd name="T94" fmla="*/ 195 w 3517"/>
                <a:gd name="T95" fmla="*/ 35 h 150"/>
                <a:gd name="T96" fmla="*/ 147 w 3517"/>
                <a:gd name="T97" fmla="*/ 26 h 150"/>
                <a:gd name="T98" fmla="*/ 105 w 3517"/>
                <a:gd name="T99" fmla="*/ 19 h 150"/>
                <a:gd name="T100" fmla="*/ 64 w 3517"/>
                <a:gd name="T101" fmla="*/ 11 h 150"/>
                <a:gd name="T102" fmla="*/ 35 w 3517"/>
                <a:gd name="T103" fmla="*/ 5 h 150"/>
                <a:gd name="T104" fmla="*/ 0 w 3517"/>
                <a:gd name="T105" fmla="*/ 0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517"/>
                <a:gd name="T160" fmla="*/ 0 h 150"/>
                <a:gd name="T161" fmla="*/ 3517 w 3517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517" h="150">
                  <a:moveTo>
                    <a:pt x="3517" y="0"/>
                  </a:moveTo>
                  <a:lnTo>
                    <a:pt x="3485" y="6"/>
                  </a:lnTo>
                  <a:lnTo>
                    <a:pt x="3443" y="11"/>
                  </a:lnTo>
                  <a:lnTo>
                    <a:pt x="3394" y="15"/>
                  </a:lnTo>
                  <a:lnTo>
                    <a:pt x="3341" y="21"/>
                  </a:lnTo>
                  <a:lnTo>
                    <a:pt x="3288" y="27"/>
                  </a:lnTo>
                  <a:lnTo>
                    <a:pt x="3241" y="34"/>
                  </a:lnTo>
                  <a:lnTo>
                    <a:pt x="3198" y="41"/>
                  </a:lnTo>
                  <a:lnTo>
                    <a:pt x="3158" y="48"/>
                  </a:lnTo>
                  <a:lnTo>
                    <a:pt x="3118" y="54"/>
                  </a:lnTo>
                  <a:lnTo>
                    <a:pt x="3076" y="62"/>
                  </a:lnTo>
                  <a:lnTo>
                    <a:pt x="3038" y="70"/>
                  </a:lnTo>
                  <a:lnTo>
                    <a:pt x="3006" y="77"/>
                  </a:lnTo>
                  <a:lnTo>
                    <a:pt x="2977" y="83"/>
                  </a:lnTo>
                  <a:lnTo>
                    <a:pt x="2944" y="89"/>
                  </a:lnTo>
                  <a:lnTo>
                    <a:pt x="2904" y="97"/>
                  </a:lnTo>
                  <a:lnTo>
                    <a:pt x="2865" y="103"/>
                  </a:lnTo>
                  <a:lnTo>
                    <a:pt x="2828" y="108"/>
                  </a:lnTo>
                  <a:lnTo>
                    <a:pt x="2791" y="114"/>
                  </a:lnTo>
                  <a:lnTo>
                    <a:pt x="2751" y="119"/>
                  </a:lnTo>
                  <a:lnTo>
                    <a:pt x="2706" y="124"/>
                  </a:lnTo>
                  <a:lnTo>
                    <a:pt x="2654" y="129"/>
                  </a:lnTo>
                  <a:lnTo>
                    <a:pt x="2597" y="133"/>
                  </a:lnTo>
                  <a:lnTo>
                    <a:pt x="2535" y="137"/>
                  </a:lnTo>
                  <a:lnTo>
                    <a:pt x="2472" y="139"/>
                  </a:lnTo>
                  <a:lnTo>
                    <a:pt x="2412" y="140"/>
                  </a:lnTo>
                  <a:lnTo>
                    <a:pt x="2359" y="142"/>
                  </a:lnTo>
                  <a:lnTo>
                    <a:pt x="2317" y="143"/>
                  </a:lnTo>
                  <a:lnTo>
                    <a:pt x="2276" y="146"/>
                  </a:lnTo>
                  <a:lnTo>
                    <a:pt x="2245" y="148"/>
                  </a:lnTo>
                  <a:lnTo>
                    <a:pt x="2219" y="149"/>
                  </a:lnTo>
                  <a:lnTo>
                    <a:pt x="2194" y="150"/>
                  </a:lnTo>
                  <a:lnTo>
                    <a:pt x="2168" y="150"/>
                  </a:lnTo>
                  <a:lnTo>
                    <a:pt x="2142" y="149"/>
                  </a:lnTo>
                  <a:lnTo>
                    <a:pt x="2120" y="148"/>
                  </a:lnTo>
                  <a:lnTo>
                    <a:pt x="2100" y="146"/>
                  </a:lnTo>
                  <a:lnTo>
                    <a:pt x="2082" y="144"/>
                  </a:lnTo>
                  <a:lnTo>
                    <a:pt x="2067" y="142"/>
                  </a:lnTo>
                  <a:lnTo>
                    <a:pt x="2057" y="139"/>
                  </a:lnTo>
                  <a:lnTo>
                    <a:pt x="2049" y="137"/>
                  </a:lnTo>
                  <a:lnTo>
                    <a:pt x="2043" y="134"/>
                  </a:lnTo>
                  <a:lnTo>
                    <a:pt x="2036" y="131"/>
                  </a:lnTo>
                  <a:lnTo>
                    <a:pt x="2025" y="129"/>
                  </a:lnTo>
                  <a:lnTo>
                    <a:pt x="2011" y="126"/>
                  </a:lnTo>
                  <a:lnTo>
                    <a:pt x="1995" y="125"/>
                  </a:lnTo>
                  <a:lnTo>
                    <a:pt x="1977" y="124"/>
                  </a:lnTo>
                  <a:lnTo>
                    <a:pt x="1958" y="123"/>
                  </a:lnTo>
                  <a:lnTo>
                    <a:pt x="1938" y="119"/>
                  </a:lnTo>
                  <a:lnTo>
                    <a:pt x="1917" y="114"/>
                  </a:lnTo>
                  <a:lnTo>
                    <a:pt x="1901" y="108"/>
                  </a:lnTo>
                  <a:lnTo>
                    <a:pt x="1884" y="102"/>
                  </a:lnTo>
                  <a:lnTo>
                    <a:pt x="1867" y="96"/>
                  </a:lnTo>
                  <a:lnTo>
                    <a:pt x="1850" y="90"/>
                  </a:lnTo>
                  <a:lnTo>
                    <a:pt x="1834" y="85"/>
                  </a:lnTo>
                  <a:lnTo>
                    <a:pt x="1823" y="81"/>
                  </a:lnTo>
                  <a:lnTo>
                    <a:pt x="1812" y="78"/>
                  </a:lnTo>
                  <a:lnTo>
                    <a:pt x="1799" y="75"/>
                  </a:lnTo>
                  <a:lnTo>
                    <a:pt x="1781" y="70"/>
                  </a:lnTo>
                  <a:lnTo>
                    <a:pt x="1757" y="66"/>
                  </a:lnTo>
                  <a:lnTo>
                    <a:pt x="1727" y="61"/>
                  </a:lnTo>
                  <a:lnTo>
                    <a:pt x="1694" y="56"/>
                  </a:lnTo>
                  <a:lnTo>
                    <a:pt x="1655" y="52"/>
                  </a:lnTo>
                  <a:lnTo>
                    <a:pt x="1615" y="50"/>
                  </a:lnTo>
                  <a:lnTo>
                    <a:pt x="1574" y="49"/>
                  </a:lnTo>
                  <a:lnTo>
                    <a:pt x="1535" y="49"/>
                  </a:lnTo>
                  <a:lnTo>
                    <a:pt x="1497" y="50"/>
                  </a:lnTo>
                  <a:lnTo>
                    <a:pt x="1457" y="53"/>
                  </a:lnTo>
                  <a:lnTo>
                    <a:pt x="1415" y="59"/>
                  </a:lnTo>
                  <a:lnTo>
                    <a:pt x="1372" y="68"/>
                  </a:lnTo>
                  <a:lnTo>
                    <a:pt x="1330" y="78"/>
                  </a:lnTo>
                  <a:lnTo>
                    <a:pt x="1294" y="88"/>
                  </a:lnTo>
                  <a:lnTo>
                    <a:pt x="1262" y="98"/>
                  </a:lnTo>
                  <a:lnTo>
                    <a:pt x="1236" y="105"/>
                  </a:lnTo>
                  <a:lnTo>
                    <a:pt x="1218" y="108"/>
                  </a:lnTo>
                  <a:lnTo>
                    <a:pt x="1204" y="112"/>
                  </a:lnTo>
                  <a:lnTo>
                    <a:pt x="1193" y="113"/>
                  </a:lnTo>
                  <a:lnTo>
                    <a:pt x="1181" y="115"/>
                  </a:lnTo>
                  <a:lnTo>
                    <a:pt x="1161" y="117"/>
                  </a:lnTo>
                  <a:lnTo>
                    <a:pt x="1135" y="119"/>
                  </a:lnTo>
                  <a:lnTo>
                    <a:pt x="1098" y="121"/>
                  </a:lnTo>
                  <a:lnTo>
                    <a:pt x="1051" y="123"/>
                  </a:lnTo>
                  <a:lnTo>
                    <a:pt x="1001" y="123"/>
                  </a:lnTo>
                  <a:lnTo>
                    <a:pt x="949" y="124"/>
                  </a:lnTo>
                  <a:lnTo>
                    <a:pt x="900" y="124"/>
                  </a:lnTo>
                  <a:lnTo>
                    <a:pt x="855" y="124"/>
                  </a:lnTo>
                  <a:lnTo>
                    <a:pt x="816" y="123"/>
                  </a:lnTo>
                  <a:lnTo>
                    <a:pt x="780" y="123"/>
                  </a:lnTo>
                  <a:lnTo>
                    <a:pt x="746" y="121"/>
                  </a:lnTo>
                  <a:lnTo>
                    <a:pt x="707" y="119"/>
                  </a:lnTo>
                  <a:lnTo>
                    <a:pt x="661" y="114"/>
                  </a:lnTo>
                  <a:lnTo>
                    <a:pt x="614" y="108"/>
                  </a:lnTo>
                  <a:lnTo>
                    <a:pt x="569" y="103"/>
                  </a:lnTo>
                  <a:lnTo>
                    <a:pt x="525" y="95"/>
                  </a:lnTo>
                  <a:lnTo>
                    <a:pt x="482" y="87"/>
                  </a:lnTo>
                  <a:lnTo>
                    <a:pt x="437" y="79"/>
                  </a:lnTo>
                  <a:lnTo>
                    <a:pt x="391" y="70"/>
                  </a:lnTo>
                  <a:lnTo>
                    <a:pt x="339" y="61"/>
                  </a:lnTo>
                  <a:lnTo>
                    <a:pt x="294" y="53"/>
                  </a:lnTo>
                  <a:lnTo>
                    <a:pt x="251" y="45"/>
                  </a:lnTo>
                  <a:lnTo>
                    <a:pt x="210" y="38"/>
                  </a:lnTo>
                  <a:lnTo>
                    <a:pt x="168" y="30"/>
                  </a:lnTo>
                  <a:lnTo>
                    <a:pt x="129" y="23"/>
                  </a:lnTo>
                  <a:lnTo>
                    <a:pt x="98" y="16"/>
                  </a:lnTo>
                  <a:lnTo>
                    <a:pt x="70" y="11"/>
                  </a:lnTo>
                  <a:lnTo>
                    <a:pt x="38" y="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2" name="Line 547"/>
            <p:cNvSpPr>
              <a:spLocks noChangeShapeType="1"/>
            </p:cNvSpPr>
            <p:nvPr/>
          </p:nvSpPr>
          <p:spPr bwMode="auto">
            <a:xfrm flipH="1">
              <a:off x="1976" y="2892"/>
              <a:ext cx="203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3" name="Line 548"/>
            <p:cNvSpPr>
              <a:spLocks noChangeShapeType="1"/>
            </p:cNvSpPr>
            <p:nvPr/>
          </p:nvSpPr>
          <p:spPr bwMode="auto">
            <a:xfrm>
              <a:off x="1872" y="2979"/>
              <a:ext cx="2117" cy="1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4" name="Freeform 549"/>
            <p:cNvSpPr>
              <a:spLocks/>
            </p:cNvSpPr>
            <p:nvPr/>
          </p:nvSpPr>
          <p:spPr bwMode="auto">
            <a:xfrm>
              <a:off x="1976" y="2892"/>
              <a:ext cx="2037" cy="80"/>
            </a:xfrm>
            <a:custGeom>
              <a:avLst/>
              <a:gdLst>
                <a:gd name="T0" fmla="*/ 18 w 4074"/>
                <a:gd name="T1" fmla="*/ 1 h 160"/>
                <a:gd name="T2" fmla="*/ 51 w 4074"/>
                <a:gd name="T3" fmla="*/ 5 h 160"/>
                <a:gd name="T4" fmla="*/ 92 w 4074"/>
                <a:gd name="T5" fmla="*/ 12 h 160"/>
                <a:gd name="T6" fmla="*/ 132 w 4074"/>
                <a:gd name="T7" fmla="*/ 20 h 160"/>
                <a:gd name="T8" fmla="*/ 172 w 4074"/>
                <a:gd name="T9" fmla="*/ 30 h 160"/>
                <a:gd name="T10" fmla="*/ 212 w 4074"/>
                <a:gd name="T11" fmla="*/ 38 h 160"/>
                <a:gd name="T12" fmla="*/ 248 w 4074"/>
                <a:gd name="T13" fmla="*/ 45 h 160"/>
                <a:gd name="T14" fmla="*/ 278 w 4074"/>
                <a:gd name="T15" fmla="*/ 50 h 160"/>
                <a:gd name="T16" fmla="*/ 319 w 4074"/>
                <a:gd name="T17" fmla="*/ 55 h 160"/>
                <a:gd name="T18" fmla="*/ 361 w 4074"/>
                <a:gd name="T19" fmla="*/ 58 h 160"/>
                <a:gd name="T20" fmla="*/ 411 w 4074"/>
                <a:gd name="T21" fmla="*/ 59 h 160"/>
                <a:gd name="T22" fmla="*/ 458 w 4074"/>
                <a:gd name="T23" fmla="*/ 61 h 160"/>
                <a:gd name="T24" fmla="*/ 504 w 4074"/>
                <a:gd name="T25" fmla="*/ 62 h 160"/>
                <a:gd name="T26" fmla="*/ 551 w 4074"/>
                <a:gd name="T27" fmla="*/ 62 h 160"/>
                <a:gd name="T28" fmla="*/ 596 w 4074"/>
                <a:gd name="T29" fmla="*/ 60 h 160"/>
                <a:gd name="T30" fmla="*/ 635 w 4074"/>
                <a:gd name="T31" fmla="*/ 58 h 160"/>
                <a:gd name="T32" fmla="*/ 669 w 4074"/>
                <a:gd name="T33" fmla="*/ 54 h 160"/>
                <a:gd name="T34" fmla="*/ 703 w 4074"/>
                <a:gd name="T35" fmla="*/ 46 h 160"/>
                <a:gd name="T36" fmla="*/ 728 w 4074"/>
                <a:gd name="T37" fmla="*/ 38 h 160"/>
                <a:gd name="T38" fmla="*/ 757 w 4074"/>
                <a:gd name="T39" fmla="*/ 29 h 160"/>
                <a:gd name="T40" fmla="*/ 781 w 4074"/>
                <a:gd name="T41" fmla="*/ 21 h 160"/>
                <a:gd name="T42" fmla="*/ 805 w 4074"/>
                <a:gd name="T43" fmla="*/ 17 h 160"/>
                <a:gd name="T44" fmla="*/ 827 w 4074"/>
                <a:gd name="T45" fmla="*/ 13 h 160"/>
                <a:gd name="T46" fmla="*/ 847 w 4074"/>
                <a:gd name="T47" fmla="*/ 13 h 160"/>
                <a:gd name="T48" fmla="*/ 877 w 4074"/>
                <a:gd name="T49" fmla="*/ 19 h 160"/>
                <a:gd name="T50" fmla="*/ 913 w 4074"/>
                <a:gd name="T51" fmla="*/ 31 h 160"/>
                <a:gd name="T52" fmla="*/ 954 w 4074"/>
                <a:gd name="T53" fmla="*/ 46 h 160"/>
                <a:gd name="T54" fmla="*/ 994 w 4074"/>
                <a:gd name="T55" fmla="*/ 59 h 160"/>
                <a:gd name="T56" fmla="*/ 1028 w 4074"/>
                <a:gd name="T57" fmla="*/ 71 h 160"/>
                <a:gd name="T58" fmla="*/ 1046 w 4074"/>
                <a:gd name="T59" fmla="*/ 75 h 160"/>
                <a:gd name="T60" fmla="*/ 1056 w 4074"/>
                <a:gd name="T61" fmla="*/ 76 h 160"/>
                <a:gd name="T62" fmla="*/ 1069 w 4074"/>
                <a:gd name="T63" fmla="*/ 77 h 160"/>
                <a:gd name="T64" fmla="*/ 1109 w 4074"/>
                <a:gd name="T65" fmla="*/ 78 h 160"/>
                <a:gd name="T66" fmla="*/ 1180 w 4074"/>
                <a:gd name="T67" fmla="*/ 80 h 160"/>
                <a:gd name="T68" fmla="*/ 1254 w 4074"/>
                <a:gd name="T69" fmla="*/ 80 h 160"/>
                <a:gd name="T70" fmla="*/ 1317 w 4074"/>
                <a:gd name="T71" fmla="*/ 80 h 160"/>
                <a:gd name="T72" fmla="*/ 1370 w 4074"/>
                <a:gd name="T73" fmla="*/ 79 h 160"/>
                <a:gd name="T74" fmla="*/ 1416 w 4074"/>
                <a:gd name="T75" fmla="*/ 76 h 160"/>
                <a:gd name="T76" fmla="*/ 1458 w 4074"/>
                <a:gd name="T77" fmla="*/ 71 h 160"/>
                <a:gd name="T78" fmla="*/ 1490 w 4074"/>
                <a:gd name="T79" fmla="*/ 65 h 160"/>
                <a:gd name="T80" fmla="*/ 1520 w 4074"/>
                <a:gd name="T81" fmla="*/ 59 h 160"/>
                <a:gd name="T82" fmla="*/ 1540 w 4074"/>
                <a:gd name="T83" fmla="*/ 55 h 160"/>
                <a:gd name="T84" fmla="*/ 1565 w 4074"/>
                <a:gd name="T85" fmla="*/ 51 h 160"/>
                <a:gd name="T86" fmla="*/ 1595 w 4074"/>
                <a:gd name="T87" fmla="*/ 49 h 160"/>
                <a:gd name="T88" fmla="*/ 1627 w 4074"/>
                <a:gd name="T89" fmla="*/ 48 h 160"/>
                <a:gd name="T90" fmla="*/ 1666 w 4074"/>
                <a:gd name="T91" fmla="*/ 48 h 160"/>
                <a:gd name="T92" fmla="*/ 1705 w 4074"/>
                <a:gd name="T93" fmla="*/ 48 h 160"/>
                <a:gd name="T94" fmla="*/ 1744 w 4074"/>
                <a:gd name="T95" fmla="*/ 47 h 160"/>
                <a:gd name="T96" fmla="*/ 1777 w 4074"/>
                <a:gd name="T97" fmla="*/ 43 h 160"/>
                <a:gd name="T98" fmla="*/ 1804 w 4074"/>
                <a:gd name="T99" fmla="*/ 38 h 160"/>
                <a:gd name="T100" fmla="*/ 1835 w 4074"/>
                <a:gd name="T101" fmla="*/ 31 h 160"/>
                <a:gd name="T102" fmla="*/ 1861 w 4074"/>
                <a:gd name="T103" fmla="*/ 24 h 160"/>
                <a:gd name="T104" fmla="*/ 1886 w 4074"/>
                <a:gd name="T105" fmla="*/ 19 h 160"/>
                <a:gd name="T106" fmla="*/ 1905 w 4074"/>
                <a:gd name="T107" fmla="*/ 16 h 160"/>
                <a:gd name="T108" fmla="*/ 1922 w 4074"/>
                <a:gd name="T109" fmla="*/ 13 h 160"/>
                <a:gd name="T110" fmla="*/ 1950 w 4074"/>
                <a:gd name="T111" fmla="*/ 10 h 160"/>
                <a:gd name="T112" fmla="*/ 1990 w 4074"/>
                <a:gd name="T113" fmla="*/ 5 h 160"/>
                <a:gd name="T114" fmla="*/ 2037 w 4074"/>
                <a:gd name="T115" fmla="*/ 0 h 1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074"/>
                <a:gd name="T175" fmla="*/ 0 h 160"/>
                <a:gd name="T176" fmla="*/ 4074 w 4074"/>
                <a:gd name="T177" fmla="*/ 160 h 1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074" h="160">
                  <a:moveTo>
                    <a:pt x="0" y="0"/>
                  </a:moveTo>
                  <a:lnTo>
                    <a:pt x="36" y="2"/>
                  </a:lnTo>
                  <a:lnTo>
                    <a:pt x="69" y="7"/>
                  </a:lnTo>
                  <a:lnTo>
                    <a:pt x="102" y="11"/>
                  </a:lnTo>
                  <a:lnTo>
                    <a:pt x="140" y="17"/>
                  </a:lnTo>
                  <a:lnTo>
                    <a:pt x="183" y="25"/>
                  </a:lnTo>
                  <a:lnTo>
                    <a:pt x="224" y="33"/>
                  </a:lnTo>
                  <a:lnTo>
                    <a:pt x="264" y="41"/>
                  </a:lnTo>
                  <a:lnTo>
                    <a:pt x="305" y="49"/>
                  </a:lnTo>
                  <a:lnTo>
                    <a:pt x="344" y="60"/>
                  </a:lnTo>
                  <a:lnTo>
                    <a:pt x="385" y="69"/>
                  </a:lnTo>
                  <a:lnTo>
                    <a:pt x="423" y="76"/>
                  </a:lnTo>
                  <a:lnTo>
                    <a:pt x="463" y="84"/>
                  </a:lnTo>
                  <a:lnTo>
                    <a:pt x="495" y="91"/>
                  </a:lnTo>
                  <a:lnTo>
                    <a:pt x="524" y="97"/>
                  </a:lnTo>
                  <a:lnTo>
                    <a:pt x="556" y="101"/>
                  </a:lnTo>
                  <a:lnTo>
                    <a:pt x="595" y="107"/>
                  </a:lnTo>
                  <a:lnTo>
                    <a:pt x="638" y="111"/>
                  </a:lnTo>
                  <a:lnTo>
                    <a:pt x="679" y="114"/>
                  </a:lnTo>
                  <a:lnTo>
                    <a:pt x="721" y="116"/>
                  </a:lnTo>
                  <a:lnTo>
                    <a:pt x="768" y="118"/>
                  </a:lnTo>
                  <a:lnTo>
                    <a:pt x="821" y="119"/>
                  </a:lnTo>
                  <a:lnTo>
                    <a:pt x="869" y="121"/>
                  </a:lnTo>
                  <a:lnTo>
                    <a:pt x="916" y="123"/>
                  </a:lnTo>
                  <a:lnTo>
                    <a:pt x="961" y="124"/>
                  </a:lnTo>
                  <a:lnTo>
                    <a:pt x="1007" y="124"/>
                  </a:lnTo>
                  <a:lnTo>
                    <a:pt x="1053" y="124"/>
                  </a:lnTo>
                  <a:lnTo>
                    <a:pt x="1101" y="124"/>
                  </a:lnTo>
                  <a:lnTo>
                    <a:pt x="1148" y="121"/>
                  </a:lnTo>
                  <a:lnTo>
                    <a:pt x="1192" y="120"/>
                  </a:lnTo>
                  <a:lnTo>
                    <a:pt x="1232" y="119"/>
                  </a:lnTo>
                  <a:lnTo>
                    <a:pt x="1269" y="117"/>
                  </a:lnTo>
                  <a:lnTo>
                    <a:pt x="1305" y="112"/>
                  </a:lnTo>
                  <a:lnTo>
                    <a:pt x="1338" y="108"/>
                  </a:lnTo>
                  <a:lnTo>
                    <a:pt x="1374" y="100"/>
                  </a:lnTo>
                  <a:lnTo>
                    <a:pt x="1405" y="92"/>
                  </a:lnTo>
                  <a:lnTo>
                    <a:pt x="1429" y="84"/>
                  </a:lnTo>
                  <a:lnTo>
                    <a:pt x="1455" y="75"/>
                  </a:lnTo>
                  <a:lnTo>
                    <a:pt x="1483" y="67"/>
                  </a:lnTo>
                  <a:lnTo>
                    <a:pt x="1513" y="58"/>
                  </a:lnTo>
                  <a:lnTo>
                    <a:pt x="1537" y="51"/>
                  </a:lnTo>
                  <a:lnTo>
                    <a:pt x="1561" y="43"/>
                  </a:lnTo>
                  <a:lnTo>
                    <a:pt x="1585" y="37"/>
                  </a:lnTo>
                  <a:lnTo>
                    <a:pt x="1609" y="33"/>
                  </a:lnTo>
                  <a:lnTo>
                    <a:pt x="1634" y="29"/>
                  </a:lnTo>
                  <a:lnTo>
                    <a:pt x="1653" y="26"/>
                  </a:lnTo>
                  <a:lnTo>
                    <a:pt x="1672" y="25"/>
                  </a:lnTo>
                  <a:lnTo>
                    <a:pt x="1694" y="26"/>
                  </a:lnTo>
                  <a:lnTo>
                    <a:pt x="1721" y="29"/>
                  </a:lnTo>
                  <a:lnTo>
                    <a:pt x="1753" y="37"/>
                  </a:lnTo>
                  <a:lnTo>
                    <a:pt x="1789" y="48"/>
                  </a:lnTo>
                  <a:lnTo>
                    <a:pt x="1826" y="63"/>
                  </a:lnTo>
                  <a:lnTo>
                    <a:pt x="1866" y="78"/>
                  </a:lnTo>
                  <a:lnTo>
                    <a:pt x="1907" y="92"/>
                  </a:lnTo>
                  <a:lnTo>
                    <a:pt x="1949" y="106"/>
                  </a:lnTo>
                  <a:lnTo>
                    <a:pt x="1988" y="119"/>
                  </a:lnTo>
                  <a:lnTo>
                    <a:pt x="2024" y="132"/>
                  </a:lnTo>
                  <a:lnTo>
                    <a:pt x="2055" y="141"/>
                  </a:lnTo>
                  <a:lnTo>
                    <a:pt x="2077" y="147"/>
                  </a:lnTo>
                  <a:lnTo>
                    <a:pt x="2092" y="150"/>
                  </a:lnTo>
                  <a:lnTo>
                    <a:pt x="2102" y="151"/>
                  </a:lnTo>
                  <a:lnTo>
                    <a:pt x="2111" y="152"/>
                  </a:lnTo>
                  <a:lnTo>
                    <a:pt x="2121" y="153"/>
                  </a:lnTo>
                  <a:lnTo>
                    <a:pt x="2137" y="153"/>
                  </a:lnTo>
                  <a:lnTo>
                    <a:pt x="2166" y="154"/>
                  </a:lnTo>
                  <a:lnTo>
                    <a:pt x="2218" y="156"/>
                  </a:lnTo>
                  <a:lnTo>
                    <a:pt x="2284" y="157"/>
                  </a:lnTo>
                  <a:lnTo>
                    <a:pt x="2359" y="159"/>
                  </a:lnTo>
                  <a:lnTo>
                    <a:pt x="2437" y="160"/>
                  </a:lnTo>
                  <a:lnTo>
                    <a:pt x="2508" y="160"/>
                  </a:lnTo>
                  <a:lnTo>
                    <a:pt x="2573" y="160"/>
                  </a:lnTo>
                  <a:lnTo>
                    <a:pt x="2633" y="160"/>
                  </a:lnTo>
                  <a:lnTo>
                    <a:pt x="2689" y="159"/>
                  </a:lnTo>
                  <a:lnTo>
                    <a:pt x="2740" y="157"/>
                  </a:lnTo>
                  <a:lnTo>
                    <a:pt x="2788" y="155"/>
                  </a:lnTo>
                  <a:lnTo>
                    <a:pt x="2832" y="152"/>
                  </a:lnTo>
                  <a:lnTo>
                    <a:pt x="2879" y="147"/>
                  </a:lnTo>
                  <a:lnTo>
                    <a:pt x="2916" y="142"/>
                  </a:lnTo>
                  <a:lnTo>
                    <a:pt x="2949" y="136"/>
                  </a:lnTo>
                  <a:lnTo>
                    <a:pt x="2979" y="130"/>
                  </a:lnTo>
                  <a:lnTo>
                    <a:pt x="3011" y="125"/>
                  </a:lnTo>
                  <a:lnTo>
                    <a:pt x="3039" y="119"/>
                  </a:lnTo>
                  <a:lnTo>
                    <a:pt x="3060" y="116"/>
                  </a:lnTo>
                  <a:lnTo>
                    <a:pt x="3080" y="111"/>
                  </a:lnTo>
                  <a:lnTo>
                    <a:pt x="3102" y="107"/>
                  </a:lnTo>
                  <a:lnTo>
                    <a:pt x="3129" y="103"/>
                  </a:lnTo>
                  <a:lnTo>
                    <a:pt x="3160" y="101"/>
                  </a:lnTo>
                  <a:lnTo>
                    <a:pt x="3189" y="99"/>
                  </a:lnTo>
                  <a:lnTo>
                    <a:pt x="3220" y="98"/>
                  </a:lnTo>
                  <a:lnTo>
                    <a:pt x="3254" y="97"/>
                  </a:lnTo>
                  <a:lnTo>
                    <a:pt x="3292" y="96"/>
                  </a:lnTo>
                  <a:lnTo>
                    <a:pt x="3332" y="96"/>
                  </a:lnTo>
                  <a:lnTo>
                    <a:pt x="3372" y="97"/>
                  </a:lnTo>
                  <a:lnTo>
                    <a:pt x="3410" y="97"/>
                  </a:lnTo>
                  <a:lnTo>
                    <a:pt x="3448" y="97"/>
                  </a:lnTo>
                  <a:lnTo>
                    <a:pt x="3487" y="94"/>
                  </a:lnTo>
                  <a:lnTo>
                    <a:pt x="3522" y="91"/>
                  </a:lnTo>
                  <a:lnTo>
                    <a:pt x="3553" y="87"/>
                  </a:lnTo>
                  <a:lnTo>
                    <a:pt x="3581" y="82"/>
                  </a:lnTo>
                  <a:lnTo>
                    <a:pt x="3608" y="76"/>
                  </a:lnTo>
                  <a:lnTo>
                    <a:pt x="3639" y="70"/>
                  </a:lnTo>
                  <a:lnTo>
                    <a:pt x="3670" y="63"/>
                  </a:lnTo>
                  <a:lnTo>
                    <a:pt x="3698" y="56"/>
                  </a:lnTo>
                  <a:lnTo>
                    <a:pt x="3722" y="48"/>
                  </a:lnTo>
                  <a:lnTo>
                    <a:pt x="3747" y="43"/>
                  </a:lnTo>
                  <a:lnTo>
                    <a:pt x="3772" y="37"/>
                  </a:lnTo>
                  <a:lnTo>
                    <a:pt x="3794" y="34"/>
                  </a:lnTo>
                  <a:lnTo>
                    <a:pt x="3810" y="32"/>
                  </a:lnTo>
                  <a:lnTo>
                    <a:pt x="3826" y="29"/>
                  </a:lnTo>
                  <a:lnTo>
                    <a:pt x="3844" y="27"/>
                  </a:lnTo>
                  <a:lnTo>
                    <a:pt x="3868" y="25"/>
                  </a:lnTo>
                  <a:lnTo>
                    <a:pt x="3900" y="20"/>
                  </a:lnTo>
                  <a:lnTo>
                    <a:pt x="3937" y="15"/>
                  </a:lnTo>
                  <a:lnTo>
                    <a:pt x="3980" y="9"/>
                  </a:lnTo>
                  <a:lnTo>
                    <a:pt x="4026" y="5"/>
                  </a:lnTo>
                  <a:lnTo>
                    <a:pt x="4074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5" name="Freeform 551"/>
            <p:cNvSpPr>
              <a:spLocks/>
            </p:cNvSpPr>
            <p:nvPr/>
          </p:nvSpPr>
          <p:spPr bwMode="auto">
            <a:xfrm>
              <a:off x="1645" y="2977"/>
              <a:ext cx="3008" cy="332"/>
            </a:xfrm>
            <a:custGeom>
              <a:avLst/>
              <a:gdLst>
                <a:gd name="T0" fmla="*/ 44 w 6014"/>
                <a:gd name="T1" fmla="*/ 3 h 662"/>
                <a:gd name="T2" fmla="*/ 119 w 6014"/>
                <a:gd name="T3" fmla="*/ 3 h 662"/>
                <a:gd name="T4" fmla="*/ 178 w 6014"/>
                <a:gd name="T5" fmla="*/ 1 h 662"/>
                <a:gd name="T6" fmla="*/ 215 w 6014"/>
                <a:gd name="T7" fmla="*/ 1 h 662"/>
                <a:gd name="T8" fmla="*/ 260 w 6014"/>
                <a:gd name="T9" fmla="*/ 6 h 662"/>
                <a:gd name="T10" fmla="*/ 306 w 6014"/>
                <a:gd name="T11" fmla="*/ 13 h 662"/>
                <a:gd name="T12" fmla="*/ 345 w 6014"/>
                <a:gd name="T13" fmla="*/ 17 h 662"/>
                <a:gd name="T14" fmla="*/ 379 w 6014"/>
                <a:gd name="T15" fmla="*/ 20 h 662"/>
                <a:gd name="T16" fmla="*/ 415 w 6014"/>
                <a:gd name="T17" fmla="*/ 29 h 662"/>
                <a:gd name="T18" fmla="*/ 486 w 6014"/>
                <a:gd name="T19" fmla="*/ 45 h 662"/>
                <a:gd name="T20" fmla="*/ 563 w 6014"/>
                <a:gd name="T21" fmla="*/ 60 h 662"/>
                <a:gd name="T22" fmla="*/ 651 w 6014"/>
                <a:gd name="T23" fmla="*/ 72 h 662"/>
                <a:gd name="T24" fmla="*/ 718 w 6014"/>
                <a:gd name="T25" fmla="*/ 77 h 662"/>
                <a:gd name="T26" fmla="*/ 748 w 6014"/>
                <a:gd name="T27" fmla="*/ 78 h 662"/>
                <a:gd name="T28" fmla="*/ 789 w 6014"/>
                <a:gd name="T29" fmla="*/ 83 h 662"/>
                <a:gd name="T30" fmla="*/ 806 w 6014"/>
                <a:gd name="T31" fmla="*/ 84 h 662"/>
                <a:gd name="T32" fmla="*/ 849 w 6014"/>
                <a:gd name="T33" fmla="*/ 86 h 662"/>
                <a:gd name="T34" fmla="*/ 947 w 6014"/>
                <a:gd name="T35" fmla="*/ 81 h 662"/>
                <a:gd name="T36" fmla="*/ 1002 w 6014"/>
                <a:gd name="T37" fmla="*/ 59 h 662"/>
                <a:gd name="T38" fmla="*/ 1077 w 6014"/>
                <a:gd name="T39" fmla="*/ 38 h 662"/>
                <a:gd name="T40" fmla="*/ 1130 w 6014"/>
                <a:gd name="T41" fmla="*/ 23 h 662"/>
                <a:gd name="T42" fmla="*/ 1175 w 6014"/>
                <a:gd name="T43" fmla="*/ 18 h 662"/>
                <a:gd name="T44" fmla="*/ 1221 w 6014"/>
                <a:gd name="T45" fmla="*/ 19 h 662"/>
                <a:gd name="T46" fmla="*/ 1266 w 6014"/>
                <a:gd name="T47" fmla="*/ 28 h 662"/>
                <a:gd name="T48" fmla="*/ 1341 w 6014"/>
                <a:gd name="T49" fmla="*/ 46 h 662"/>
                <a:gd name="T50" fmla="*/ 1403 w 6014"/>
                <a:gd name="T51" fmla="*/ 63 h 662"/>
                <a:gd name="T52" fmla="*/ 1451 w 6014"/>
                <a:gd name="T53" fmla="*/ 74 h 662"/>
                <a:gd name="T54" fmla="*/ 1497 w 6014"/>
                <a:gd name="T55" fmla="*/ 81 h 662"/>
                <a:gd name="T56" fmla="*/ 1562 w 6014"/>
                <a:gd name="T57" fmla="*/ 86 h 662"/>
                <a:gd name="T58" fmla="*/ 1644 w 6014"/>
                <a:gd name="T59" fmla="*/ 91 h 662"/>
                <a:gd name="T60" fmla="*/ 1731 w 6014"/>
                <a:gd name="T61" fmla="*/ 91 h 662"/>
                <a:gd name="T62" fmla="*/ 1811 w 6014"/>
                <a:gd name="T63" fmla="*/ 85 h 662"/>
                <a:gd name="T64" fmla="*/ 1886 w 6014"/>
                <a:gd name="T65" fmla="*/ 77 h 662"/>
                <a:gd name="T66" fmla="*/ 1983 w 6014"/>
                <a:gd name="T67" fmla="*/ 60 h 662"/>
                <a:gd name="T68" fmla="*/ 2084 w 6014"/>
                <a:gd name="T69" fmla="*/ 41 h 662"/>
                <a:gd name="T70" fmla="*/ 2167 w 6014"/>
                <a:gd name="T71" fmla="*/ 29 h 662"/>
                <a:gd name="T72" fmla="*/ 2250 w 6014"/>
                <a:gd name="T73" fmla="*/ 19 h 662"/>
                <a:gd name="T74" fmla="*/ 2348 w 6014"/>
                <a:gd name="T75" fmla="*/ 12 h 662"/>
                <a:gd name="T76" fmla="*/ 2456 w 6014"/>
                <a:gd name="T77" fmla="*/ 8 h 662"/>
                <a:gd name="T78" fmla="*/ 2541 w 6014"/>
                <a:gd name="T79" fmla="*/ 13 h 662"/>
                <a:gd name="T80" fmla="*/ 2608 w 6014"/>
                <a:gd name="T81" fmla="*/ 27 h 662"/>
                <a:gd name="T82" fmla="*/ 2662 w 6014"/>
                <a:gd name="T83" fmla="*/ 49 h 662"/>
                <a:gd name="T84" fmla="*/ 2713 w 6014"/>
                <a:gd name="T85" fmla="*/ 81 h 662"/>
                <a:gd name="T86" fmla="*/ 2758 w 6014"/>
                <a:gd name="T87" fmla="*/ 136 h 662"/>
                <a:gd name="T88" fmla="*/ 2802 w 6014"/>
                <a:gd name="T89" fmla="*/ 181 h 662"/>
                <a:gd name="T90" fmla="*/ 2851 w 6014"/>
                <a:gd name="T91" fmla="*/ 218 h 662"/>
                <a:gd name="T92" fmla="*/ 2905 w 6014"/>
                <a:gd name="T93" fmla="*/ 256 h 662"/>
                <a:gd name="T94" fmla="*/ 2957 w 6014"/>
                <a:gd name="T95" fmla="*/ 295 h 662"/>
                <a:gd name="T96" fmla="*/ 3002 w 6014"/>
                <a:gd name="T97" fmla="*/ 328 h 66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014"/>
                <a:gd name="T148" fmla="*/ 0 h 662"/>
                <a:gd name="T149" fmla="*/ 6014 w 6014"/>
                <a:gd name="T150" fmla="*/ 662 h 66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014" h="662">
                  <a:moveTo>
                    <a:pt x="0" y="3"/>
                  </a:moveTo>
                  <a:lnTo>
                    <a:pt x="24" y="3"/>
                  </a:lnTo>
                  <a:lnTo>
                    <a:pt x="53" y="4"/>
                  </a:lnTo>
                  <a:lnTo>
                    <a:pt x="88" y="6"/>
                  </a:lnTo>
                  <a:lnTo>
                    <a:pt x="125" y="7"/>
                  </a:lnTo>
                  <a:lnTo>
                    <a:pt x="164" y="8"/>
                  </a:lnTo>
                  <a:lnTo>
                    <a:pt x="201" y="7"/>
                  </a:lnTo>
                  <a:lnTo>
                    <a:pt x="237" y="6"/>
                  </a:lnTo>
                  <a:lnTo>
                    <a:pt x="271" y="4"/>
                  </a:lnTo>
                  <a:lnTo>
                    <a:pt x="303" y="3"/>
                  </a:lnTo>
                  <a:lnTo>
                    <a:pt x="332" y="2"/>
                  </a:lnTo>
                  <a:lnTo>
                    <a:pt x="355" y="2"/>
                  </a:lnTo>
                  <a:lnTo>
                    <a:pt x="374" y="1"/>
                  </a:lnTo>
                  <a:lnTo>
                    <a:pt x="391" y="0"/>
                  </a:lnTo>
                  <a:lnTo>
                    <a:pt x="408" y="0"/>
                  </a:lnTo>
                  <a:lnTo>
                    <a:pt x="430" y="1"/>
                  </a:lnTo>
                  <a:lnTo>
                    <a:pt x="453" y="2"/>
                  </a:lnTo>
                  <a:lnTo>
                    <a:pt x="475" y="4"/>
                  </a:lnTo>
                  <a:lnTo>
                    <a:pt x="497" y="8"/>
                  </a:lnTo>
                  <a:lnTo>
                    <a:pt x="520" y="11"/>
                  </a:lnTo>
                  <a:lnTo>
                    <a:pt x="544" y="15"/>
                  </a:lnTo>
                  <a:lnTo>
                    <a:pt x="568" y="18"/>
                  </a:lnTo>
                  <a:lnTo>
                    <a:pt x="590" y="21"/>
                  </a:lnTo>
                  <a:lnTo>
                    <a:pt x="611" y="25"/>
                  </a:lnTo>
                  <a:lnTo>
                    <a:pt x="631" y="28"/>
                  </a:lnTo>
                  <a:lnTo>
                    <a:pt x="652" y="30"/>
                  </a:lnTo>
                  <a:lnTo>
                    <a:pt x="672" y="33"/>
                  </a:lnTo>
                  <a:lnTo>
                    <a:pt x="689" y="34"/>
                  </a:lnTo>
                  <a:lnTo>
                    <a:pt x="704" y="34"/>
                  </a:lnTo>
                  <a:lnTo>
                    <a:pt x="720" y="35"/>
                  </a:lnTo>
                  <a:lnTo>
                    <a:pt x="739" y="37"/>
                  </a:lnTo>
                  <a:lnTo>
                    <a:pt x="757" y="40"/>
                  </a:lnTo>
                  <a:lnTo>
                    <a:pt x="773" y="44"/>
                  </a:lnTo>
                  <a:lnTo>
                    <a:pt x="788" y="47"/>
                  </a:lnTo>
                  <a:lnTo>
                    <a:pt x="806" y="53"/>
                  </a:lnTo>
                  <a:lnTo>
                    <a:pt x="830" y="58"/>
                  </a:lnTo>
                  <a:lnTo>
                    <a:pt x="859" y="64"/>
                  </a:lnTo>
                  <a:lnTo>
                    <a:pt x="894" y="72"/>
                  </a:lnTo>
                  <a:lnTo>
                    <a:pt x="931" y="81"/>
                  </a:lnTo>
                  <a:lnTo>
                    <a:pt x="972" y="89"/>
                  </a:lnTo>
                  <a:lnTo>
                    <a:pt x="1015" y="98"/>
                  </a:lnTo>
                  <a:lnTo>
                    <a:pt x="1056" y="106"/>
                  </a:lnTo>
                  <a:lnTo>
                    <a:pt x="1091" y="112"/>
                  </a:lnTo>
                  <a:lnTo>
                    <a:pt x="1126" y="119"/>
                  </a:lnTo>
                  <a:lnTo>
                    <a:pt x="1163" y="125"/>
                  </a:lnTo>
                  <a:lnTo>
                    <a:pt x="1206" y="132"/>
                  </a:lnTo>
                  <a:lnTo>
                    <a:pt x="1253" y="137"/>
                  </a:lnTo>
                  <a:lnTo>
                    <a:pt x="1301" y="143"/>
                  </a:lnTo>
                  <a:lnTo>
                    <a:pt x="1346" y="146"/>
                  </a:lnTo>
                  <a:lnTo>
                    <a:pt x="1385" y="149"/>
                  </a:lnTo>
                  <a:lnTo>
                    <a:pt x="1416" y="152"/>
                  </a:lnTo>
                  <a:lnTo>
                    <a:pt x="1436" y="153"/>
                  </a:lnTo>
                  <a:lnTo>
                    <a:pt x="1451" y="154"/>
                  </a:lnTo>
                  <a:lnTo>
                    <a:pt x="1464" y="154"/>
                  </a:lnTo>
                  <a:lnTo>
                    <a:pt x="1477" y="155"/>
                  </a:lnTo>
                  <a:lnTo>
                    <a:pt x="1495" y="156"/>
                  </a:lnTo>
                  <a:lnTo>
                    <a:pt x="1516" y="158"/>
                  </a:lnTo>
                  <a:lnTo>
                    <a:pt x="1537" y="162"/>
                  </a:lnTo>
                  <a:lnTo>
                    <a:pt x="1558" y="164"/>
                  </a:lnTo>
                  <a:lnTo>
                    <a:pt x="1577" y="166"/>
                  </a:lnTo>
                  <a:lnTo>
                    <a:pt x="1590" y="167"/>
                  </a:lnTo>
                  <a:lnTo>
                    <a:pt x="1599" y="167"/>
                  </a:lnTo>
                  <a:lnTo>
                    <a:pt x="1606" y="167"/>
                  </a:lnTo>
                  <a:lnTo>
                    <a:pt x="1612" y="167"/>
                  </a:lnTo>
                  <a:lnTo>
                    <a:pt x="1617" y="167"/>
                  </a:lnTo>
                  <a:lnTo>
                    <a:pt x="1627" y="167"/>
                  </a:lnTo>
                  <a:lnTo>
                    <a:pt x="1652" y="169"/>
                  </a:lnTo>
                  <a:lnTo>
                    <a:pt x="1697" y="171"/>
                  </a:lnTo>
                  <a:lnTo>
                    <a:pt x="1752" y="173"/>
                  </a:lnTo>
                  <a:lnTo>
                    <a:pt x="1808" y="173"/>
                  </a:lnTo>
                  <a:lnTo>
                    <a:pt x="1857" y="169"/>
                  </a:lnTo>
                  <a:lnTo>
                    <a:pt x="1893" y="161"/>
                  </a:lnTo>
                  <a:lnTo>
                    <a:pt x="1920" y="152"/>
                  </a:lnTo>
                  <a:lnTo>
                    <a:pt x="1944" y="140"/>
                  </a:lnTo>
                  <a:lnTo>
                    <a:pt x="1970" y="129"/>
                  </a:lnTo>
                  <a:lnTo>
                    <a:pt x="2003" y="118"/>
                  </a:lnTo>
                  <a:lnTo>
                    <a:pt x="2042" y="107"/>
                  </a:lnTo>
                  <a:lnTo>
                    <a:pt x="2080" y="96"/>
                  </a:lnTo>
                  <a:lnTo>
                    <a:pt x="2118" y="85"/>
                  </a:lnTo>
                  <a:lnTo>
                    <a:pt x="2154" y="75"/>
                  </a:lnTo>
                  <a:lnTo>
                    <a:pt x="2187" y="66"/>
                  </a:lnTo>
                  <a:lnTo>
                    <a:pt x="2217" y="58"/>
                  </a:lnTo>
                  <a:lnTo>
                    <a:pt x="2239" y="53"/>
                  </a:lnTo>
                  <a:lnTo>
                    <a:pt x="2259" y="46"/>
                  </a:lnTo>
                  <a:lnTo>
                    <a:pt x="2280" y="43"/>
                  </a:lnTo>
                  <a:lnTo>
                    <a:pt x="2304" y="38"/>
                  </a:lnTo>
                  <a:lnTo>
                    <a:pt x="2329" y="36"/>
                  </a:lnTo>
                  <a:lnTo>
                    <a:pt x="2350" y="35"/>
                  </a:lnTo>
                  <a:lnTo>
                    <a:pt x="2372" y="34"/>
                  </a:lnTo>
                  <a:lnTo>
                    <a:pt x="2393" y="35"/>
                  </a:lnTo>
                  <a:lnTo>
                    <a:pt x="2418" y="36"/>
                  </a:lnTo>
                  <a:lnTo>
                    <a:pt x="2441" y="38"/>
                  </a:lnTo>
                  <a:lnTo>
                    <a:pt x="2462" y="42"/>
                  </a:lnTo>
                  <a:lnTo>
                    <a:pt x="2482" y="45"/>
                  </a:lnTo>
                  <a:lnTo>
                    <a:pt x="2503" y="49"/>
                  </a:lnTo>
                  <a:lnTo>
                    <a:pt x="2531" y="55"/>
                  </a:lnTo>
                  <a:lnTo>
                    <a:pt x="2566" y="63"/>
                  </a:lnTo>
                  <a:lnTo>
                    <a:pt x="2603" y="72"/>
                  </a:lnTo>
                  <a:lnTo>
                    <a:pt x="2643" y="82"/>
                  </a:lnTo>
                  <a:lnTo>
                    <a:pt x="2682" y="92"/>
                  </a:lnTo>
                  <a:lnTo>
                    <a:pt x="2720" y="101"/>
                  </a:lnTo>
                  <a:lnTo>
                    <a:pt x="2753" y="110"/>
                  </a:lnTo>
                  <a:lnTo>
                    <a:pt x="2781" y="118"/>
                  </a:lnTo>
                  <a:lnTo>
                    <a:pt x="2806" y="125"/>
                  </a:lnTo>
                  <a:lnTo>
                    <a:pt x="2831" y="132"/>
                  </a:lnTo>
                  <a:lnTo>
                    <a:pt x="2856" y="138"/>
                  </a:lnTo>
                  <a:lnTo>
                    <a:pt x="2881" y="144"/>
                  </a:lnTo>
                  <a:lnTo>
                    <a:pt x="2901" y="148"/>
                  </a:lnTo>
                  <a:lnTo>
                    <a:pt x="2919" y="152"/>
                  </a:lnTo>
                  <a:lnTo>
                    <a:pt x="2940" y="155"/>
                  </a:lnTo>
                  <a:lnTo>
                    <a:pt x="2966" y="158"/>
                  </a:lnTo>
                  <a:lnTo>
                    <a:pt x="2994" y="162"/>
                  </a:lnTo>
                  <a:lnTo>
                    <a:pt x="3021" y="164"/>
                  </a:lnTo>
                  <a:lnTo>
                    <a:pt x="3049" y="166"/>
                  </a:lnTo>
                  <a:lnTo>
                    <a:pt x="3081" y="167"/>
                  </a:lnTo>
                  <a:lnTo>
                    <a:pt x="3122" y="171"/>
                  </a:lnTo>
                  <a:lnTo>
                    <a:pt x="3159" y="173"/>
                  </a:lnTo>
                  <a:lnTo>
                    <a:pt x="3199" y="175"/>
                  </a:lnTo>
                  <a:lnTo>
                    <a:pt x="3242" y="178"/>
                  </a:lnTo>
                  <a:lnTo>
                    <a:pt x="3286" y="181"/>
                  </a:lnTo>
                  <a:lnTo>
                    <a:pt x="3330" y="182"/>
                  </a:lnTo>
                  <a:lnTo>
                    <a:pt x="3375" y="183"/>
                  </a:lnTo>
                  <a:lnTo>
                    <a:pt x="3421" y="182"/>
                  </a:lnTo>
                  <a:lnTo>
                    <a:pt x="3460" y="181"/>
                  </a:lnTo>
                  <a:lnTo>
                    <a:pt x="3496" y="180"/>
                  </a:lnTo>
                  <a:lnTo>
                    <a:pt x="3535" y="176"/>
                  </a:lnTo>
                  <a:lnTo>
                    <a:pt x="3581" y="173"/>
                  </a:lnTo>
                  <a:lnTo>
                    <a:pt x="3621" y="170"/>
                  </a:lnTo>
                  <a:lnTo>
                    <a:pt x="3657" y="166"/>
                  </a:lnTo>
                  <a:lnTo>
                    <a:pt x="3693" y="163"/>
                  </a:lnTo>
                  <a:lnTo>
                    <a:pt x="3730" y="160"/>
                  </a:lnTo>
                  <a:lnTo>
                    <a:pt x="3771" y="154"/>
                  </a:lnTo>
                  <a:lnTo>
                    <a:pt x="3818" y="147"/>
                  </a:lnTo>
                  <a:lnTo>
                    <a:pt x="3867" y="138"/>
                  </a:lnTo>
                  <a:lnTo>
                    <a:pt x="3916" y="129"/>
                  </a:lnTo>
                  <a:lnTo>
                    <a:pt x="3965" y="119"/>
                  </a:lnTo>
                  <a:lnTo>
                    <a:pt x="4014" y="109"/>
                  </a:lnTo>
                  <a:lnTo>
                    <a:pt x="4064" y="99"/>
                  </a:lnTo>
                  <a:lnTo>
                    <a:pt x="4117" y="90"/>
                  </a:lnTo>
                  <a:lnTo>
                    <a:pt x="4167" y="82"/>
                  </a:lnTo>
                  <a:lnTo>
                    <a:pt x="4212" y="74"/>
                  </a:lnTo>
                  <a:lnTo>
                    <a:pt x="4253" y="69"/>
                  </a:lnTo>
                  <a:lnTo>
                    <a:pt x="4293" y="63"/>
                  </a:lnTo>
                  <a:lnTo>
                    <a:pt x="4332" y="57"/>
                  </a:lnTo>
                  <a:lnTo>
                    <a:pt x="4376" y="52"/>
                  </a:lnTo>
                  <a:lnTo>
                    <a:pt x="4424" y="46"/>
                  </a:lnTo>
                  <a:lnTo>
                    <a:pt x="4462" y="42"/>
                  </a:lnTo>
                  <a:lnTo>
                    <a:pt x="4499" y="38"/>
                  </a:lnTo>
                  <a:lnTo>
                    <a:pt x="4541" y="36"/>
                  </a:lnTo>
                  <a:lnTo>
                    <a:pt x="4593" y="31"/>
                  </a:lnTo>
                  <a:lnTo>
                    <a:pt x="4643" y="28"/>
                  </a:lnTo>
                  <a:lnTo>
                    <a:pt x="4695" y="24"/>
                  </a:lnTo>
                  <a:lnTo>
                    <a:pt x="4749" y="20"/>
                  </a:lnTo>
                  <a:lnTo>
                    <a:pt x="4803" y="17"/>
                  </a:lnTo>
                  <a:lnTo>
                    <a:pt x="4858" y="15"/>
                  </a:lnTo>
                  <a:lnTo>
                    <a:pt x="4911" y="15"/>
                  </a:lnTo>
                  <a:lnTo>
                    <a:pt x="4961" y="17"/>
                  </a:lnTo>
                  <a:lnTo>
                    <a:pt x="5004" y="19"/>
                  </a:lnTo>
                  <a:lnTo>
                    <a:pt x="5044" y="22"/>
                  </a:lnTo>
                  <a:lnTo>
                    <a:pt x="5081" y="26"/>
                  </a:lnTo>
                  <a:lnTo>
                    <a:pt x="5116" y="31"/>
                  </a:lnTo>
                  <a:lnTo>
                    <a:pt x="5149" y="37"/>
                  </a:lnTo>
                  <a:lnTo>
                    <a:pt x="5185" y="45"/>
                  </a:lnTo>
                  <a:lnTo>
                    <a:pt x="5215" y="53"/>
                  </a:lnTo>
                  <a:lnTo>
                    <a:pt x="5239" y="61"/>
                  </a:lnTo>
                  <a:lnTo>
                    <a:pt x="5264" y="71"/>
                  </a:lnTo>
                  <a:lnTo>
                    <a:pt x="5293" y="83"/>
                  </a:lnTo>
                  <a:lnTo>
                    <a:pt x="5323" y="97"/>
                  </a:lnTo>
                  <a:lnTo>
                    <a:pt x="5349" y="109"/>
                  </a:lnTo>
                  <a:lnTo>
                    <a:pt x="5373" y="123"/>
                  </a:lnTo>
                  <a:lnTo>
                    <a:pt x="5398" y="140"/>
                  </a:lnTo>
                  <a:lnTo>
                    <a:pt x="5425" y="162"/>
                  </a:lnTo>
                  <a:lnTo>
                    <a:pt x="5451" y="188"/>
                  </a:lnTo>
                  <a:lnTo>
                    <a:pt x="5473" y="215"/>
                  </a:lnTo>
                  <a:lnTo>
                    <a:pt x="5494" y="243"/>
                  </a:lnTo>
                  <a:lnTo>
                    <a:pt x="5515" y="272"/>
                  </a:lnTo>
                  <a:lnTo>
                    <a:pt x="5539" y="299"/>
                  </a:lnTo>
                  <a:lnTo>
                    <a:pt x="5562" y="323"/>
                  </a:lnTo>
                  <a:lnTo>
                    <a:pt x="5584" y="343"/>
                  </a:lnTo>
                  <a:lnTo>
                    <a:pt x="5603" y="361"/>
                  </a:lnTo>
                  <a:lnTo>
                    <a:pt x="5625" y="378"/>
                  </a:lnTo>
                  <a:lnTo>
                    <a:pt x="5650" y="398"/>
                  </a:lnTo>
                  <a:lnTo>
                    <a:pt x="5677" y="418"/>
                  </a:lnTo>
                  <a:lnTo>
                    <a:pt x="5700" y="435"/>
                  </a:lnTo>
                  <a:lnTo>
                    <a:pt x="5725" y="452"/>
                  </a:lnTo>
                  <a:lnTo>
                    <a:pt x="5751" y="469"/>
                  </a:lnTo>
                  <a:lnTo>
                    <a:pt x="5779" y="489"/>
                  </a:lnTo>
                  <a:lnTo>
                    <a:pt x="5808" y="510"/>
                  </a:lnTo>
                  <a:lnTo>
                    <a:pt x="5834" y="531"/>
                  </a:lnTo>
                  <a:lnTo>
                    <a:pt x="5860" y="550"/>
                  </a:lnTo>
                  <a:lnTo>
                    <a:pt x="5885" y="569"/>
                  </a:lnTo>
                  <a:lnTo>
                    <a:pt x="5913" y="589"/>
                  </a:lnTo>
                  <a:lnTo>
                    <a:pt x="5939" y="608"/>
                  </a:lnTo>
                  <a:lnTo>
                    <a:pt x="5960" y="624"/>
                  </a:lnTo>
                  <a:lnTo>
                    <a:pt x="5981" y="639"/>
                  </a:lnTo>
                  <a:lnTo>
                    <a:pt x="6003" y="654"/>
                  </a:lnTo>
                  <a:lnTo>
                    <a:pt x="6014" y="66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6" name="Line 552"/>
            <p:cNvSpPr>
              <a:spLocks noChangeShapeType="1"/>
            </p:cNvSpPr>
            <p:nvPr/>
          </p:nvSpPr>
          <p:spPr bwMode="auto">
            <a:xfrm>
              <a:off x="1645" y="2804"/>
              <a:ext cx="2589" cy="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7" name="Rectangle 553"/>
            <p:cNvSpPr>
              <a:spLocks noChangeArrowheads="1"/>
            </p:cNvSpPr>
            <p:nvPr/>
          </p:nvSpPr>
          <p:spPr bwMode="auto">
            <a:xfrm>
              <a:off x="1761" y="2780"/>
              <a:ext cx="5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8" name="Rectangle 554"/>
            <p:cNvSpPr>
              <a:spLocks noChangeArrowheads="1"/>
            </p:cNvSpPr>
            <p:nvPr/>
          </p:nvSpPr>
          <p:spPr bwMode="auto">
            <a:xfrm>
              <a:off x="1771" y="2785"/>
              <a:ext cx="3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i="0">
                  <a:solidFill>
                    <a:schemeClr val="tx2"/>
                  </a:solidFill>
                  <a:latin typeface="+mn-lt"/>
                </a:rPr>
                <a:t>~</a:t>
              </a:r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149" name="Oval 9"/>
            <p:cNvSpPr>
              <a:spLocks noChangeArrowheads="1"/>
            </p:cNvSpPr>
            <p:nvPr/>
          </p:nvSpPr>
          <p:spPr bwMode="auto">
            <a:xfrm>
              <a:off x="2448" y="2700"/>
              <a:ext cx="164" cy="40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38706" y="1019046"/>
            <a:ext cx="699089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>
                <a:solidFill>
                  <a:schemeClr val="tx2"/>
                </a:solidFill>
              </a:rPr>
              <a:t>One can predict Carbonate Play Opportunities in Evaporite Basins from an understanding of Basin Phase Evolution and Evaporite </a:t>
            </a:r>
            <a:r>
              <a:rPr lang="en-US" sz="1600" i="0" dirty="0" smtClean="0">
                <a:solidFill>
                  <a:schemeClr val="tx2"/>
                </a:solidFill>
              </a:rPr>
              <a:t>Setting</a:t>
            </a:r>
          </a:p>
          <a:p>
            <a:endParaRPr lang="en-US" sz="1600" i="0" dirty="0" smtClean="0">
              <a:solidFill>
                <a:schemeClr val="tx2"/>
              </a:solidFill>
            </a:endParaRPr>
          </a:p>
          <a:p>
            <a:r>
              <a:rPr lang="en-US" sz="1600" i="0" dirty="0" smtClean="0">
                <a:solidFill>
                  <a:schemeClr val="tx2"/>
                </a:solidFill>
              </a:rPr>
              <a:t>The </a:t>
            </a:r>
            <a:r>
              <a:rPr lang="en-US" sz="1600" i="0" dirty="0">
                <a:solidFill>
                  <a:schemeClr val="tx2"/>
                </a:solidFill>
              </a:rPr>
              <a:t>opportunities occur in: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i="0" dirty="0">
                <a:solidFill>
                  <a:schemeClr val="tx2"/>
                </a:solidFill>
              </a:rPr>
              <a:t>Land Detached Isolated Platforms in Basin-Center Evaporite Settings in Arc-Related and Passive Margin Settings that Evolve to the Foreland Basin </a:t>
            </a:r>
            <a:r>
              <a:rPr lang="en-US" sz="1600" i="0" dirty="0" smtClean="0">
                <a:solidFill>
                  <a:schemeClr val="tx2"/>
                </a:solidFill>
              </a:rPr>
              <a:t>Phase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i="0" dirty="0">
                <a:solidFill>
                  <a:schemeClr val="tx2"/>
                </a:solidFill>
              </a:rPr>
              <a:t>Isolated buildups in Platform Evaporite Settings in Passive Margin Settings That May or May Not Evolve to the Foreland Basin Phase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i="0" dirty="0">
              <a:solidFill>
                <a:schemeClr val="tx2"/>
              </a:solidFill>
            </a:endParaRPr>
          </a:p>
          <a:p>
            <a:r>
              <a:rPr lang="en-US" sz="1600" i="0" dirty="0">
                <a:solidFill>
                  <a:schemeClr val="tx2"/>
                </a:solidFill>
              </a:rPr>
              <a:t>The Exploration potential of Carbonate Plays in Evaporite Basin is good.  However where the “prospects” are  located is the ever evolving objectives tied to access to prospective acreage and a drilling program!</a:t>
            </a:r>
          </a:p>
        </p:txBody>
      </p:sp>
    </p:spTree>
    <p:extLst>
      <p:ext uri="{BB962C8B-B14F-4D97-AF65-F5344CB8AC3E}">
        <p14:creationId xmlns:p14="http://schemas.microsoft.com/office/powerpoint/2010/main" val="34324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3335329" y="5252681"/>
            <a:ext cx="2495568" cy="1203884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 anchor="ctr">
            <a:spAutoFit/>
          </a:bodyPr>
          <a:lstStyle/>
          <a:p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2966742" y="804069"/>
            <a:ext cx="3232743" cy="1329531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 anchor="ctr">
            <a:spAutoFit/>
          </a:bodyPr>
          <a:lstStyle/>
          <a:p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457200" y="2461419"/>
            <a:ext cx="2133600" cy="944563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 anchor="ctr">
            <a:spAutoFit/>
          </a:bodyPr>
          <a:lstStyle/>
          <a:p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8312" name="Oval 8"/>
          <p:cNvSpPr>
            <a:spLocks noChangeArrowheads="1"/>
          </p:cNvSpPr>
          <p:nvPr/>
        </p:nvSpPr>
        <p:spPr bwMode="auto">
          <a:xfrm>
            <a:off x="3124200" y="3402407"/>
            <a:ext cx="2812415" cy="1204878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 anchor="ctr">
            <a:spAutoFit/>
          </a:bodyPr>
          <a:lstStyle/>
          <a:p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8313" name="Text Box 9"/>
          <p:cNvSpPr txBox="1">
            <a:spLocks noChangeArrowheads="1"/>
          </p:cNvSpPr>
          <p:nvPr/>
        </p:nvSpPr>
        <p:spPr bwMode="auto">
          <a:xfrm>
            <a:off x="3227006" y="3763073"/>
            <a:ext cx="260680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Carbonate/ Evaporite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Settings</a:t>
            </a:r>
            <a:endParaRPr lang="en-US" sz="2000" i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250826" y="198438"/>
            <a:ext cx="866457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17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0" dirty="0" smtClean="0">
                <a:solidFill>
                  <a:schemeClr val="tx2"/>
                </a:solidFill>
              </a:rPr>
              <a:t>Controls Carbonate Platform Architectural Elements</a:t>
            </a:r>
            <a:endParaRPr lang="en-US" sz="2800" i="0" dirty="0">
              <a:solidFill>
                <a:schemeClr val="tx2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988670" y="1010960"/>
            <a:ext cx="3188886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Evolving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Paleogeography, Basins &amp;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Plates</a:t>
            </a:r>
            <a:endParaRPr lang="en-US" sz="2000" i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3643593" y="5516069"/>
            <a:ext cx="187904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Carbonate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Play Geometry</a:t>
            </a:r>
            <a:endParaRPr lang="en-US" sz="2000" i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6477000" y="2461419"/>
            <a:ext cx="2133600" cy="944563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 anchor="ctr">
            <a:spAutoFit/>
          </a:bodyPr>
          <a:lstStyle/>
          <a:p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995413" y="2777535"/>
            <a:ext cx="1096775" cy="31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Eustasy</a:t>
            </a:r>
            <a:endParaRPr lang="en-US" sz="2000" i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1002303" y="2819400"/>
            <a:ext cx="1055097" cy="31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i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Climate</a:t>
            </a:r>
          </a:p>
        </p:txBody>
      </p:sp>
      <p:sp>
        <p:nvSpPr>
          <p:cNvPr id="19" name="Up-Down Arrow 18"/>
          <p:cNvSpPr/>
          <p:nvPr/>
        </p:nvSpPr>
        <p:spPr>
          <a:xfrm rot="3228934">
            <a:off x="5960962" y="3041039"/>
            <a:ext cx="647700" cy="9381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-Down Arrow 26"/>
          <p:cNvSpPr/>
          <p:nvPr/>
        </p:nvSpPr>
        <p:spPr>
          <a:xfrm rot="2940763">
            <a:off x="2459091" y="1745033"/>
            <a:ext cx="647700" cy="9381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-Down Arrow 27"/>
          <p:cNvSpPr/>
          <p:nvPr/>
        </p:nvSpPr>
        <p:spPr>
          <a:xfrm rot="8139126">
            <a:off x="5950641" y="1788478"/>
            <a:ext cx="647700" cy="9381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-Down Arrow 28"/>
          <p:cNvSpPr/>
          <p:nvPr/>
        </p:nvSpPr>
        <p:spPr>
          <a:xfrm rot="7169097">
            <a:off x="2481515" y="3015499"/>
            <a:ext cx="647700" cy="93818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4245769" y="2253979"/>
            <a:ext cx="674687" cy="11056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245769" y="4648200"/>
            <a:ext cx="674687" cy="552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27768"/>
            <a:ext cx="7429500" cy="6430232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5800" y="39469"/>
            <a:ext cx="77080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3600" i="0" dirty="0" smtClean="0">
                <a:solidFill>
                  <a:schemeClr val="tx2"/>
                </a:solidFill>
                <a:latin typeface="+mj-lt"/>
              </a:rPr>
              <a:t>Controls on Carbonate Accumulation</a:t>
            </a:r>
            <a:endParaRPr lang="en-US" sz="3600" i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Striped Right Arrow 4"/>
          <p:cNvSpPr/>
          <p:nvPr/>
        </p:nvSpPr>
        <p:spPr>
          <a:xfrm rot="22500000">
            <a:off x="451783" y="628983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 rot="9058004">
            <a:off x="5001995" y="645581"/>
            <a:ext cx="60040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 rot="8900538">
            <a:off x="3461370" y="615546"/>
            <a:ext cx="53421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 rot="9464411">
            <a:off x="7531828" y="487087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 rot="19952571">
            <a:off x="593377" y="5328517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rot="684637">
            <a:off x="2193974" y="3531021"/>
            <a:ext cx="562575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/>
          <p:cNvSpPr/>
          <p:nvPr/>
        </p:nvSpPr>
        <p:spPr>
          <a:xfrm rot="20466015">
            <a:off x="216715" y="3973466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 rot="19874871">
            <a:off x="245817" y="2816777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 rot="1726019">
            <a:off x="2148028" y="1937980"/>
            <a:ext cx="611279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 rot="9464411">
            <a:off x="7531829" y="2318856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riped Right Arrow 15"/>
          <p:cNvSpPr/>
          <p:nvPr/>
        </p:nvSpPr>
        <p:spPr>
          <a:xfrm rot="9464411">
            <a:off x="7684230" y="4201144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" y="427038"/>
            <a:ext cx="8321023" cy="6430962"/>
          </a:xfrm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193582" y="0"/>
            <a:ext cx="47500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chemeClr val="tx2"/>
                </a:solidFill>
              </a:rPr>
              <a:t>Source Rock </a:t>
            </a:r>
            <a:r>
              <a:rPr lang="en-US" sz="3600" b="0" dirty="0" smtClean="0">
                <a:solidFill>
                  <a:schemeClr val="tx2"/>
                </a:solidFill>
              </a:rPr>
              <a:t>Potential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320971" y="1371600"/>
            <a:ext cx="1524000" cy="2764972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4822371" y="2209800"/>
            <a:ext cx="1524000" cy="1926772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3733800" y="2754086"/>
            <a:ext cx="990600" cy="1382486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816435" y="3325833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57104" y="3396043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7685" y="3596726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37460" y="3408687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44619" y="3525461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75928" y="3597728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966029" y="3643954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40825" y="3520775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11368" y="3422490"/>
            <a:ext cx="224971" cy="2389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0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2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6.0&quot;&gt;&lt;object type=&quot;1&quot; unique_id=&quot;10001&quot;&gt;&lt;property id=&quot;20141&quot; value=&quot;Role of Caucasus in World Petroleum-Exploitation&quot;/&gt;&lt;property id=&quot;20144&quot; value=&quot;0&quot;/&gt;&lt;property id=&quot;20146&quot; value=&quot;0&quot;/&gt;&lt;property id=&quot;20147&quot; value=&quot;0&quot;/&gt;&lt;property id=&quot;20148&quot; value=&quot;5&quot;/&gt;&lt;object type=&quot;8&quot; unique_id=&quot;10002&quot;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20391</TotalTime>
  <Words>2325</Words>
  <Application>Microsoft Office PowerPoint</Application>
  <PresentationFormat>On-screen Show (4:3)</PresentationFormat>
  <Paragraphs>567</Paragraphs>
  <Slides>61</Slides>
  <Notes>61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Office Theme</vt:lpstr>
      <vt:lpstr>Chart</vt:lpstr>
      <vt:lpstr>Microsoft Excel Worksheet</vt:lpstr>
      <vt:lpstr>Microsoft Graph 97 Chart</vt:lpstr>
      <vt:lpstr>PowerPoint Presentation</vt:lpstr>
      <vt:lpstr>Acknowledgments</vt:lpstr>
      <vt:lpstr>South Tethyan Margin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Paleozoic Sediments</vt:lpstr>
      <vt:lpstr>Pre-Cambrian</vt:lpstr>
      <vt:lpstr>Cambrian</vt:lpstr>
      <vt:lpstr>Ordovician</vt:lpstr>
      <vt:lpstr>Ordovician Glaciation</vt:lpstr>
      <vt:lpstr>Silurian</vt:lpstr>
      <vt:lpstr>Devonian</vt:lpstr>
      <vt:lpstr>Early Carboniferous</vt:lpstr>
      <vt:lpstr>Late Carboniferous</vt:lpstr>
      <vt:lpstr>PowerPoint Presentation</vt:lpstr>
      <vt:lpstr>Paleozoic Sediments</vt:lpstr>
      <vt:lpstr>Plate tectonics &amp; hydrocarbons Permian, Jurassic &amp; Cretaceous examples</vt:lpstr>
      <vt:lpstr>PowerPoint Presentation</vt:lpstr>
      <vt:lpstr>Evaporites - Tectonic Phase, &amp; Source, Reservoir, &amp; Seal, &amp; Sea Level</vt:lpstr>
      <vt:lpstr>restricted basin evaporites</vt:lpstr>
      <vt:lpstr>PowerPoint Presentation</vt:lpstr>
      <vt:lpstr>PowerPoint Presentation</vt:lpstr>
      <vt:lpstr>PowerPoint Presentation</vt:lpstr>
      <vt:lpstr>low stand evaporites</vt:lpstr>
      <vt:lpstr>transgressive evaporites</vt:lpstr>
      <vt:lpstr>high stand evaporites</vt:lpstr>
      <vt:lpstr>Restricted Basins Isolated by Build Up Barriers Organic Rich  Fill   Arabian Gulf Jurassic</vt:lpstr>
      <vt:lpstr>PowerPoint Presentation</vt:lpstr>
      <vt:lpstr>Collision Margin Evaporites</vt:lpstr>
      <vt:lpstr>PowerPoint Presentation</vt:lpstr>
      <vt:lpstr>Evolution of Arabian Shield - Tectonics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Controls on the Petroleum Systems of the Southern Tethys </vt:lpstr>
      <vt:lpstr>The Hanifa Formation Stratigraphic Framework</vt:lpstr>
      <vt:lpstr>Carbonate/Evaporites Plays &amp; Sequence Stratigraphy</vt:lpstr>
      <vt:lpstr>PowerPoint Presentation</vt:lpstr>
      <vt:lpstr>PowerPoint Presentation</vt:lpstr>
      <vt:lpstr>Conclusions</vt:lpstr>
      <vt:lpstr>PowerPoint Presentation</vt:lpstr>
      <vt:lpstr>Middle East - Approximate Reserves</vt:lpstr>
      <vt:lpstr>PowerPoint Presentation</vt:lpstr>
      <vt:lpstr>PowerPoint Presentation</vt:lpstr>
      <vt:lpstr>Low Stand Evaporite Signals</vt:lpstr>
      <vt:lpstr>Transgressive Evaporite Signals</vt:lpstr>
      <vt:lpstr>High Stand Evaporite Signals</vt:lpstr>
      <vt:lpstr>PowerPoint Presentation</vt:lpstr>
      <vt:lpstr>Conclusions</vt:lpstr>
      <vt:lpstr>Carbonate Platform Accommodation</vt:lpstr>
      <vt:lpstr>PowerPoint Presentation</vt:lpstr>
      <vt:lpstr>PowerPoint Presentation</vt:lpstr>
      <vt:lpstr>PowerPoint Presentation</vt:lpstr>
    </vt:vector>
  </TitlesOfParts>
  <Company>USC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Kendall</dc:creator>
  <cp:lastModifiedBy>Haruki Murakami</cp:lastModifiedBy>
  <cp:revision>699</cp:revision>
  <dcterms:created xsi:type="dcterms:W3CDTF">2005-04-07T00:23:03Z</dcterms:created>
  <dcterms:modified xsi:type="dcterms:W3CDTF">2012-12-20T15:02:06Z</dcterms:modified>
</cp:coreProperties>
</file>