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68" r:id="rId3"/>
    <p:sldId id="258" r:id="rId4"/>
    <p:sldId id="267" r:id="rId5"/>
    <p:sldId id="266" r:id="rId6"/>
    <p:sldId id="269" r:id="rId7"/>
    <p:sldId id="265" r:id="rId8"/>
    <p:sldId id="259" r:id="rId9"/>
    <p:sldId id="261" r:id="rId10"/>
    <p:sldId id="260" r:id="rId11"/>
    <p:sldId id="262" r:id="rId12"/>
    <p:sldId id="263" r:id="rId13"/>
    <p:sldId id="274" r:id="rId14"/>
    <p:sldId id="275" r:id="rId15"/>
    <p:sldId id="273" r:id="rId16"/>
    <p:sldId id="270" r:id="rId17"/>
    <p:sldId id="271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3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1" Type="http://schemas.openxmlformats.org/officeDocument/2006/relationships/printerSettings" Target="printerSettings/printerSettings1.bin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BF27F-C2D0-344E-9A2A-BBD113CAD26D}" type="datetimeFigureOut">
              <a:rPr lang="en-US" smtClean="0"/>
              <a:t>1/7/13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45E7C-9940-CA46-B25E-7DCE6535D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59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649DE-B9DB-4240-B0B9-8230027299B5}" type="datetimeFigureOut">
              <a:rPr lang="en-US" smtClean="0"/>
              <a:t>1/7/13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BBD5F1-0760-E743-BF85-D26C93DAA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0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649DE-B9DB-4240-B0B9-8230027299B5}" type="datetimeFigureOut">
              <a:rPr lang="en-US" smtClean="0"/>
              <a:t>1/7/13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BBD5F1-0760-E743-BF85-D26C93DAA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07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649DE-B9DB-4240-B0B9-8230027299B5}" type="datetimeFigureOut">
              <a:rPr lang="en-US" smtClean="0"/>
              <a:t>1/7/13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BBD5F1-0760-E743-BF85-D26C93DAA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4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649DE-B9DB-4240-B0B9-8230027299B5}" type="datetimeFigureOut">
              <a:rPr lang="en-US" smtClean="0"/>
              <a:t>1/7/13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BBD5F1-0760-E743-BF85-D26C93DAA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5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649DE-B9DB-4240-B0B9-8230027299B5}" type="datetimeFigureOut">
              <a:rPr lang="en-US" smtClean="0"/>
              <a:t>1/7/13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BBD5F1-0760-E743-BF85-D26C93DAA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2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649DE-B9DB-4240-B0B9-8230027299B5}" type="datetimeFigureOut">
              <a:rPr lang="en-US" smtClean="0"/>
              <a:t>1/7/13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BBD5F1-0760-E743-BF85-D26C93DAA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07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649DE-B9DB-4240-B0B9-8230027299B5}" type="datetimeFigureOut">
              <a:rPr lang="en-US" smtClean="0"/>
              <a:t>1/7/13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BBD5F1-0760-E743-BF85-D26C93DAA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1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649DE-B9DB-4240-B0B9-8230027299B5}" type="datetimeFigureOut">
              <a:rPr lang="en-US" smtClean="0"/>
              <a:t>1/7/13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BBD5F1-0760-E743-BF85-D26C93DAA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3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649DE-B9DB-4240-B0B9-8230027299B5}" type="datetimeFigureOut">
              <a:rPr lang="en-US" smtClean="0"/>
              <a:t>1/7/13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BBD5F1-0760-E743-BF85-D26C93DAA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76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649DE-B9DB-4240-B0B9-8230027299B5}" type="datetimeFigureOut">
              <a:rPr lang="en-US" smtClean="0"/>
              <a:t>1/7/13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BBD5F1-0760-E743-BF85-D26C93DAA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99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649DE-B9DB-4240-B0B9-8230027299B5}" type="datetimeFigureOut">
              <a:rPr lang="en-US" smtClean="0"/>
              <a:t>1/7/13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BBD5F1-0760-E743-BF85-D26C93DAA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6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02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9819" y="2305521"/>
            <a:ext cx="7776488" cy="3310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b="1" dirty="0">
                <a:latin typeface="Helvetica"/>
                <a:cs typeface="Helvetica"/>
              </a:rPr>
              <a:t>Greeks and Romans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dirty="0">
                <a:latin typeface="Helvetica"/>
                <a:cs typeface="Helvetica"/>
              </a:rPr>
              <a:t>Recognized world was ever changing </a:t>
            </a:r>
            <a:endParaRPr lang="en-US" sz="2400" b="1" dirty="0" smtClean="0">
              <a:latin typeface="Helvetica"/>
              <a:cs typeface="Helvetica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400" b="1" dirty="0" smtClean="0">
                <a:latin typeface="Helvetica"/>
                <a:cs typeface="Helvetica"/>
              </a:rPr>
              <a:t>and </a:t>
            </a:r>
            <a:r>
              <a:rPr lang="en-US" sz="2400" b="1" dirty="0">
                <a:latin typeface="Helvetica"/>
                <a:cs typeface="Helvetica"/>
              </a:rPr>
              <a:t>thought of it as </a:t>
            </a:r>
            <a:r>
              <a:rPr lang="en-US" sz="2400" b="1" dirty="0" smtClean="0">
                <a:latin typeface="Helvetica"/>
                <a:cs typeface="Helvetica"/>
              </a:rPr>
              <a:t>eternal</a:t>
            </a:r>
          </a:p>
          <a:p>
            <a:pPr lvl="1">
              <a:lnSpc>
                <a:spcPct val="90000"/>
              </a:lnSpc>
              <a:defRPr/>
            </a:pPr>
            <a:endParaRPr lang="en-US" sz="2400" b="1" dirty="0">
              <a:latin typeface="Helvetica"/>
              <a:cs typeface="Helvetica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b="1" dirty="0">
                <a:latin typeface="Helvetica"/>
                <a:cs typeface="Helvetica"/>
              </a:rPr>
              <a:t>Fall of Rome and Rise of Church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dirty="0">
                <a:latin typeface="Helvetica"/>
                <a:cs typeface="Helvetica"/>
              </a:rPr>
              <a:t>Developed idea of world based </a:t>
            </a:r>
            <a:r>
              <a:rPr lang="en-US" sz="2400" b="1" dirty="0" smtClean="0">
                <a:latin typeface="Helvetica"/>
                <a:cs typeface="Helvetica"/>
              </a:rPr>
              <a:t>on a </a:t>
            </a:r>
            <a:r>
              <a:rPr lang="en-US" sz="2400" b="1" dirty="0" smtClean="0">
                <a:latin typeface="Helvetica"/>
                <a:cs typeface="Helvetica"/>
              </a:rPr>
              <a:t>literal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dirty="0" smtClean="0">
                <a:latin typeface="Helvetica"/>
                <a:cs typeface="Helvetica"/>
              </a:rPr>
              <a:t>     </a:t>
            </a:r>
            <a:r>
              <a:rPr lang="en-US" sz="2400" b="1" dirty="0">
                <a:latin typeface="Helvetica"/>
                <a:cs typeface="Helvetica"/>
              </a:rPr>
              <a:t>interpretation of bible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>
                <a:latin typeface="Helvetica"/>
                <a:cs typeface="Helvetica"/>
              </a:rPr>
              <a:t>Attributed variations to Noah</a:t>
            </a:r>
            <a:r>
              <a:rPr lang="ja-JP" altLang="en-US" sz="2000" b="1" dirty="0">
                <a:latin typeface="Helvetica"/>
                <a:cs typeface="Helvetica"/>
              </a:rPr>
              <a:t>’</a:t>
            </a:r>
            <a:r>
              <a:rPr lang="en-US" sz="2000" b="1" dirty="0">
                <a:latin typeface="Helvetica"/>
                <a:cs typeface="Helvetica"/>
              </a:rPr>
              <a:t>s flood</a:t>
            </a:r>
          </a:p>
          <a:p>
            <a:pPr lvl="3">
              <a:lnSpc>
                <a:spcPct val="90000"/>
              </a:lnSpc>
              <a:defRPr/>
            </a:pPr>
            <a:r>
              <a:rPr lang="en-US" b="1" dirty="0">
                <a:latin typeface="Helvetica"/>
                <a:cs typeface="Helvetica"/>
              </a:rPr>
              <a:t>e.g., seashells high in Italian </a:t>
            </a:r>
            <a:r>
              <a:rPr lang="en-US" b="1" dirty="0" smtClean="0">
                <a:latin typeface="Helvetica"/>
                <a:cs typeface="Helvetica"/>
              </a:rPr>
              <a:t>Apennines </a:t>
            </a:r>
            <a:r>
              <a:rPr lang="en-US" b="1" dirty="0">
                <a:latin typeface="Helvetica"/>
                <a:cs typeface="Helvetica"/>
              </a:rPr>
              <a:t>(near Florence)</a:t>
            </a:r>
          </a:p>
          <a:p>
            <a:pPr lvl="4">
              <a:lnSpc>
                <a:spcPct val="90000"/>
              </a:lnSpc>
              <a:defRPr/>
            </a:pPr>
            <a:r>
              <a:rPr lang="en-US" b="1" dirty="0">
                <a:latin typeface="Helvetica"/>
                <a:cs typeface="Helvetica"/>
              </a:rPr>
              <a:t>Either Noah</a:t>
            </a:r>
            <a:r>
              <a:rPr lang="ja-JP" altLang="en-US" b="1" dirty="0">
                <a:latin typeface="Helvetica"/>
                <a:cs typeface="Helvetica"/>
              </a:rPr>
              <a:t>’</a:t>
            </a:r>
            <a:r>
              <a:rPr lang="en-US" b="1" dirty="0">
                <a:latin typeface="Helvetica"/>
                <a:cs typeface="Helvetica"/>
              </a:rPr>
              <a:t>s flood brought them or God</a:t>
            </a:r>
            <a:r>
              <a:rPr lang="ja-JP" altLang="en-US" b="1" dirty="0">
                <a:latin typeface="Helvetica"/>
                <a:cs typeface="Helvetica"/>
              </a:rPr>
              <a:t>’</a:t>
            </a:r>
            <a:r>
              <a:rPr lang="en-US" b="1" dirty="0">
                <a:latin typeface="Helvetica"/>
                <a:cs typeface="Helvetica"/>
              </a:rPr>
              <a:t>s mystery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 smtClean="0">
                <a:latin typeface="Helvetica"/>
                <a:cs typeface="Helvetica"/>
              </a:rPr>
              <a:t>History of Stratigraphy</a:t>
            </a:r>
          </a:p>
        </p:txBody>
      </p:sp>
    </p:spTree>
    <p:extLst>
      <p:ext uri="{BB962C8B-B14F-4D97-AF65-F5344CB8AC3E}">
        <p14:creationId xmlns:p14="http://schemas.microsoft.com/office/powerpoint/2010/main" val="3914349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596" y="96960"/>
            <a:ext cx="4648200" cy="667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43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cuvie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1543050"/>
            <a:ext cx="1871663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3962400"/>
            <a:ext cx="1773237" cy="235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530" y="141982"/>
            <a:ext cx="95651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Helvetica"/>
                <a:cs typeface="Helvetica"/>
              </a:rPr>
              <a:t>Georges Cuvier and </a:t>
            </a:r>
            <a:r>
              <a:rPr lang="en-US" sz="3200" b="1" dirty="0" err="1">
                <a:latin typeface="Helvetica"/>
                <a:cs typeface="Helvetica"/>
              </a:rPr>
              <a:t>Alexandre</a:t>
            </a:r>
            <a:r>
              <a:rPr lang="en-US" sz="3200" b="1" dirty="0">
                <a:latin typeface="Helvetica"/>
                <a:cs typeface="Helvetica"/>
              </a:rPr>
              <a:t> </a:t>
            </a:r>
            <a:r>
              <a:rPr lang="en-US" sz="3200" b="1" dirty="0" err="1" smtClean="0">
                <a:latin typeface="Helvetica"/>
                <a:cs typeface="Helvetica"/>
              </a:rPr>
              <a:t>Brongniart</a:t>
            </a:r>
            <a:r>
              <a:rPr lang="en-US" sz="3200" b="1" dirty="0" smtClean="0">
                <a:latin typeface="Helvetica"/>
                <a:cs typeface="Helvetica"/>
              </a:rPr>
              <a:t>        </a:t>
            </a:r>
            <a:r>
              <a:rPr lang="en-US" sz="3200" b="1" dirty="0">
                <a:latin typeface="Helvetica"/>
                <a:cs typeface="Helvetica"/>
              </a:rPr>
              <a:t>Paris Basin </a:t>
            </a:r>
            <a:endParaRPr lang="en-US" sz="32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1219200"/>
            <a:ext cx="6772275" cy="5257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Development of geologic map of Paris Basin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The strata of the Paris Basin were close to horizontal. 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As of  1811, Cuvier and </a:t>
            </a:r>
            <a:r>
              <a:rPr lang="en-US" sz="2400" dirty="0" err="1" smtClean="0"/>
              <a:t>Brongniart</a:t>
            </a:r>
            <a:r>
              <a:rPr lang="en-US" sz="2400" dirty="0" smtClean="0"/>
              <a:t> employed fossils but only in the few instances where more obvious evidences of sequence were absent. 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The title of their work was </a:t>
            </a:r>
            <a:r>
              <a:rPr lang="en-US" sz="2400" i="1" dirty="0" err="1" smtClean="0"/>
              <a:t>Géographie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Minéralogique</a:t>
            </a:r>
            <a:r>
              <a:rPr lang="en-US" sz="2400" dirty="0" smtClean="0"/>
              <a:t>: they </a:t>
            </a:r>
            <a:r>
              <a:rPr lang="en-US" sz="2400" dirty="0" smtClean="0"/>
              <a:t>meant the distribution of </a:t>
            </a:r>
            <a:r>
              <a:rPr lang="en-US" sz="2400" dirty="0" smtClean="0"/>
              <a:t>"</a:t>
            </a:r>
            <a:r>
              <a:rPr lang="en-US" sz="2400" dirty="0" smtClean="0"/>
              <a:t>external" characteristics of the mineral and fossil contents, shapes, colors, and textures of the strata within the Paris basin. 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Today this is </a:t>
            </a:r>
            <a:r>
              <a:rPr lang="en-US" sz="2400" i="1" dirty="0" smtClean="0"/>
              <a:t>lithology</a:t>
            </a:r>
            <a:r>
              <a:rPr lang="en-US" sz="2400" dirty="0" smtClean="0"/>
              <a:t>. They determined the order of the strata from their superposition, their lithology and by tracing them across the basin </a:t>
            </a:r>
          </a:p>
        </p:txBody>
      </p:sp>
    </p:spTree>
    <p:extLst>
      <p:ext uri="{BB962C8B-B14F-4D97-AF65-F5344CB8AC3E}">
        <p14:creationId xmlns:p14="http://schemas.microsoft.com/office/powerpoint/2010/main" val="2667243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compositexs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4" y="423616"/>
            <a:ext cx="6004779" cy="625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243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0"/>
            <a:ext cx="6286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85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-604056"/>
            <a:ext cx="7137400" cy="758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23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041400"/>
            <a:ext cx="82550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28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5540" y="295524"/>
            <a:ext cx="3251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Walther’s Law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58220" y="1345595"/>
            <a:ext cx="5789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Named after Johannes </a:t>
            </a:r>
            <a:r>
              <a:rPr lang="en-US" sz="2400" dirty="0" smtClean="0"/>
              <a:t>Walther</a:t>
            </a:r>
          </a:p>
          <a:p>
            <a:r>
              <a:rPr lang="en-US" sz="2400" dirty="0" smtClean="0"/>
              <a:t>(</a:t>
            </a:r>
            <a:r>
              <a:rPr lang="en-US" sz="2400" dirty="0"/>
              <a:t>1860 </a:t>
            </a:r>
            <a:r>
              <a:rPr lang="en-US" sz="2400" dirty="0" smtClean="0"/>
              <a:t>– 1937), noted a fundamental relationship between the </a:t>
            </a:r>
          </a:p>
          <a:p>
            <a:r>
              <a:rPr lang="en-US" sz="2400" dirty="0" smtClean="0"/>
              <a:t>vertical and </a:t>
            </a:r>
            <a:r>
              <a:rPr lang="en-US" sz="2400" dirty="0"/>
              <a:t>lateral distribution of </a:t>
            </a:r>
            <a:r>
              <a:rPr lang="en-US" sz="2400" dirty="0" smtClean="0"/>
              <a:t>facies</a:t>
            </a:r>
            <a:r>
              <a:rPr lang="en-US" sz="2400" dirty="0"/>
              <a:t>.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39" y="-12701"/>
            <a:ext cx="3171063" cy="48277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3502" y="3841223"/>
            <a:ext cx="49221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Helvetica"/>
                <a:cs typeface="Helvetica"/>
              </a:rPr>
              <a:t>facies that occur in </a:t>
            </a:r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conformable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vertical successions </a:t>
            </a:r>
            <a:r>
              <a:rPr lang="en-US" sz="2400" b="1" dirty="0">
                <a:solidFill>
                  <a:srgbClr val="000000"/>
                </a:solidFill>
                <a:latin typeface="Helvetica"/>
                <a:cs typeface="Helvetica"/>
              </a:rPr>
              <a:t>of strata </a:t>
            </a:r>
            <a:endParaRPr lang="en-US" sz="2400" b="1" dirty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also </a:t>
            </a:r>
            <a:r>
              <a:rPr lang="en-US" sz="2400" b="1" dirty="0">
                <a:solidFill>
                  <a:srgbClr val="000000"/>
                </a:solidFill>
                <a:latin typeface="Helvetica"/>
                <a:cs typeface="Helvetica"/>
              </a:rPr>
              <a:t>occur </a:t>
            </a:r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in laterally </a:t>
            </a:r>
            <a:r>
              <a:rPr lang="en-US" sz="2400" b="1" dirty="0">
                <a:solidFill>
                  <a:srgbClr val="000000"/>
                </a:solidFill>
                <a:latin typeface="Helvetica"/>
                <a:cs typeface="Helvetica"/>
              </a:rPr>
              <a:t>adjacent </a:t>
            </a:r>
            <a:endParaRPr lang="en-US" sz="2400" b="1" dirty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environments</a:t>
            </a:r>
            <a:endParaRPr lang="en-US" sz="2400" b="1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47062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90755"/>
            <a:ext cx="77724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Concept of</a:t>
            </a:r>
            <a:br>
              <a:rPr lang="en-US" dirty="0" smtClean="0"/>
            </a:br>
            <a:r>
              <a:rPr lang="en-US" dirty="0" smtClean="0"/>
              <a:t>Sedimentary Facies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553200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5181600"/>
            <a:ext cx="7010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Sedimentary Facies</a:t>
            </a:r>
            <a:r>
              <a:rPr lang="en-US" sz="2400" dirty="0"/>
              <a:t> refers to all of the characteristics of a particular rock unit.</a:t>
            </a:r>
          </a:p>
          <a:p>
            <a:pPr algn="ctr"/>
            <a:r>
              <a:rPr lang="en-US" sz="2400" dirty="0"/>
              <a:t>The characteristics of the rock unit come from the </a:t>
            </a:r>
            <a:r>
              <a:rPr lang="en-US" sz="2400" b="1" dirty="0"/>
              <a:t>depositional environment.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8917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0702" y="1966613"/>
            <a:ext cx="7257174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Helvetica"/>
                <a:cs typeface="Helvetica"/>
              </a:rPr>
              <a:t>Lithostratigraphy</a:t>
            </a:r>
            <a:r>
              <a:rPr lang="en-US" sz="2400" b="1" dirty="0">
                <a:latin typeface="Helvetica"/>
                <a:cs typeface="Helvetica"/>
              </a:rPr>
              <a:t> – </a:t>
            </a:r>
          </a:p>
          <a:p>
            <a:pPr lvl="1">
              <a:defRPr/>
            </a:pPr>
            <a:r>
              <a:rPr lang="en-US" sz="2400" b="1" dirty="0">
                <a:latin typeface="Helvetica"/>
                <a:cs typeface="Helvetica"/>
              </a:rPr>
              <a:t>Study of the physical relationship among rock units; </a:t>
            </a:r>
          </a:p>
          <a:p>
            <a:pPr lvl="2">
              <a:defRPr/>
            </a:pPr>
            <a:r>
              <a:rPr lang="en-US" sz="2400" b="1" smtClean="0">
                <a:latin typeface="Helvetica"/>
                <a:cs typeface="Helvetica"/>
              </a:rPr>
              <a:t>There is no </a:t>
            </a:r>
            <a:r>
              <a:rPr lang="en-US" sz="2400" b="1" dirty="0">
                <a:latin typeface="Helvetica"/>
                <a:cs typeface="Helvetica"/>
              </a:rPr>
              <a:t>time connotation other than </a:t>
            </a:r>
            <a:r>
              <a:rPr lang="en-US" sz="2400" b="1" dirty="0" smtClean="0">
                <a:latin typeface="Helvetica"/>
                <a:cs typeface="Helvetica"/>
              </a:rPr>
              <a:t>superposition</a:t>
            </a:r>
          </a:p>
          <a:p>
            <a:pPr lvl="2">
              <a:defRPr/>
            </a:pPr>
            <a:endParaRPr lang="en-US" sz="2400" b="1" dirty="0">
              <a:latin typeface="Helvetica"/>
              <a:cs typeface="Helvetica"/>
            </a:endParaRPr>
          </a:p>
          <a:p>
            <a:pPr lvl="2">
              <a:defRPr/>
            </a:pPr>
            <a:r>
              <a:rPr lang="en-US" sz="2400" b="1" dirty="0">
                <a:latin typeface="Helvetica"/>
                <a:cs typeface="Helvetica"/>
              </a:rPr>
              <a:t>Physical properties and stratigraphic position relative to other </a:t>
            </a:r>
            <a:r>
              <a:rPr lang="en-US" sz="2400" b="1" dirty="0" err="1">
                <a:latin typeface="Helvetica"/>
                <a:cs typeface="Helvetica"/>
              </a:rPr>
              <a:t>lithostratigraphic</a:t>
            </a:r>
            <a:r>
              <a:rPr lang="en-US" sz="2400" b="1" dirty="0">
                <a:latin typeface="Helvetica"/>
                <a:cs typeface="Helvetica"/>
              </a:rPr>
              <a:t> units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363020"/>
            <a:ext cx="77724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Subdivision of the Rock Record</a:t>
            </a:r>
            <a:endParaRPr lang="en-US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61540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17847" y="1553453"/>
            <a:ext cx="832778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 i="1" dirty="0">
                <a:latin typeface="Helvetica"/>
                <a:cs typeface="Helvetica"/>
              </a:rPr>
              <a:t>Renaissance and age of Reason</a:t>
            </a:r>
          </a:p>
          <a:p>
            <a:pPr lvl="1">
              <a:defRPr/>
            </a:pPr>
            <a:r>
              <a:rPr lang="en-US" sz="2400" dirty="0">
                <a:latin typeface="Helvetica"/>
                <a:cs typeface="Helvetica"/>
              </a:rPr>
              <a:t>Began to move away from extreme views </a:t>
            </a:r>
            <a:endParaRPr lang="en-US" sz="2400" dirty="0" smtClean="0">
              <a:latin typeface="Helvetica"/>
              <a:cs typeface="Helvetica"/>
            </a:endParaRPr>
          </a:p>
          <a:p>
            <a:pPr lvl="1">
              <a:defRPr/>
            </a:pPr>
            <a:r>
              <a:rPr lang="en-US" sz="2400" dirty="0" smtClean="0">
                <a:latin typeface="Helvetica"/>
                <a:cs typeface="Helvetica"/>
              </a:rPr>
              <a:t>and </a:t>
            </a:r>
            <a:r>
              <a:rPr lang="en-US" sz="2400" dirty="0">
                <a:latin typeface="Helvetica"/>
                <a:cs typeface="Helvetica"/>
              </a:rPr>
              <a:t>began to develop scientific </a:t>
            </a:r>
            <a:r>
              <a:rPr lang="en-US" sz="2400" dirty="0" smtClean="0">
                <a:latin typeface="Helvetica"/>
                <a:cs typeface="Helvetica"/>
              </a:rPr>
              <a:t>principles</a:t>
            </a:r>
          </a:p>
          <a:p>
            <a:pPr lvl="1">
              <a:defRPr/>
            </a:pPr>
            <a:endParaRPr lang="en-US" sz="2400" dirty="0">
              <a:latin typeface="Helvetica"/>
              <a:cs typeface="Helvetica"/>
            </a:endParaRPr>
          </a:p>
          <a:p>
            <a:pPr lvl="1">
              <a:defRPr/>
            </a:pPr>
            <a:r>
              <a:rPr lang="en-US" sz="2400" i="1" dirty="0">
                <a:latin typeface="Helvetica"/>
                <a:cs typeface="Helvetica"/>
              </a:rPr>
              <a:t>Da Vinci (1452- 1519)</a:t>
            </a:r>
          </a:p>
          <a:p>
            <a:pPr lvl="2">
              <a:defRPr/>
            </a:pPr>
            <a:r>
              <a:rPr lang="en-US" sz="2400" dirty="0" smtClean="0">
                <a:latin typeface="Helvetica"/>
                <a:cs typeface="Helvetica"/>
              </a:rPr>
              <a:t>Suggested that fossils in the Apennines were caused</a:t>
            </a:r>
          </a:p>
          <a:p>
            <a:pPr lvl="2">
              <a:defRPr/>
            </a:pPr>
            <a:r>
              <a:rPr lang="en-US" sz="2400" dirty="0" smtClean="0">
                <a:latin typeface="Helvetica"/>
                <a:cs typeface="Helvetica"/>
              </a:rPr>
              <a:t>by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>
                <a:latin typeface="Helvetica"/>
                <a:cs typeface="Helvetica"/>
              </a:rPr>
              <a:t>rivers </a:t>
            </a:r>
            <a:r>
              <a:rPr lang="en-US" sz="2400" dirty="0" smtClean="0">
                <a:latin typeface="Helvetica"/>
                <a:cs typeface="Helvetica"/>
              </a:rPr>
              <a:t>that had </a:t>
            </a:r>
            <a:r>
              <a:rPr lang="en-US" sz="2400" dirty="0">
                <a:latin typeface="Helvetica"/>
                <a:cs typeface="Helvetica"/>
              </a:rPr>
              <a:t>carried the shells down </a:t>
            </a:r>
            <a:r>
              <a:rPr lang="en-US" sz="2400" dirty="0" smtClean="0">
                <a:latin typeface="Helvetica"/>
                <a:cs typeface="Helvetica"/>
              </a:rPr>
              <a:t>from</a:t>
            </a:r>
          </a:p>
          <a:p>
            <a:pPr lvl="2">
              <a:defRPr/>
            </a:pP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>
                <a:latin typeface="Helvetica"/>
                <a:cs typeface="Helvetica"/>
              </a:rPr>
              <a:t>the Alps </a:t>
            </a:r>
            <a:endParaRPr lang="en-US" sz="2400" dirty="0" smtClean="0">
              <a:latin typeface="Helvetica"/>
              <a:cs typeface="Helvetica"/>
            </a:endParaRPr>
          </a:p>
          <a:p>
            <a:pPr lvl="2">
              <a:defRPr/>
            </a:pPr>
            <a:endParaRPr lang="en-US" sz="2400" dirty="0" smtClean="0">
              <a:latin typeface="Helvetica"/>
              <a:cs typeface="Helvetica"/>
            </a:endParaRPr>
          </a:p>
          <a:p>
            <a:pPr lvl="2">
              <a:defRPr/>
            </a:pPr>
            <a:r>
              <a:rPr lang="en-US" sz="2400" dirty="0" smtClean="0">
                <a:latin typeface="Helvetica"/>
                <a:cs typeface="Helvetica"/>
              </a:rPr>
              <a:t>Later envisioned uplifted shorelines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67243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542506" y="19479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smtClean="0">
                <a:latin typeface="Helvetica"/>
                <a:cs typeface="Helvetica"/>
              </a:rPr>
              <a:t>Da Vinci</a:t>
            </a:r>
            <a:r>
              <a:rPr lang="ja-JP" altLang="en-US" b="1" smtClean="0">
                <a:latin typeface="Helvetica"/>
                <a:cs typeface="Helvetica"/>
              </a:rPr>
              <a:t>’</a:t>
            </a:r>
            <a:r>
              <a:rPr lang="en-US" b="1" smtClean="0">
                <a:latin typeface="Helvetica"/>
                <a:cs typeface="Helvetica"/>
              </a:rPr>
              <a:t>s Insight</a:t>
            </a:r>
            <a:endParaRPr lang="en-US" b="1" dirty="0" smtClean="0">
              <a:latin typeface="Helvetica"/>
              <a:cs typeface="Helvetic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34331" y="2274838"/>
            <a:ext cx="73238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latin typeface="Helvetica"/>
                <a:cs typeface="Helvetica"/>
              </a:rPr>
              <a:t>In 1500 C.E. </a:t>
            </a:r>
            <a:r>
              <a:rPr lang="en-US" sz="2400" b="1" dirty="0" smtClean="0">
                <a:latin typeface="Helvetica"/>
                <a:cs typeface="Helvetica"/>
              </a:rPr>
              <a:t>Da </a:t>
            </a:r>
            <a:r>
              <a:rPr lang="en-US" sz="2400" b="1" dirty="0">
                <a:latin typeface="Helvetica"/>
                <a:cs typeface="Helvetica"/>
              </a:rPr>
              <a:t>Vinci recognized that fossil shells in the layered rocks represented ancient </a:t>
            </a:r>
            <a:r>
              <a:rPr lang="en-US" sz="2400" b="1" dirty="0" smtClean="0">
                <a:latin typeface="Helvetica"/>
                <a:cs typeface="Helvetica"/>
              </a:rPr>
              <a:t>marine life.</a:t>
            </a:r>
          </a:p>
          <a:p>
            <a:pPr>
              <a:defRPr/>
            </a:pPr>
            <a:endParaRPr lang="en-US" sz="2400" b="1" dirty="0">
              <a:latin typeface="Helvetica"/>
              <a:cs typeface="Helvetica"/>
            </a:endParaRPr>
          </a:p>
          <a:p>
            <a:pPr>
              <a:defRPr/>
            </a:pPr>
            <a:r>
              <a:rPr lang="en-US" sz="2400" b="1" dirty="0">
                <a:latin typeface="Helvetica"/>
                <a:cs typeface="Helvetica"/>
              </a:rPr>
              <a:t>Observed that many fossil rich layers were separated by </a:t>
            </a:r>
            <a:r>
              <a:rPr lang="en-US" sz="2400" b="1" dirty="0" err="1">
                <a:latin typeface="Helvetica"/>
                <a:cs typeface="Helvetica"/>
              </a:rPr>
              <a:t>unfossiliferous</a:t>
            </a:r>
            <a:r>
              <a:rPr lang="en-US" sz="2400" b="1" dirty="0">
                <a:latin typeface="Helvetica"/>
                <a:cs typeface="Helvetica"/>
              </a:rPr>
              <a:t> layers thereby repudiating the concept of one </a:t>
            </a:r>
            <a:r>
              <a:rPr lang="en-US" sz="2400" b="1" dirty="0" smtClean="0">
                <a:latin typeface="Helvetica"/>
                <a:cs typeface="Helvetica"/>
              </a:rPr>
              <a:t>flood.</a:t>
            </a:r>
          </a:p>
          <a:p>
            <a:pPr>
              <a:defRPr/>
            </a:pPr>
            <a:endParaRPr lang="en-US" sz="2400" b="1" dirty="0">
              <a:latin typeface="Helvetica"/>
              <a:cs typeface="Helvetica"/>
            </a:endParaRPr>
          </a:p>
          <a:p>
            <a:pPr>
              <a:defRPr/>
            </a:pPr>
            <a:r>
              <a:rPr lang="en-US" sz="2400" b="1" dirty="0">
                <a:latin typeface="Helvetica"/>
                <a:cs typeface="Helvetica"/>
              </a:rPr>
              <a:t>Had the idea that seasonal events responsible</a:t>
            </a:r>
          </a:p>
        </p:txBody>
      </p:sp>
      <p:pic>
        <p:nvPicPr>
          <p:cNvPr id="9" name="Picture 4" descr="vin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71450"/>
            <a:ext cx="1539875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848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12700"/>
            <a:ext cx="6162675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243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98629" y="719191"/>
            <a:ext cx="8403397" cy="4114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800" b="1" dirty="0" err="1" smtClean="0">
                <a:latin typeface="Helvetica"/>
                <a:cs typeface="Helvetica"/>
              </a:rPr>
              <a:t>Nicolaus</a:t>
            </a:r>
            <a:r>
              <a:rPr lang="en-US" sz="2800" b="1" dirty="0" smtClean="0">
                <a:latin typeface="Helvetica"/>
                <a:cs typeface="Helvetica"/>
              </a:rPr>
              <a:t> Steno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dirty="0" err="1" smtClean="0">
                <a:latin typeface="Helvetica"/>
                <a:cs typeface="Helvetica"/>
              </a:rPr>
              <a:t>Niels</a:t>
            </a:r>
            <a:r>
              <a:rPr lang="en-US" sz="2400" b="1" dirty="0" smtClean="0">
                <a:latin typeface="Helvetica"/>
                <a:cs typeface="Helvetica"/>
              </a:rPr>
              <a:t> </a:t>
            </a:r>
            <a:r>
              <a:rPr lang="en-US" sz="2400" b="1" dirty="0" err="1" smtClean="0">
                <a:latin typeface="Helvetica"/>
                <a:cs typeface="Helvetica"/>
              </a:rPr>
              <a:t>Stensen</a:t>
            </a:r>
            <a:r>
              <a:rPr lang="en-US" sz="2400" b="1" dirty="0" smtClean="0">
                <a:latin typeface="Helvetica"/>
                <a:cs typeface="Helvetica"/>
              </a:rPr>
              <a:t> (1638-1686)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latin typeface="Helvetica"/>
                <a:cs typeface="Helvetica"/>
              </a:rPr>
              <a:t>famous </a:t>
            </a:r>
            <a:r>
              <a:rPr lang="en-US" sz="2000" b="1" dirty="0" smtClean="0">
                <a:latin typeface="Helvetica"/>
                <a:cs typeface="Helvetica"/>
              </a:rPr>
              <a:t>for ” </a:t>
            </a:r>
            <a:r>
              <a:rPr lang="en-US" sz="2000" b="1" dirty="0" smtClean="0">
                <a:latin typeface="Helvetica"/>
                <a:cs typeface="Helvetica"/>
              </a:rPr>
              <a:t>Stenos</a:t>
            </a:r>
            <a:r>
              <a:rPr lang="ja-JP" altLang="en-US" sz="2000" b="1" dirty="0" smtClean="0">
                <a:latin typeface="Helvetica"/>
                <a:cs typeface="Helvetica"/>
              </a:rPr>
              <a:t>’</a:t>
            </a:r>
            <a:r>
              <a:rPr lang="en-US" sz="2000" b="1" dirty="0" smtClean="0">
                <a:latin typeface="Helvetica"/>
                <a:cs typeface="Helvetica"/>
              </a:rPr>
              <a:t> </a:t>
            </a:r>
            <a:r>
              <a:rPr lang="en-US" sz="2000" b="1" dirty="0" smtClean="0">
                <a:latin typeface="Helvetica"/>
                <a:cs typeface="Helvetica"/>
              </a:rPr>
              <a:t>laws”</a:t>
            </a:r>
            <a:endParaRPr lang="en-US" sz="2000" b="1" dirty="0" smtClean="0">
              <a:latin typeface="Helvetica"/>
              <a:cs typeface="Helvetica"/>
            </a:endParaRPr>
          </a:p>
          <a:p>
            <a:pPr lvl="2">
              <a:lnSpc>
                <a:spcPct val="90000"/>
              </a:lnSpc>
              <a:defRPr/>
            </a:pPr>
            <a:endParaRPr lang="en-US" sz="2000" b="1" dirty="0" smtClean="0">
              <a:latin typeface="Helvetica"/>
              <a:cs typeface="Helvetica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400" b="1" dirty="0" smtClean="0">
                <a:latin typeface="Helvetica"/>
                <a:cs typeface="Helvetica"/>
              </a:rPr>
              <a:t>Worked in Italy (Tuscany)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latin typeface="Helvetica"/>
                <a:cs typeface="Helvetica"/>
              </a:rPr>
              <a:t>First to suggest IN PRINT that rocks enclosing fossils had at one time been soft</a:t>
            </a:r>
          </a:p>
          <a:p>
            <a:pPr lvl="2">
              <a:lnSpc>
                <a:spcPct val="90000"/>
              </a:lnSpc>
              <a:defRPr/>
            </a:pPr>
            <a:endParaRPr lang="en-US" sz="2000" b="1" dirty="0" smtClean="0">
              <a:latin typeface="Helvetica"/>
              <a:cs typeface="Helvetica"/>
            </a:endParaRP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latin typeface="Helvetica"/>
                <a:cs typeface="Helvetica"/>
              </a:rPr>
              <a:t>Sharks</a:t>
            </a:r>
            <a:r>
              <a:rPr lang="ja-JP" altLang="en-US" sz="2000" b="1" dirty="0" smtClean="0">
                <a:latin typeface="Helvetica"/>
                <a:cs typeface="Helvetica"/>
              </a:rPr>
              <a:t>’</a:t>
            </a:r>
            <a:r>
              <a:rPr lang="en-US" sz="2000" b="1" dirty="0" smtClean="0">
                <a:latin typeface="Helvetica"/>
                <a:cs typeface="Helvetica"/>
              </a:rPr>
              <a:t> teeth convinced </a:t>
            </a:r>
            <a:r>
              <a:rPr lang="en-US" sz="2000" b="1" dirty="0" smtClean="0">
                <a:latin typeface="Helvetica"/>
                <a:cs typeface="Helvetica"/>
              </a:rPr>
              <a:t>him of fossil origins</a:t>
            </a:r>
            <a:endParaRPr lang="en-US" sz="2000" b="1" dirty="0" smtClean="0">
              <a:latin typeface="Helvetica"/>
              <a:cs typeface="Helvetica"/>
            </a:endParaRPr>
          </a:p>
          <a:p>
            <a:pPr lvl="3">
              <a:lnSpc>
                <a:spcPct val="90000"/>
              </a:lnSpc>
              <a:defRPr/>
            </a:pPr>
            <a:r>
              <a:rPr lang="en-US" sz="1800" b="1" dirty="0" smtClean="0">
                <a:latin typeface="Helvetica"/>
                <a:cs typeface="Helvetica"/>
              </a:rPr>
              <a:t>Noticed living sharks had teeth identical to </a:t>
            </a:r>
            <a:r>
              <a:rPr lang="ja-JP" altLang="en-US" sz="1800" b="1" dirty="0" smtClean="0">
                <a:latin typeface="Helvetica"/>
                <a:cs typeface="Helvetica"/>
              </a:rPr>
              <a:t>‘</a:t>
            </a:r>
            <a:r>
              <a:rPr lang="en-US" sz="1800" b="1" dirty="0" err="1" smtClean="0">
                <a:latin typeface="Helvetica"/>
                <a:cs typeface="Helvetica"/>
              </a:rPr>
              <a:t>tonguestones</a:t>
            </a:r>
            <a:r>
              <a:rPr lang="ja-JP" altLang="en-US" sz="1800" b="1" dirty="0" smtClean="0">
                <a:latin typeface="Helvetica"/>
                <a:cs typeface="Helvetica"/>
              </a:rPr>
              <a:t>’</a:t>
            </a:r>
            <a:r>
              <a:rPr lang="en-US" sz="1800" b="1" dirty="0" smtClean="0">
                <a:latin typeface="Helvetica"/>
                <a:cs typeface="Helvetica"/>
              </a:rPr>
              <a:t> </a:t>
            </a:r>
          </a:p>
          <a:p>
            <a:pPr lvl="3">
              <a:lnSpc>
                <a:spcPct val="90000"/>
              </a:lnSpc>
              <a:defRPr/>
            </a:pPr>
            <a:r>
              <a:rPr lang="en-US" sz="1800" b="1" dirty="0" smtClean="0">
                <a:latin typeface="Helvetica"/>
                <a:cs typeface="Helvetica"/>
              </a:rPr>
              <a:t>Petrified tongues of dragons and snakes</a:t>
            </a:r>
          </a:p>
          <a:p>
            <a:pPr lvl="3">
              <a:lnSpc>
                <a:spcPct val="90000"/>
              </a:lnSpc>
              <a:defRPr/>
            </a:pPr>
            <a:endParaRPr lang="en-US" sz="1800" b="1" dirty="0" smtClean="0">
              <a:latin typeface="Helvetica"/>
              <a:cs typeface="Helvetica"/>
            </a:endParaRP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latin typeface="Helvetica"/>
                <a:cs typeface="Helvetica"/>
              </a:rPr>
              <a:t>Realized shark</a:t>
            </a:r>
            <a:r>
              <a:rPr lang="ja-JP" altLang="en-US" sz="2000" b="1" dirty="0" smtClean="0">
                <a:latin typeface="Helvetica"/>
                <a:cs typeface="Helvetica"/>
              </a:rPr>
              <a:t>’</a:t>
            </a:r>
            <a:r>
              <a:rPr lang="en-US" sz="2000" b="1" dirty="0" smtClean="0">
                <a:latin typeface="Helvetica"/>
                <a:cs typeface="Helvetica"/>
              </a:rPr>
              <a:t>s teeth were deposited </a:t>
            </a:r>
            <a:r>
              <a:rPr lang="en-US" sz="2000" b="1" dirty="0" smtClean="0">
                <a:latin typeface="Helvetica"/>
                <a:cs typeface="Helvetica"/>
              </a:rPr>
              <a:t>in soft </a:t>
            </a:r>
            <a:r>
              <a:rPr lang="en-US" sz="2000" b="1" dirty="0" smtClean="0">
                <a:latin typeface="Helvetica"/>
                <a:cs typeface="Helvetica"/>
              </a:rPr>
              <a:t>mud, which encased the teeth and then hardened</a:t>
            </a:r>
            <a:br>
              <a:rPr lang="en-US" sz="2000" b="1" dirty="0" smtClean="0">
                <a:latin typeface="Helvetica"/>
                <a:cs typeface="Helvetica"/>
              </a:rPr>
            </a:br>
            <a:endParaRPr lang="en-US" sz="2000" b="1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67243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3604" y="640037"/>
            <a:ext cx="6690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Steno: Principle of Original Horizontality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1368680" y="1626357"/>
            <a:ext cx="6690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Steno: Principle of Superposition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373604" y="2603227"/>
            <a:ext cx="5609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Steno: Principle of Lateral Continuity </a:t>
            </a:r>
          </a:p>
        </p:txBody>
      </p:sp>
    </p:spTree>
    <p:extLst>
      <p:ext uri="{BB962C8B-B14F-4D97-AF65-F5344CB8AC3E}">
        <p14:creationId xmlns:p14="http://schemas.microsoft.com/office/powerpoint/2010/main" val="975752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b="1" smtClean="0">
                <a:latin typeface="Helvetica"/>
                <a:cs typeface="Helvetica"/>
              </a:rPr>
              <a:t>1796 wrote </a:t>
            </a:r>
            <a:r>
              <a:rPr lang="ja-JP" altLang="en-US" b="1" smtClean="0">
                <a:latin typeface="Helvetica"/>
                <a:cs typeface="Helvetica"/>
              </a:rPr>
              <a:t>“</a:t>
            </a:r>
            <a:r>
              <a:rPr lang="en-US" b="1" smtClean="0">
                <a:latin typeface="Helvetica"/>
                <a:cs typeface="Helvetica"/>
              </a:rPr>
              <a:t>wonderful order and regularity with which nature has disposed of these singular productions [fossils] and assigned to each its class and peculiar stratum</a:t>
            </a:r>
            <a:r>
              <a:rPr lang="ja-JP" altLang="en-US" b="1" smtClean="0">
                <a:latin typeface="Helvetica"/>
                <a:cs typeface="Helvetica"/>
              </a:rPr>
              <a:t>”</a:t>
            </a:r>
            <a:endParaRPr lang="en-US" b="1" smtClean="0">
              <a:latin typeface="Helvetica"/>
              <a:cs typeface="Helvetica"/>
            </a:endParaRPr>
          </a:p>
          <a:p>
            <a:pPr>
              <a:lnSpc>
                <a:spcPct val="90000"/>
              </a:lnSpc>
              <a:defRPr/>
            </a:pPr>
            <a:r>
              <a:rPr lang="en-US" b="1" smtClean="0">
                <a:latin typeface="Helvetica"/>
                <a:cs typeface="Helvetica"/>
              </a:rPr>
              <a:t>1815 Publication of the 1</a:t>
            </a:r>
            <a:r>
              <a:rPr lang="en-US" b="1" baseline="30000" smtClean="0">
                <a:latin typeface="Helvetica"/>
                <a:cs typeface="Helvetica"/>
              </a:rPr>
              <a:t>st</a:t>
            </a:r>
            <a:r>
              <a:rPr lang="en-US" b="1" smtClean="0">
                <a:latin typeface="Helvetica"/>
                <a:cs typeface="Helvetica"/>
              </a:rPr>
              <a:t> geologic map of England intended for the development of canals, quarries and mines as well as natural resources</a:t>
            </a:r>
          </a:p>
          <a:p>
            <a:pPr>
              <a:lnSpc>
                <a:spcPct val="90000"/>
              </a:lnSpc>
              <a:defRPr/>
            </a:pPr>
            <a:endParaRPr lang="en-US" b="1" dirty="0" smtClean="0">
              <a:latin typeface="Helvetica"/>
              <a:cs typeface="Helvetica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smtClean="0">
                <a:latin typeface="Helvetica"/>
                <a:cs typeface="Helvetica"/>
              </a:rPr>
              <a:t>William Smith, Father of Stratigraphy</a:t>
            </a:r>
            <a:endParaRPr lang="en-US" sz="4000" b="1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67243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28700"/>
            <a:ext cx="9107487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243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ossilsw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371600"/>
            <a:ext cx="358298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fossilssw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514350"/>
            <a:ext cx="37719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fossilsws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619250"/>
            <a:ext cx="3857625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243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138</TotalTime>
  <Words>530</Words>
  <Application>Microsoft Macintosh PowerPoint</Application>
  <PresentationFormat>On-screen Show (4:3)</PresentationFormat>
  <Paragraphs>68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Office 2004 Test Drive User</cp:lastModifiedBy>
  <cp:revision>16</cp:revision>
  <dcterms:created xsi:type="dcterms:W3CDTF">2013-01-07T00:51:37Z</dcterms:created>
  <dcterms:modified xsi:type="dcterms:W3CDTF">2013-01-07T18:36:36Z</dcterms:modified>
</cp:coreProperties>
</file>