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>
  <p:sldMasterIdLst>
    <p:sldMasterId id="2147483827" r:id="rId1"/>
  </p:sldMasterIdLst>
  <p:notesMasterIdLst>
    <p:notesMasterId r:id="rId204"/>
  </p:notesMasterIdLst>
  <p:sldIdLst>
    <p:sldId id="306" r:id="rId2"/>
    <p:sldId id="308" r:id="rId3"/>
    <p:sldId id="309" r:id="rId4"/>
    <p:sldId id="310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23" r:id="rId18"/>
    <p:sldId id="324" r:id="rId19"/>
    <p:sldId id="325" r:id="rId20"/>
    <p:sldId id="326" r:id="rId21"/>
    <p:sldId id="327" r:id="rId22"/>
    <p:sldId id="328" r:id="rId23"/>
    <p:sldId id="329" r:id="rId24"/>
    <p:sldId id="330" r:id="rId25"/>
    <p:sldId id="331" r:id="rId26"/>
    <p:sldId id="332" r:id="rId27"/>
    <p:sldId id="333" r:id="rId28"/>
    <p:sldId id="334" r:id="rId29"/>
    <p:sldId id="335" r:id="rId30"/>
    <p:sldId id="336" r:id="rId31"/>
    <p:sldId id="337" r:id="rId32"/>
    <p:sldId id="338" r:id="rId33"/>
    <p:sldId id="339" r:id="rId34"/>
    <p:sldId id="340" r:id="rId35"/>
    <p:sldId id="341" r:id="rId36"/>
    <p:sldId id="342" r:id="rId37"/>
    <p:sldId id="343" r:id="rId38"/>
    <p:sldId id="344" r:id="rId39"/>
    <p:sldId id="345" r:id="rId40"/>
    <p:sldId id="346" r:id="rId41"/>
    <p:sldId id="347" r:id="rId42"/>
    <p:sldId id="348" r:id="rId43"/>
    <p:sldId id="349" r:id="rId44"/>
    <p:sldId id="350" r:id="rId45"/>
    <p:sldId id="351" r:id="rId46"/>
    <p:sldId id="352" r:id="rId47"/>
    <p:sldId id="353" r:id="rId48"/>
    <p:sldId id="354" r:id="rId49"/>
    <p:sldId id="355" r:id="rId50"/>
    <p:sldId id="356" r:id="rId51"/>
    <p:sldId id="357" r:id="rId52"/>
    <p:sldId id="358" r:id="rId53"/>
    <p:sldId id="359" r:id="rId54"/>
    <p:sldId id="360" r:id="rId55"/>
    <p:sldId id="361" r:id="rId56"/>
    <p:sldId id="362" r:id="rId57"/>
    <p:sldId id="363" r:id="rId58"/>
    <p:sldId id="364" r:id="rId59"/>
    <p:sldId id="365" r:id="rId60"/>
    <p:sldId id="366" r:id="rId61"/>
    <p:sldId id="367" r:id="rId62"/>
    <p:sldId id="368" r:id="rId63"/>
    <p:sldId id="369" r:id="rId64"/>
    <p:sldId id="370" r:id="rId65"/>
    <p:sldId id="371" r:id="rId66"/>
    <p:sldId id="372" r:id="rId67"/>
    <p:sldId id="373" r:id="rId68"/>
    <p:sldId id="374" r:id="rId69"/>
    <p:sldId id="375" r:id="rId70"/>
    <p:sldId id="376" r:id="rId71"/>
    <p:sldId id="377" r:id="rId72"/>
    <p:sldId id="378" r:id="rId73"/>
    <p:sldId id="379" r:id="rId74"/>
    <p:sldId id="380" r:id="rId75"/>
    <p:sldId id="381" r:id="rId76"/>
    <p:sldId id="382" r:id="rId77"/>
    <p:sldId id="383" r:id="rId78"/>
    <p:sldId id="384" r:id="rId79"/>
    <p:sldId id="385" r:id="rId80"/>
    <p:sldId id="386" r:id="rId81"/>
    <p:sldId id="387" r:id="rId82"/>
    <p:sldId id="388" r:id="rId83"/>
    <p:sldId id="389" r:id="rId84"/>
    <p:sldId id="390" r:id="rId85"/>
    <p:sldId id="391" r:id="rId86"/>
    <p:sldId id="392" r:id="rId87"/>
    <p:sldId id="393" r:id="rId88"/>
    <p:sldId id="394" r:id="rId89"/>
    <p:sldId id="395" r:id="rId90"/>
    <p:sldId id="396" r:id="rId91"/>
    <p:sldId id="397" r:id="rId92"/>
    <p:sldId id="398" r:id="rId93"/>
    <p:sldId id="399" r:id="rId94"/>
    <p:sldId id="400" r:id="rId95"/>
    <p:sldId id="401" r:id="rId96"/>
    <p:sldId id="402" r:id="rId97"/>
    <p:sldId id="403" r:id="rId98"/>
    <p:sldId id="404" r:id="rId99"/>
    <p:sldId id="405" r:id="rId100"/>
    <p:sldId id="407" r:id="rId101"/>
    <p:sldId id="408" r:id="rId102"/>
    <p:sldId id="409" r:id="rId103"/>
    <p:sldId id="410" r:id="rId104"/>
    <p:sldId id="411" r:id="rId105"/>
    <p:sldId id="412" r:id="rId106"/>
    <p:sldId id="413" r:id="rId107"/>
    <p:sldId id="414" r:id="rId108"/>
    <p:sldId id="415" r:id="rId109"/>
    <p:sldId id="416" r:id="rId110"/>
    <p:sldId id="417" r:id="rId111"/>
    <p:sldId id="418" r:id="rId112"/>
    <p:sldId id="419" r:id="rId113"/>
    <p:sldId id="420" r:id="rId114"/>
    <p:sldId id="421" r:id="rId115"/>
    <p:sldId id="422" r:id="rId116"/>
    <p:sldId id="423" r:id="rId117"/>
    <p:sldId id="424" r:id="rId118"/>
    <p:sldId id="425" r:id="rId119"/>
    <p:sldId id="426" r:id="rId120"/>
    <p:sldId id="427" r:id="rId121"/>
    <p:sldId id="428" r:id="rId122"/>
    <p:sldId id="429" r:id="rId123"/>
    <p:sldId id="430" r:id="rId124"/>
    <p:sldId id="431" r:id="rId125"/>
    <p:sldId id="432" r:id="rId126"/>
    <p:sldId id="433" r:id="rId127"/>
    <p:sldId id="434" r:id="rId128"/>
    <p:sldId id="435" r:id="rId129"/>
    <p:sldId id="436" r:id="rId130"/>
    <p:sldId id="437" r:id="rId131"/>
    <p:sldId id="439" r:id="rId132"/>
    <p:sldId id="440" r:id="rId133"/>
    <p:sldId id="441" r:id="rId134"/>
    <p:sldId id="442" r:id="rId135"/>
    <p:sldId id="443" r:id="rId136"/>
    <p:sldId id="444" r:id="rId137"/>
    <p:sldId id="445" r:id="rId138"/>
    <p:sldId id="446" r:id="rId139"/>
    <p:sldId id="447" r:id="rId140"/>
    <p:sldId id="448" r:id="rId141"/>
    <p:sldId id="449" r:id="rId142"/>
    <p:sldId id="450" r:id="rId143"/>
    <p:sldId id="452" r:id="rId144"/>
    <p:sldId id="453" r:id="rId145"/>
    <p:sldId id="454" r:id="rId146"/>
    <p:sldId id="455" r:id="rId147"/>
    <p:sldId id="456" r:id="rId148"/>
    <p:sldId id="457" r:id="rId149"/>
    <p:sldId id="458" r:id="rId150"/>
    <p:sldId id="459" r:id="rId151"/>
    <p:sldId id="460" r:id="rId152"/>
    <p:sldId id="461" r:id="rId153"/>
    <p:sldId id="462" r:id="rId154"/>
    <p:sldId id="463" r:id="rId155"/>
    <p:sldId id="464" r:id="rId156"/>
    <p:sldId id="465" r:id="rId157"/>
    <p:sldId id="466" r:id="rId158"/>
    <p:sldId id="467" r:id="rId159"/>
    <p:sldId id="468" r:id="rId160"/>
    <p:sldId id="469" r:id="rId161"/>
    <p:sldId id="470" r:id="rId162"/>
    <p:sldId id="471" r:id="rId163"/>
    <p:sldId id="472" r:id="rId164"/>
    <p:sldId id="473" r:id="rId165"/>
    <p:sldId id="474" r:id="rId166"/>
    <p:sldId id="475" r:id="rId167"/>
    <p:sldId id="476" r:id="rId168"/>
    <p:sldId id="477" r:id="rId169"/>
    <p:sldId id="478" r:id="rId170"/>
    <p:sldId id="479" r:id="rId171"/>
    <p:sldId id="480" r:id="rId172"/>
    <p:sldId id="481" r:id="rId173"/>
    <p:sldId id="482" r:id="rId174"/>
    <p:sldId id="483" r:id="rId175"/>
    <p:sldId id="484" r:id="rId176"/>
    <p:sldId id="485" r:id="rId177"/>
    <p:sldId id="486" r:id="rId178"/>
    <p:sldId id="487" r:id="rId179"/>
    <p:sldId id="488" r:id="rId180"/>
    <p:sldId id="489" r:id="rId181"/>
    <p:sldId id="490" r:id="rId182"/>
    <p:sldId id="509" r:id="rId183"/>
    <p:sldId id="511" r:id="rId184"/>
    <p:sldId id="512" r:id="rId185"/>
    <p:sldId id="513" r:id="rId186"/>
    <p:sldId id="491" r:id="rId187"/>
    <p:sldId id="492" r:id="rId188"/>
    <p:sldId id="493" r:id="rId189"/>
    <p:sldId id="494" r:id="rId190"/>
    <p:sldId id="495" r:id="rId191"/>
    <p:sldId id="496" r:id="rId192"/>
    <p:sldId id="497" r:id="rId193"/>
    <p:sldId id="498" r:id="rId194"/>
    <p:sldId id="499" r:id="rId195"/>
    <p:sldId id="500" r:id="rId196"/>
    <p:sldId id="501" r:id="rId197"/>
    <p:sldId id="502" r:id="rId198"/>
    <p:sldId id="503" r:id="rId199"/>
    <p:sldId id="504" r:id="rId200"/>
    <p:sldId id="505" r:id="rId201"/>
    <p:sldId id="514" r:id="rId202"/>
    <p:sldId id="510" r:id="rId203"/>
  </p:sldIdLst>
  <p:sldSz cx="9906000" cy="6858000" type="A4"/>
  <p:notesSz cx="6735763" cy="986948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1200" b="1"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umimoji="1" sz="1200" b="1"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umimoji="1" sz="1200" b="1"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umimoji="1" sz="1200" b="1"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umimoji="1" sz="1200" b="1"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umimoji="1" sz="1200" b="1"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umimoji="1" sz="1200" b="1"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umimoji="1" sz="1200" b="1"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umimoji="1" sz="1200" b="1"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736" userDrawn="1">
          <p15:clr>
            <a:srgbClr val="A4A3A4"/>
          </p15:clr>
        </p15:guide>
        <p15:guide id="2" orient="horz" pos="3360" userDrawn="1">
          <p15:clr>
            <a:srgbClr val="A4A3A4"/>
          </p15:clr>
        </p15:guide>
        <p15:guide id="3" orient="horz" pos="2256" userDrawn="1">
          <p15:clr>
            <a:srgbClr val="A4A3A4"/>
          </p15:clr>
        </p15:guide>
        <p15:guide id="4" orient="horz" pos="3984" userDrawn="1">
          <p15:clr>
            <a:srgbClr val="A4A3A4"/>
          </p15:clr>
        </p15:guide>
        <p15:guide id="5" orient="horz" pos="3168" userDrawn="1">
          <p15:clr>
            <a:srgbClr val="A4A3A4"/>
          </p15:clr>
        </p15:guide>
        <p15:guide id="6" pos="240" userDrawn="1">
          <p15:clr>
            <a:srgbClr val="A4A3A4"/>
          </p15:clr>
        </p15:guide>
        <p15:guide id="7" pos="288" userDrawn="1">
          <p15:clr>
            <a:srgbClr val="A4A3A4"/>
          </p15:clr>
        </p15:guide>
        <p15:guide id="8" pos="3168" userDrawn="1">
          <p15:clr>
            <a:srgbClr val="A4A3A4"/>
          </p15:clr>
        </p15:guide>
        <p15:guide id="9" pos="5376" userDrawn="1">
          <p15:clr>
            <a:srgbClr val="A4A3A4"/>
          </p15:clr>
        </p15:guide>
        <p15:guide id="10" pos="6192" userDrawn="1">
          <p15:clr>
            <a:srgbClr val="A4A3A4"/>
          </p15:clr>
        </p15:guide>
        <p15:guide id="11" pos="192" userDrawn="1">
          <p15:clr>
            <a:srgbClr val="A4A3A4"/>
          </p15:clr>
        </p15:guide>
        <p15:guide id="12" pos="3072" userDrawn="1">
          <p15:clr>
            <a:srgbClr val="A4A3A4"/>
          </p15:clr>
        </p15:guide>
        <p15:guide id="13" pos="324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>
          <p15:clr>
            <a:srgbClr val="A4A3A4"/>
          </p15:clr>
        </p15:guide>
        <p15:guide id="2" pos="212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6C9DCE"/>
    <a:srgbClr val="EAEAEA"/>
    <a:srgbClr val="A5A5A5"/>
    <a:srgbClr val="336699"/>
    <a:srgbClr val="FFC000"/>
    <a:srgbClr val="003366"/>
    <a:srgbClr val="C9C9C9"/>
    <a:srgbClr val="797979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08" autoAdjust="0"/>
    <p:restoredTop sz="93018" autoAdjust="0"/>
  </p:normalViewPr>
  <p:slideViewPr>
    <p:cSldViewPr>
      <p:cViewPr varScale="1">
        <p:scale>
          <a:sx n="55" d="100"/>
          <a:sy n="55" d="100"/>
        </p:scale>
        <p:origin x="54" y="156"/>
      </p:cViewPr>
      <p:guideLst>
        <p:guide orient="horz" pos="2736"/>
        <p:guide orient="horz" pos="3360"/>
        <p:guide orient="horz" pos="2256"/>
        <p:guide orient="horz" pos="3984"/>
        <p:guide orient="horz" pos="3168"/>
        <p:guide pos="240"/>
        <p:guide pos="288"/>
        <p:guide pos="3168"/>
        <p:guide pos="5376"/>
        <p:guide pos="6192"/>
        <p:guide pos="192"/>
        <p:guide pos="3072"/>
        <p:guide pos="3249"/>
      </p:guideLst>
    </p:cSldViewPr>
  </p:slideViewPr>
  <p:outlineViewPr>
    <p:cViewPr>
      <p:scale>
        <a:sx n="33" d="100"/>
        <a:sy n="33" d="100"/>
      </p:scale>
      <p:origin x="0" y="-565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2" d="100"/>
        <a:sy n="32" d="100"/>
      </p:scale>
      <p:origin x="0" y="-24444"/>
    </p:cViewPr>
  </p:sorterViewPr>
  <p:notesViewPr>
    <p:cSldViewPr>
      <p:cViewPr varScale="1">
        <p:scale>
          <a:sx n="77" d="100"/>
          <a:sy n="77" d="100"/>
        </p:scale>
        <p:origin x="-2124" y="-96"/>
      </p:cViewPr>
      <p:guideLst>
        <p:guide orient="horz" pos="3108"/>
        <p:guide pos="212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viewProps" Target="viewProps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204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FBCAA1-D7C1-4D3F-89ED-C6F7CA83002C}" type="datetimeFigureOut">
              <a:rPr lang="en-GB" smtClean="0"/>
              <a:pPr/>
              <a:t>12/03/2016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5325" y="739775"/>
            <a:ext cx="5345113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4188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4763" y="9374188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3F542E-0527-4B2B-94CC-507C9E7FCFB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0647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D90BD8-F77C-44C9-AEAA-8958190D7012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380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0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04415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4C52D5-8B91-4C7A-A59F-BD509CE5DA8E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389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432539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AE877F-1C45-45B6-954A-EC9F4939B2FF}" type="slidenum">
              <a:rPr lang="en-US" altLang="en-US"/>
              <a:pPr/>
              <a:t>100</a:t>
            </a:fld>
            <a:endParaRPr lang="en-US" altLang="en-US"/>
          </a:p>
        </p:txBody>
      </p:sp>
      <p:sp>
        <p:nvSpPr>
          <p:cNvPr id="482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2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719557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C362B6-B697-4E99-AA90-8F90DA758135}" type="slidenum">
              <a:rPr lang="en-US" altLang="en-US"/>
              <a:pPr/>
              <a:t>101</a:t>
            </a:fld>
            <a:endParaRPr lang="en-US" altLang="en-US"/>
          </a:p>
        </p:txBody>
      </p:sp>
      <p:sp>
        <p:nvSpPr>
          <p:cNvPr id="483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3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8177369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460BAC-3D19-4A36-B41F-364076C80612}" type="slidenum">
              <a:rPr lang="en-US" altLang="en-US"/>
              <a:pPr/>
              <a:t>102</a:t>
            </a:fld>
            <a:endParaRPr lang="en-US" altLang="en-US"/>
          </a:p>
        </p:txBody>
      </p:sp>
      <p:sp>
        <p:nvSpPr>
          <p:cNvPr id="48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0009212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717753-CC62-48E3-998A-94B6ED7979A6}" type="slidenum">
              <a:rPr lang="en-US" altLang="en-US"/>
              <a:pPr/>
              <a:t>103</a:t>
            </a:fld>
            <a:endParaRPr lang="en-US" altLang="en-US"/>
          </a:p>
        </p:txBody>
      </p:sp>
      <p:sp>
        <p:nvSpPr>
          <p:cNvPr id="485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5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5122675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1EBD9E-27E5-463F-BDF8-24C94961930E}" type="slidenum">
              <a:rPr lang="en-US" altLang="en-US"/>
              <a:pPr/>
              <a:t>104</a:t>
            </a:fld>
            <a:endParaRPr lang="en-US" altLang="en-US"/>
          </a:p>
        </p:txBody>
      </p:sp>
      <p:sp>
        <p:nvSpPr>
          <p:cNvPr id="48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25970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AF002B-40F9-42BA-95AE-19B154C5339E}" type="slidenum">
              <a:rPr lang="en-US" altLang="en-US"/>
              <a:pPr/>
              <a:t>105</a:t>
            </a:fld>
            <a:endParaRPr lang="en-US" altLang="en-US"/>
          </a:p>
        </p:txBody>
      </p:sp>
      <p:sp>
        <p:nvSpPr>
          <p:cNvPr id="487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7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6542248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98595A-62D3-4108-8D4C-A85C6809604C}" type="slidenum">
              <a:rPr lang="en-US" altLang="en-US"/>
              <a:pPr/>
              <a:t>106</a:t>
            </a:fld>
            <a:endParaRPr lang="en-US" altLang="en-US"/>
          </a:p>
        </p:txBody>
      </p:sp>
      <p:sp>
        <p:nvSpPr>
          <p:cNvPr id="488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8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376626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71C54E-F69E-4922-AC2F-74AD99B312EF}" type="slidenum">
              <a:rPr lang="en-US" altLang="en-US"/>
              <a:pPr/>
              <a:t>107</a:t>
            </a:fld>
            <a:endParaRPr lang="en-US" altLang="en-US"/>
          </a:p>
        </p:txBody>
      </p:sp>
      <p:sp>
        <p:nvSpPr>
          <p:cNvPr id="489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9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2289316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C6785B-A728-427E-91E7-01A00DD5FF08}" type="slidenum">
              <a:rPr lang="en-US" altLang="en-US"/>
              <a:pPr/>
              <a:t>108</a:t>
            </a:fld>
            <a:endParaRPr lang="en-US" altLang="en-US"/>
          </a:p>
        </p:txBody>
      </p:sp>
      <p:sp>
        <p:nvSpPr>
          <p:cNvPr id="490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0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7582579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E0F229-979D-42F2-9363-C8207312E04A}" type="slidenum">
              <a:rPr lang="en-US" altLang="en-US"/>
              <a:pPr/>
              <a:t>109</a:t>
            </a:fld>
            <a:endParaRPr lang="en-US" altLang="en-US"/>
          </a:p>
        </p:txBody>
      </p:sp>
      <p:sp>
        <p:nvSpPr>
          <p:cNvPr id="49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5821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043F74-DE74-4B65-BC57-ECC5AA9677E7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390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3298742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A965B7-02BB-4E1C-BC7E-5B8A7B69ABA5}" type="slidenum">
              <a:rPr lang="en-US" altLang="en-US"/>
              <a:pPr/>
              <a:t>110</a:t>
            </a:fld>
            <a:endParaRPr lang="en-US" altLang="en-US"/>
          </a:p>
        </p:txBody>
      </p:sp>
      <p:sp>
        <p:nvSpPr>
          <p:cNvPr id="49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2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1008017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9C9442-FABA-4012-9885-878522E7258F}" type="slidenum">
              <a:rPr lang="en-US" altLang="en-US"/>
              <a:pPr/>
              <a:t>111</a:t>
            </a:fld>
            <a:endParaRPr lang="en-US" altLang="en-US"/>
          </a:p>
        </p:txBody>
      </p:sp>
      <p:sp>
        <p:nvSpPr>
          <p:cNvPr id="493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3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5839276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83710B-3915-4113-BF92-083B6241982E}" type="slidenum">
              <a:rPr lang="en-US" altLang="en-US"/>
              <a:pPr/>
              <a:t>112</a:t>
            </a:fld>
            <a:endParaRPr lang="en-US" altLang="en-US"/>
          </a:p>
        </p:txBody>
      </p:sp>
      <p:sp>
        <p:nvSpPr>
          <p:cNvPr id="494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4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2529702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213749-334B-42AA-971C-31BF1D74C853}" type="slidenum">
              <a:rPr lang="en-US" altLang="en-US"/>
              <a:pPr/>
              <a:t>113</a:t>
            </a:fld>
            <a:endParaRPr lang="en-US" altLang="en-US"/>
          </a:p>
        </p:txBody>
      </p:sp>
      <p:sp>
        <p:nvSpPr>
          <p:cNvPr id="495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5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8214679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62B3B8-5CC2-4224-8775-4A8C5D3243AF}" type="slidenum">
              <a:rPr lang="en-US" altLang="en-US"/>
              <a:pPr/>
              <a:t>114</a:t>
            </a:fld>
            <a:endParaRPr lang="en-US" altLang="en-US"/>
          </a:p>
        </p:txBody>
      </p:sp>
      <p:sp>
        <p:nvSpPr>
          <p:cNvPr id="496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6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150448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989C8F-262D-4EFF-9A88-8D2886641020}" type="slidenum">
              <a:rPr lang="en-US" altLang="en-US"/>
              <a:pPr/>
              <a:t>115</a:t>
            </a:fld>
            <a:endParaRPr lang="en-US" altLang="en-US"/>
          </a:p>
        </p:txBody>
      </p:sp>
      <p:sp>
        <p:nvSpPr>
          <p:cNvPr id="497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4505988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D9073F-C27F-4A25-A34A-0B409C87778D}" type="slidenum">
              <a:rPr lang="en-US" altLang="en-US"/>
              <a:pPr/>
              <a:t>116</a:t>
            </a:fld>
            <a:endParaRPr lang="en-US" altLang="en-US"/>
          </a:p>
        </p:txBody>
      </p:sp>
      <p:sp>
        <p:nvSpPr>
          <p:cNvPr id="49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3850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7E1959-5798-4571-AB93-6C5C8248FE01}" type="slidenum">
              <a:rPr lang="en-US" altLang="en-US"/>
              <a:pPr/>
              <a:t>117</a:t>
            </a:fld>
            <a:endParaRPr lang="en-US" altLang="en-US"/>
          </a:p>
        </p:txBody>
      </p:sp>
      <p:sp>
        <p:nvSpPr>
          <p:cNvPr id="499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9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4051501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F5C95F-59EB-47FB-ACA4-2FE556F34A2F}" type="slidenum">
              <a:rPr lang="en-US" altLang="en-US"/>
              <a:pPr/>
              <a:t>118</a:t>
            </a:fld>
            <a:endParaRPr lang="en-US" altLang="en-US"/>
          </a:p>
        </p:txBody>
      </p:sp>
      <p:sp>
        <p:nvSpPr>
          <p:cNvPr id="50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0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2957627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F36296-D618-4F29-933B-8F1050A0487B}" type="slidenum">
              <a:rPr lang="en-US" altLang="en-US"/>
              <a:pPr/>
              <a:t>119</a:t>
            </a:fld>
            <a:endParaRPr lang="en-US" altLang="en-US"/>
          </a:p>
        </p:txBody>
      </p:sp>
      <p:sp>
        <p:nvSpPr>
          <p:cNvPr id="501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4145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9FBDC8-361B-420A-8A38-94DE5D546929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391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1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2690442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87F5A0-4C1F-4E70-A5F5-AA984208D00F}" type="slidenum">
              <a:rPr lang="en-US" altLang="en-US"/>
              <a:pPr/>
              <a:t>120</a:t>
            </a:fld>
            <a:endParaRPr lang="en-US" altLang="en-US"/>
          </a:p>
        </p:txBody>
      </p:sp>
      <p:sp>
        <p:nvSpPr>
          <p:cNvPr id="502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2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321078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61BD5A-EA9C-4E34-BD46-E03ACBA4A519}" type="slidenum">
              <a:rPr lang="en-US" altLang="en-US"/>
              <a:pPr/>
              <a:t>121</a:t>
            </a:fld>
            <a:endParaRPr lang="en-US" altLang="en-US"/>
          </a:p>
        </p:txBody>
      </p:sp>
      <p:sp>
        <p:nvSpPr>
          <p:cNvPr id="503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020409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874230-1454-45F3-ADE0-BFE3DA6DA312}" type="slidenum">
              <a:rPr lang="en-US" altLang="en-US"/>
              <a:pPr/>
              <a:t>122</a:t>
            </a:fld>
            <a:endParaRPr lang="en-US" altLang="en-US"/>
          </a:p>
        </p:txBody>
      </p:sp>
      <p:sp>
        <p:nvSpPr>
          <p:cNvPr id="50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3443053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0F867F-1B20-4AF4-A71D-2E716C37B3AB}" type="slidenum">
              <a:rPr lang="en-US" altLang="en-US"/>
              <a:pPr/>
              <a:t>123</a:t>
            </a:fld>
            <a:endParaRPr lang="en-US" altLang="en-US"/>
          </a:p>
        </p:txBody>
      </p:sp>
      <p:sp>
        <p:nvSpPr>
          <p:cNvPr id="50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2573263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A2189E-4383-4CA9-B44D-026027A2EDDC}" type="slidenum">
              <a:rPr lang="en-US" altLang="en-US"/>
              <a:pPr/>
              <a:t>124</a:t>
            </a:fld>
            <a:endParaRPr lang="en-US" altLang="en-US"/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2296488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D2C591-99D1-4F02-A831-2B91B50AC2A4}" type="slidenum">
              <a:rPr lang="en-US" altLang="en-US"/>
              <a:pPr/>
              <a:t>125</a:t>
            </a:fld>
            <a:endParaRPr lang="en-US" altLang="en-US"/>
          </a:p>
        </p:txBody>
      </p:sp>
      <p:sp>
        <p:nvSpPr>
          <p:cNvPr id="507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7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7598417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6B52C4-8298-49C8-912F-4646252F0FD3}" type="slidenum">
              <a:rPr lang="en-US" altLang="en-US"/>
              <a:pPr/>
              <a:t>126</a:t>
            </a:fld>
            <a:endParaRPr lang="en-US" altLang="en-US"/>
          </a:p>
        </p:txBody>
      </p:sp>
      <p:sp>
        <p:nvSpPr>
          <p:cNvPr id="508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8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533258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67DE47-92E7-4027-8F16-D2B9AAD2B0D4}" type="slidenum">
              <a:rPr lang="en-US" altLang="en-US"/>
              <a:pPr/>
              <a:t>127</a:t>
            </a:fld>
            <a:endParaRPr lang="en-US" altLang="en-US"/>
          </a:p>
        </p:txBody>
      </p:sp>
      <p:sp>
        <p:nvSpPr>
          <p:cNvPr id="509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9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4183741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F5BF48-9AE9-41CA-8DDE-AF8CEEB7DC2A}" type="slidenum">
              <a:rPr lang="en-US" altLang="en-US"/>
              <a:pPr/>
              <a:t>128</a:t>
            </a:fld>
            <a:endParaRPr lang="en-US" altLang="en-US"/>
          </a:p>
        </p:txBody>
      </p:sp>
      <p:sp>
        <p:nvSpPr>
          <p:cNvPr id="51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96011593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371D31-7B80-4FB3-9E27-54839723F18E}" type="slidenum">
              <a:rPr lang="en-US" altLang="en-US"/>
              <a:pPr/>
              <a:t>129</a:t>
            </a:fld>
            <a:endParaRPr lang="en-US" altLang="en-US"/>
          </a:p>
        </p:txBody>
      </p:sp>
      <p:sp>
        <p:nvSpPr>
          <p:cNvPr id="512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7843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5B17AD-2728-45FB-A5C2-AAC9F41F5A49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392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984972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C4F360-EBB2-4A95-86D3-4100500710FD}" type="slidenum">
              <a:rPr lang="en-US" altLang="en-US"/>
              <a:pPr/>
              <a:t>130</a:t>
            </a:fld>
            <a:endParaRPr lang="en-US" altLang="en-US"/>
          </a:p>
        </p:txBody>
      </p:sp>
      <p:sp>
        <p:nvSpPr>
          <p:cNvPr id="514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4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2203444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F47B5A-9F5E-4DEB-A861-E900E0B48E38}" type="slidenum">
              <a:rPr lang="en-US" altLang="en-US"/>
              <a:pPr/>
              <a:t>131</a:t>
            </a:fld>
            <a:endParaRPr lang="en-US" altLang="en-US"/>
          </a:p>
        </p:txBody>
      </p:sp>
      <p:sp>
        <p:nvSpPr>
          <p:cNvPr id="51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5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8293763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066EF1-46A9-48B0-9683-33EE65C6607B}" type="slidenum">
              <a:rPr lang="en-US" altLang="en-US"/>
              <a:pPr/>
              <a:t>132</a:t>
            </a:fld>
            <a:endParaRPr lang="en-US" altLang="en-US"/>
          </a:p>
        </p:txBody>
      </p:sp>
      <p:sp>
        <p:nvSpPr>
          <p:cNvPr id="516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6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9346022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228C16-AF93-458E-A1E4-D07282C0D15F}" type="slidenum">
              <a:rPr lang="en-US" altLang="en-US"/>
              <a:pPr/>
              <a:t>133</a:t>
            </a:fld>
            <a:endParaRPr lang="en-US" altLang="en-US"/>
          </a:p>
        </p:txBody>
      </p:sp>
      <p:sp>
        <p:nvSpPr>
          <p:cNvPr id="517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7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625759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FF3112-F154-468C-BD5E-A8C014AEDC24}" type="slidenum">
              <a:rPr lang="en-US" altLang="en-US"/>
              <a:pPr/>
              <a:t>134</a:t>
            </a:fld>
            <a:endParaRPr lang="en-US" altLang="en-US"/>
          </a:p>
        </p:txBody>
      </p:sp>
      <p:sp>
        <p:nvSpPr>
          <p:cNvPr id="518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8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0434717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1BEB8A-C6CA-4A20-89FC-32361D6BD36D}" type="slidenum">
              <a:rPr lang="en-US" altLang="en-US"/>
              <a:pPr/>
              <a:t>135</a:t>
            </a:fld>
            <a:endParaRPr lang="en-US" altLang="en-US"/>
          </a:p>
        </p:txBody>
      </p:sp>
      <p:sp>
        <p:nvSpPr>
          <p:cNvPr id="519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9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7394321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3DFB46-D7D2-45AC-AC0F-52A6384D0760}" type="slidenum">
              <a:rPr lang="en-US" altLang="en-US"/>
              <a:pPr/>
              <a:t>136</a:t>
            </a:fld>
            <a:endParaRPr lang="en-US" altLang="en-US"/>
          </a:p>
        </p:txBody>
      </p:sp>
      <p:sp>
        <p:nvSpPr>
          <p:cNvPr id="520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0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9855261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A5DE34-CF5C-4D40-A8E0-947B4231AC5F}" type="slidenum">
              <a:rPr lang="en-US" altLang="en-US"/>
              <a:pPr/>
              <a:t>137</a:t>
            </a:fld>
            <a:endParaRPr lang="en-US" altLang="en-US"/>
          </a:p>
        </p:txBody>
      </p:sp>
      <p:sp>
        <p:nvSpPr>
          <p:cNvPr id="521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1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6226609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6BCB4F-9679-40C4-8E01-F96A03A01418}" type="slidenum">
              <a:rPr lang="en-US" altLang="en-US"/>
              <a:pPr/>
              <a:t>138</a:t>
            </a:fld>
            <a:endParaRPr lang="en-US" altLang="en-US"/>
          </a:p>
        </p:txBody>
      </p:sp>
      <p:sp>
        <p:nvSpPr>
          <p:cNvPr id="522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7063544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D1BBF6-24D0-4AB6-88AF-00300990615D}" type="slidenum">
              <a:rPr lang="en-US" altLang="en-US"/>
              <a:pPr/>
              <a:t>139</a:t>
            </a:fld>
            <a:endParaRPr lang="en-US" altLang="en-US"/>
          </a:p>
        </p:txBody>
      </p:sp>
      <p:sp>
        <p:nvSpPr>
          <p:cNvPr id="52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3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50928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992BE9-8C99-4947-8040-09446F2E840E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393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3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0587595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91E8E2-1406-4C41-A124-6CE440F87CD7}" type="slidenum">
              <a:rPr lang="en-US" altLang="en-US"/>
              <a:pPr/>
              <a:t>140</a:t>
            </a:fld>
            <a:endParaRPr lang="en-US" altLang="en-US"/>
          </a:p>
        </p:txBody>
      </p:sp>
      <p:sp>
        <p:nvSpPr>
          <p:cNvPr id="524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4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241502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FEA971-63A7-4CCB-A760-C63304E24CF7}" type="slidenum">
              <a:rPr lang="en-US" altLang="en-US"/>
              <a:pPr/>
              <a:t>141</a:t>
            </a:fld>
            <a:endParaRPr lang="en-US" altLang="en-US"/>
          </a:p>
        </p:txBody>
      </p:sp>
      <p:sp>
        <p:nvSpPr>
          <p:cNvPr id="525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5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7816877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72D9C6-A6C0-42B2-9753-7C7B238C5981}" type="slidenum">
              <a:rPr lang="en-US" altLang="en-US"/>
              <a:pPr/>
              <a:t>142</a:t>
            </a:fld>
            <a:endParaRPr lang="en-US" altLang="en-US"/>
          </a:p>
        </p:txBody>
      </p:sp>
      <p:sp>
        <p:nvSpPr>
          <p:cNvPr id="527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7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0596492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C2C8C2-08F9-4C44-9E72-CCB03C430482}" type="slidenum">
              <a:rPr lang="en-US" altLang="en-US"/>
              <a:pPr/>
              <a:t>143</a:t>
            </a:fld>
            <a:endParaRPr lang="en-US" altLang="en-US"/>
          </a:p>
        </p:txBody>
      </p:sp>
      <p:sp>
        <p:nvSpPr>
          <p:cNvPr id="528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8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2743398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EC5E5F-A969-4DB4-940B-FFF25C0B7F93}" type="slidenum">
              <a:rPr lang="en-US" altLang="en-US"/>
              <a:pPr/>
              <a:t>144</a:t>
            </a:fld>
            <a:endParaRPr lang="en-US" altLang="en-US"/>
          </a:p>
        </p:txBody>
      </p:sp>
      <p:sp>
        <p:nvSpPr>
          <p:cNvPr id="529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1043804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48B3A9-01EC-4A26-953A-8D92112CDCC6}" type="slidenum">
              <a:rPr lang="en-US" altLang="en-US"/>
              <a:pPr/>
              <a:t>145</a:t>
            </a:fld>
            <a:endParaRPr lang="en-US" altLang="en-US"/>
          </a:p>
        </p:txBody>
      </p:sp>
      <p:sp>
        <p:nvSpPr>
          <p:cNvPr id="530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0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4695067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79A656-A92B-44F0-A0D7-B577B0228C3B}" type="slidenum">
              <a:rPr lang="en-US" altLang="en-US"/>
              <a:pPr/>
              <a:t>146</a:t>
            </a:fld>
            <a:endParaRPr lang="en-US" altLang="en-US"/>
          </a:p>
        </p:txBody>
      </p:sp>
      <p:sp>
        <p:nvSpPr>
          <p:cNvPr id="531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1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2986233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DC2FFB-CAB1-407B-BE92-E81FBDFA7CFC}" type="slidenum">
              <a:rPr lang="en-US" altLang="en-US"/>
              <a:pPr/>
              <a:t>147</a:t>
            </a:fld>
            <a:endParaRPr lang="en-US" altLang="en-US"/>
          </a:p>
        </p:txBody>
      </p:sp>
      <p:sp>
        <p:nvSpPr>
          <p:cNvPr id="532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4306921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FE2BB8-CD99-44B7-B2FF-069DBC6AE8D7}" type="slidenum">
              <a:rPr lang="en-US" altLang="en-US"/>
              <a:pPr/>
              <a:t>148</a:t>
            </a:fld>
            <a:endParaRPr lang="en-US" altLang="en-US"/>
          </a:p>
        </p:txBody>
      </p:sp>
      <p:sp>
        <p:nvSpPr>
          <p:cNvPr id="533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3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0869728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65285A-3ACA-4185-823B-51EEF3C7E42A}" type="slidenum">
              <a:rPr lang="en-US" altLang="en-US"/>
              <a:pPr/>
              <a:t>149</a:t>
            </a:fld>
            <a:endParaRPr lang="en-US" altLang="en-US"/>
          </a:p>
        </p:txBody>
      </p:sp>
      <p:sp>
        <p:nvSpPr>
          <p:cNvPr id="534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4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33494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42F7B4-8A6D-4066-82EE-2088937E79AA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39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412624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147368-0295-4048-9B22-97F611EE55E7}" type="slidenum">
              <a:rPr lang="en-US" altLang="en-US"/>
              <a:pPr/>
              <a:t>150</a:t>
            </a:fld>
            <a:endParaRPr lang="en-US" altLang="en-US"/>
          </a:p>
        </p:txBody>
      </p:sp>
      <p:sp>
        <p:nvSpPr>
          <p:cNvPr id="53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5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0145859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E100CD-EBE4-4037-8D6B-D514F9AB1058}" type="slidenum">
              <a:rPr lang="en-US" altLang="en-US"/>
              <a:pPr/>
              <a:t>151</a:t>
            </a:fld>
            <a:endParaRPr lang="en-US" altLang="en-US"/>
          </a:p>
        </p:txBody>
      </p:sp>
      <p:sp>
        <p:nvSpPr>
          <p:cNvPr id="536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6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888320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4E7BAD-F920-49F9-9221-296D147ACDA2}" type="slidenum">
              <a:rPr lang="en-US" altLang="en-US"/>
              <a:pPr/>
              <a:t>152</a:t>
            </a:fld>
            <a:endParaRPr lang="en-US" altLang="en-US"/>
          </a:p>
        </p:txBody>
      </p:sp>
      <p:sp>
        <p:nvSpPr>
          <p:cNvPr id="537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7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8231202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2C18A2-49D8-455D-A995-DA436C0D5952}" type="slidenum">
              <a:rPr lang="en-US" altLang="en-US"/>
              <a:pPr/>
              <a:t>153</a:t>
            </a:fld>
            <a:endParaRPr lang="en-US" altLang="en-US"/>
          </a:p>
        </p:txBody>
      </p:sp>
      <p:sp>
        <p:nvSpPr>
          <p:cNvPr id="538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8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6588704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7A4471-1919-4DDC-A596-B002D2991E04}" type="slidenum">
              <a:rPr lang="en-US" altLang="en-US"/>
              <a:pPr/>
              <a:t>154</a:t>
            </a:fld>
            <a:endParaRPr lang="en-US" altLang="en-US"/>
          </a:p>
        </p:txBody>
      </p:sp>
      <p:sp>
        <p:nvSpPr>
          <p:cNvPr id="539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9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9397397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DFDFAE-379E-48CD-930B-B4CE7CDBAFFC}" type="slidenum">
              <a:rPr lang="en-US" altLang="en-US"/>
              <a:pPr/>
              <a:t>155</a:t>
            </a:fld>
            <a:endParaRPr lang="en-US" altLang="en-US"/>
          </a:p>
        </p:txBody>
      </p:sp>
      <p:sp>
        <p:nvSpPr>
          <p:cNvPr id="540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0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7967232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204A78-8ECB-4D5D-B386-01775CC981B7}" type="slidenum">
              <a:rPr lang="en-US" altLang="en-US"/>
              <a:pPr/>
              <a:t>156</a:t>
            </a:fld>
            <a:endParaRPr lang="en-US" altLang="en-US"/>
          </a:p>
        </p:txBody>
      </p:sp>
      <p:sp>
        <p:nvSpPr>
          <p:cNvPr id="541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1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2338599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D237CF-EEE5-4CF2-B50B-09502046B778}" type="slidenum">
              <a:rPr lang="en-US" altLang="en-US"/>
              <a:pPr/>
              <a:t>157</a:t>
            </a:fld>
            <a:endParaRPr lang="en-US" altLang="en-US"/>
          </a:p>
        </p:txBody>
      </p:sp>
      <p:sp>
        <p:nvSpPr>
          <p:cNvPr id="542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4489285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094BAC-33FD-4193-BD7A-CDDA7464B112}" type="slidenum">
              <a:rPr lang="en-US" altLang="en-US"/>
              <a:pPr/>
              <a:t>158</a:t>
            </a:fld>
            <a:endParaRPr lang="en-US" altLang="en-US"/>
          </a:p>
        </p:txBody>
      </p:sp>
      <p:sp>
        <p:nvSpPr>
          <p:cNvPr id="543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3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8809510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BAE838-AEFE-4454-890B-2487FFD63F3F}" type="slidenum">
              <a:rPr lang="en-US" altLang="en-US"/>
              <a:pPr/>
              <a:t>159</a:t>
            </a:fld>
            <a:endParaRPr lang="en-US" altLang="en-US"/>
          </a:p>
        </p:txBody>
      </p:sp>
      <p:sp>
        <p:nvSpPr>
          <p:cNvPr id="544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4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87857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398EEE-6FE0-460B-8938-30E14BDEC04E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395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5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0934214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29115C-1DF9-49F2-AE32-9E9127C428D2}" type="slidenum">
              <a:rPr lang="en-US" altLang="en-US"/>
              <a:pPr/>
              <a:t>160</a:t>
            </a:fld>
            <a:endParaRPr lang="en-US" altLang="en-US"/>
          </a:p>
        </p:txBody>
      </p:sp>
      <p:sp>
        <p:nvSpPr>
          <p:cNvPr id="545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5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3574074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149CCB-AB94-4E4D-9AC8-B0799351B8B6}" type="slidenum">
              <a:rPr lang="en-US" altLang="en-US"/>
              <a:pPr/>
              <a:t>161</a:t>
            </a:fld>
            <a:endParaRPr lang="en-US" altLang="en-US"/>
          </a:p>
        </p:txBody>
      </p:sp>
      <p:sp>
        <p:nvSpPr>
          <p:cNvPr id="546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6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03296841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3B51C4-2A72-4702-8F58-03A3A6CDD317}" type="slidenum">
              <a:rPr lang="en-US" altLang="en-US"/>
              <a:pPr/>
              <a:t>162</a:t>
            </a:fld>
            <a:endParaRPr lang="en-US" altLang="en-US"/>
          </a:p>
        </p:txBody>
      </p:sp>
      <p:sp>
        <p:nvSpPr>
          <p:cNvPr id="547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7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0579458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5A92E0-0B4B-45D0-9EDC-053D61DFC3A0}" type="slidenum">
              <a:rPr lang="en-US" altLang="en-US"/>
              <a:pPr/>
              <a:t>163</a:t>
            </a:fld>
            <a:endParaRPr lang="en-US" altLang="en-US"/>
          </a:p>
        </p:txBody>
      </p:sp>
      <p:sp>
        <p:nvSpPr>
          <p:cNvPr id="548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8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2186757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EC7817-E692-40B8-B1BF-3321A9FB2F41}" type="slidenum">
              <a:rPr lang="en-US" altLang="en-US"/>
              <a:pPr/>
              <a:t>164</a:t>
            </a:fld>
            <a:endParaRPr lang="en-US" altLang="en-US"/>
          </a:p>
        </p:txBody>
      </p:sp>
      <p:sp>
        <p:nvSpPr>
          <p:cNvPr id="549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9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8714841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34F010-BA34-43B5-AA49-F7EEEC94A3D9}" type="slidenum">
              <a:rPr lang="en-US" altLang="en-US"/>
              <a:pPr/>
              <a:t>165</a:t>
            </a:fld>
            <a:endParaRPr lang="en-US" altLang="en-US"/>
          </a:p>
        </p:txBody>
      </p:sp>
      <p:sp>
        <p:nvSpPr>
          <p:cNvPr id="550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6680084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0A398E-DC40-47BD-9E19-C4023A3AA07C}" type="slidenum">
              <a:rPr lang="en-US" altLang="en-US"/>
              <a:pPr/>
              <a:t>166</a:t>
            </a:fld>
            <a:endParaRPr lang="en-US" altLang="en-US"/>
          </a:p>
        </p:txBody>
      </p:sp>
      <p:sp>
        <p:nvSpPr>
          <p:cNvPr id="551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6853383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C1A3D4-1841-435D-848E-E809973137E9}" type="slidenum">
              <a:rPr lang="en-US" altLang="en-US"/>
              <a:pPr/>
              <a:t>167</a:t>
            </a:fld>
            <a:endParaRPr lang="en-US" altLang="en-US"/>
          </a:p>
        </p:txBody>
      </p:sp>
      <p:sp>
        <p:nvSpPr>
          <p:cNvPr id="552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9303241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4824AF-D1AA-48D7-B13D-57A5B7641CF8}" type="slidenum">
              <a:rPr lang="en-US" altLang="en-US"/>
              <a:pPr/>
              <a:t>168</a:t>
            </a:fld>
            <a:endParaRPr lang="en-US" altLang="en-US"/>
          </a:p>
        </p:txBody>
      </p:sp>
      <p:sp>
        <p:nvSpPr>
          <p:cNvPr id="553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1057753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1302BC-D285-4F19-9F1C-E9D6D8DB8DB2}" type="slidenum">
              <a:rPr lang="en-US" altLang="en-US"/>
              <a:pPr/>
              <a:t>169</a:t>
            </a:fld>
            <a:endParaRPr lang="en-US" altLang="en-US"/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40747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AEBFAF-DE35-4CDB-9EF2-E9C017016778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396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6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8167248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E290FA-101E-4EAC-AC30-6B197B621AFD}" type="slidenum">
              <a:rPr lang="en-US" altLang="en-US"/>
              <a:pPr/>
              <a:t>170</a:t>
            </a:fld>
            <a:endParaRPr lang="en-US" altLang="en-US"/>
          </a:p>
        </p:txBody>
      </p:sp>
      <p:sp>
        <p:nvSpPr>
          <p:cNvPr id="556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6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75383170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27F793-24E6-4A67-8A56-82735915C649}" type="slidenum">
              <a:rPr lang="en-US" altLang="en-US"/>
              <a:pPr/>
              <a:t>171</a:t>
            </a:fld>
            <a:endParaRPr lang="en-US" altLang="en-US"/>
          </a:p>
        </p:txBody>
      </p:sp>
      <p:sp>
        <p:nvSpPr>
          <p:cNvPr id="557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7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832296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DF478F-DA54-430F-B137-A995094BDEA6}" type="slidenum">
              <a:rPr lang="en-US" altLang="en-US"/>
              <a:pPr/>
              <a:t>172</a:t>
            </a:fld>
            <a:endParaRPr lang="en-US" altLang="en-US"/>
          </a:p>
        </p:txBody>
      </p:sp>
      <p:sp>
        <p:nvSpPr>
          <p:cNvPr id="558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8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6586654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7309F1-262D-4162-81A2-8C5DD55E854D}" type="slidenum">
              <a:rPr lang="en-US" altLang="en-US"/>
              <a:pPr/>
              <a:t>173</a:t>
            </a:fld>
            <a:endParaRPr lang="en-US" altLang="en-US"/>
          </a:p>
        </p:txBody>
      </p:sp>
      <p:sp>
        <p:nvSpPr>
          <p:cNvPr id="559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9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0447077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4BE254-DF19-473C-A720-911625D53EA2}" type="slidenum">
              <a:rPr lang="en-US" altLang="en-US"/>
              <a:pPr/>
              <a:t>174</a:t>
            </a:fld>
            <a:endParaRPr lang="en-US" altLang="en-US"/>
          </a:p>
        </p:txBody>
      </p:sp>
      <p:sp>
        <p:nvSpPr>
          <p:cNvPr id="560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1790167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1E9EEC-0AD6-4692-842B-754B34BA4FEC}" type="slidenum">
              <a:rPr lang="en-US" altLang="en-US"/>
              <a:pPr/>
              <a:t>175</a:t>
            </a:fld>
            <a:endParaRPr lang="en-US" altLang="en-US"/>
          </a:p>
        </p:txBody>
      </p:sp>
      <p:sp>
        <p:nvSpPr>
          <p:cNvPr id="561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1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3451732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55C45A-B7A9-4BA4-80B3-AAFB059F2CCB}" type="slidenum">
              <a:rPr lang="en-US" altLang="en-US"/>
              <a:pPr/>
              <a:t>176</a:t>
            </a:fld>
            <a:endParaRPr lang="en-US" altLang="en-US"/>
          </a:p>
        </p:txBody>
      </p:sp>
      <p:sp>
        <p:nvSpPr>
          <p:cNvPr id="562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2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319714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3F68E2-8277-41C9-AB6F-D419D8BC6784}" type="slidenum">
              <a:rPr lang="en-US" altLang="en-US"/>
              <a:pPr/>
              <a:t>177</a:t>
            </a:fld>
            <a:endParaRPr lang="en-US" altLang="en-US"/>
          </a:p>
        </p:txBody>
      </p:sp>
      <p:sp>
        <p:nvSpPr>
          <p:cNvPr id="563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3778410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A65F91-7BB0-498F-B612-FE55105F0A45}" type="slidenum">
              <a:rPr lang="en-US" altLang="en-US"/>
              <a:pPr/>
              <a:t>178</a:t>
            </a:fld>
            <a:endParaRPr lang="en-US" altLang="en-US"/>
          </a:p>
        </p:txBody>
      </p:sp>
      <p:sp>
        <p:nvSpPr>
          <p:cNvPr id="564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4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1532184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A94333-71AE-4AE7-85C0-1F6916FF6CA4}" type="slidenum">
              <a:rPr lang="en-US" altLang="en-US"/>
              <a:pPr/>
              <a:t>179</a:t>
            </a:fld>
            <a:endParaRPr lang="en-US" altLang="en-US"/>
          </a:p>
        </p:txBody>
      </p:sp>
      <p:sp>
        <p:nvSpPr>
          <p:cNvPr id="565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41545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200083-A30D-4B93-BF9F-3EA0718263DF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397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7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2673800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48F158-5F8B-49AD-B51F-D142A04F11AE}" type="slidenum">
              <a:rPr lang="en-US" altLang="en-US"/>
              <a:pPr/>
              <a:t>180</a:t>
            </a:fld>
            <a:endParaRPr lang="en-US" altLang="en-US"/>
          </a:p>
        </p:txBody>
      </p:sp>
      <p:sp>
        <p:nvSpPr>
          <p:cNvPr id="566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6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304680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B378AB-8715-4920-A480-A14283C61450}" type="slidenum">
              <a:rPr lang="en-US" altLang="en-US"/>
              <a:pPr/>
              <a:t>181</a:t>
            </a:fld>
            <a:endParaRPr lang="en-US" altLang="en-US"/>
          </a:p>
        </p:txBody>
      </p:sp>
      <p:sp>
        <p:nvSpPr>
          <p:cNvPr id="585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48038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DD6367-FE9D-45B8-95C3-05C2B8EAE455}" type="slidenum">
              <a:rPr lang="en-US" altLang="en-US"/>
              <a:pPr/>
              <a:t>182</a:t>
            </a:fld>
            <a:endParaRPr lang="en-US" altLang="en-US"/>
          </a:p>
        </p:txBody>
      </p:sp>
      <p:sp>
        <p:nvSpPr>
          <p:cNvPr id="587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7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7287785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E93D4B-9710-4EDC-9FDB-DF6BD4A25E9E}" type="slidenum">
              <a:rPr lang="en-US" altLang="en-US"/>
              <a:pPr/>
              <a:t>183</a:t>
            </a:fld>
            <a:endParaRPr lang="en-US" altLang="en-US"/>
          </a:p>
        </p:txBody>
      </p:sp>
      <p:sp>
        <p:nvSpPr>
          <p:cNvPr id="588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8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4244489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17A306-B276-422A-9F1D-7FB33616BC22}" type="slidenum">
              <a:rPr lang="en-US" altLang="en-US"/>
              <a:pPr/>
              <a:t>184</a:t>
            </a:fld>
            <a:endParaRPr lang="en-US" altLang="en-US"/>
          </a:p>
        </p:txBody>
      </p:sp>
      <p:sp>
        <p:nvSpPr>
          <p:cNvPr id="589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9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3904849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EE0FD9-7E20-4738-ADBC-23A7C95825AA}" type="slidenum">
              <a:rPr lang="en-US" altLang="en-US"/>
              <a:pPr/>
              <a:t>185</a:t>
            </a:fld>
            <a:endParaRPr lang="en-US" altLang="en-US"/>
          </a:p>
        </p:txBody>
      </p:sp>
      <p:sp>
        <p:nvSpPr>
          <p:cNvPr id="567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7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6674853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D321D8-5544-431C-9F1A-E20D48F1DAD1}" type="slidenum">
              <a:rPr lang="en-US" altLang="en-US"/>
              <a:pPr/>
              <a:t>186</a:t>
            </a:fld>
            <a:endParaRPr lang="en-US" altLang="en-US"/>
          </a:p>
        </p:txBody>
      </p:sp>
      <p:sp>
        <p:nvSpPr>
          <p:cNvPr id="568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8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5028983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0566EA-9CFF-4721-A388-F6201B09C328}" type="slidenum">
              <a:rPr lang="en-US" altLang="en-US"/>
              <a:pPr/>
              <a:t>187</a:t>
            </a:fld>
            <a:endParaRPr lang="en-US" altLang="en-US"/>
          </a:p>
        </p:txBody>
      </p:sp>
      <p:sp>
        <p:nvSpPr>
          <p:cNvPr id="569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9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528597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59AD31-7412-42E3-AF6B-097EF373EBDE}" type="slidenum">
              <a:rPr lang="en-US" altLang="en-US"/>
              <a:pPr/>
              <a:t>188</a:t>
            </a:fld>
            <a:endParaRPr lang="en-US" altLang="en-US"/>
          </a:p>
        </p:txBody>
      </p:sp>
      <p:sp>
        <p:nvSpPr>
          <p:cNvPr id="570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0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4747505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ACF68E-5F2D-4F73-A1AD-1F97023A09C6}" type="slidenum">
              <a:rPr lang="en-US" altLang="en-US"/>
              <a:pPr/>
              <a:t>189</a:t>
            </a:fld>
            <a:endParaRPr lang="en-US" altLang="en-US"/>
          </a:p>
        </p:txBody>
      </p:sp>
      <p:sp>
        <p:nvSpPr>
          <p:cNvPr id="571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1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40603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108C17-CE97-46BD-932C-A1AF0A39AF60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39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8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0329070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D1D21C-6292-4672-BA4B-6FC16CA3D4DE}" type="slidenum">
              <a:rPr lang="en-US" altLang="en-US"/>
              <a:pPr/>
              <a:t>190</a:t>
            </a:fld>
            <a:endParaRPr lang="en-US" altLang="en-US"/>
          </a:p>
        </p:txBody>
      </p:sp>
      <p:sp>
        <p:nvSpPr>
          <p:cNvPr id="572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2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9459636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7D9846-CF34-4847-B7D5-804A78404290}" type="slidenum">
              <a:rPr lang="en-US" altLang="en-US"/>
              <a:pPr/>
              <a:t>191</a:t>
            </a:fld>
            <a:endParaRPr lang="en-US" altLang="en-US"/>
          </a:p>
        </p:txBody>
      </p:sp>
      <p:sp>
        <p:nvSpPr>
          <p:cNvPr id="573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6705626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F8939A-7CA0-4F87-97A7-C6E404DDB424}" type="slidenum">
              <a:rPr lang="en-US" altLang="en-US"/>
              <a:pPr/>
              <a:t>192</a:t>
            </a:fld>
            <a:endParaRPr lang="en-US" altLang="en-US"/>
          </a:p>
        </p:txBody>
      </p:sp>
      <p:sp>
        <p:nvSpPr>
          <p:cNvPr id="574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4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4050168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721240-F9EF-45B3-B4E0-ABBA07EF01E7}" type="slidenum">
              <a:rPr lang="en-US" altLang="en-US"/>
              <a:pPr/>
              <a:t>193</a:t>
            </a:fld>
            <a:endParaRPr lang="en-US" altLang="en-US"/>
          </a:p>
        </p:txBody>
      </p:sp>
      <p:sp>
        <p:nvSpPr>
          <p:cNvPr id="575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5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5943571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AC1BB6-8D7E-4EE6-8C38-62ED1C6B7790}" type="slidenum">
              <a:rPr lang="en-US" altLang="en-US"/>
              <a:pPr/>
              <a:t>194</a:t>
            </a:fld>
            <a:endParaRPr lang="en-US" altLang="en-US"/>
          </a:p>
        </p:txBody>
      </p:sp>
      <p:sp>
        <p:nvSpPr>
          <p:cNvPr id="576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6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7290196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FA573E-6B46-4EEC-A0DB-3380CC10B718}" type="slidenum">
              <a:rPr lang="en-US" altLang="en-US"/>
              <a:pPr/>
              <a:t>195</a:t>
            </a:fld>
            <a:endParaRPr lang="en-US" altLang="en-US"/>
          </a:p>
        </p:txBody>
      </p:sp>
      <p:sp>
        <p:nvSpPr>
          <p:cNvPr id="577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7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2142394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69ACA6-2752-4B6F-9952-FB376158B94B}" type="slidenum">
              <a:rPr lang="en-US" altLang="en-US"/>
              <a:pPr/>
              <a:t>196</a:t>
            </a:fld>
            <a:endParaRPr lang="en-US" altLang="en-US"/>
          </a:p>
        </p:txBody>
      </p:sp>
      <p:sp>
        <p:nvSpPr>
          <p:cNvPr id="578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8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926391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BA504D-F044-427B-A019-2D524C30BB5B}" type="slidenum">
              <a:rPr lang="en-US" altLang="en-US"/>
              <a:pPr/>
              <a:t>197</a:t>
            </a:fld>
            <a:endParaRPr lang="en-US" altLang="en-US"/>
          </a:p>
        </p:txBody>
      </p:sp>
      <p:sp>
        <p:nvSpPr>
          <p:cNvPr id="579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9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6237275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F535F7-7D0A-4655-9D23-7A1F87796D4C}" type="slidenum">
              <a:rPr lang="en-US" altLang="en-US"/>
              <a:pPr/>
              <a:t>198</a:t>
            </a:fld>
            <a:endParaRPr lang="en-US" altLang="en-US"/>
          </a:p>
        </p:txBody>
      </p:sp>
      <p:sp>
        <p:nvSpPr>
          <p:cNvPr id="580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0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2665919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7D9BB6-EB00-45D2-9F64-60FB4003C340}" type="slidenum">
              <a:rPr lang="en-US" altLang="en-US"/>
              <a:pPr/>
              <a:t>199</a:t>
            </a:fld>
            <a:endParaRPr lang="en-US" altLang="en-US"/>
          </a:p>
        </p:txBody>
      </p:sp>
      <p:sp>
        <p:nvSpPr>
          <p:cNvPr id="58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1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8008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A5D5A3-064F-472A-BEBA-B03CBFC110F5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38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22161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D34ECB-96F1-48D7-8158-91DAF2FB2B25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399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9975422"/>
      </p:ext>
    </p:extLst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7931E6-7EBE-419C-803D-F579941DE43A}" type="slidenum">
              <a:rPr lang="en-US" altLang="en-US"/>
              <a:pPr/>
              <a:t>200</a:t>
            </a:fld>
            <a:endParaRPr lang="en-US" altLang="en-US"/>
          </a:p>
        </p:txBody>
      </p:sp>
      <p:sp>
        <p:nvSpPr>
          <p:cNvPr id="590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0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1109359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4600CA-A6A7-4001-980D-7B1EA2E60F69}" type="slidenum">
              <a:rPr lang="en-US" altLang="en-US"/>
              <a:pPr/>
              <a:t>201</a:t>
            </a:fld>
            <a:endParaRPr lang="en-US" altLang="en-US"/>
          </a:p>
        </p:txBody>
      </p:sp>
      <p:sp>
        <p:nvSpPr>
          <p:cNvPr id="586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6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52798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E77656-7B23-4FBD-94F2-7659E6D5F0C8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0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12335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29917A-FEBC-41A3-A4EB-BE45C9EDBED3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401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96348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4A27FC-C740-4D34-B601-8F6D25D7EDFE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40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2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99711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FAD139-A2F4-4960-9BD6-ABD15BD90D82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403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3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83792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AB1939-0DC0-4E37-A20F-6E2A4755DB51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4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8218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A583CE-4931-4791-91FD-D547DFF3702D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405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5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76410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DAAC72-3005-4749-A4D1-D20009A310EB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40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35376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443C76-9CA2-4AC3-A15B-C1DF5EAE39B3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407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76571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6FFAF2-A4C8-4C47-8EFB-E464A8787D91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8083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E28533-DE8A-4359-8150-507CC0276365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382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2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97407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D34657-38E8-4051-9D8C-11ED9A6C66CD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40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76178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162F3F-8C25-4E5D-8FC2-E4CCB9388CA4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41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93894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CDAF62-26CC-4CB1-BC96-CC876E9DE612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411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1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87150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186FF1-949E-4869-BD8B-F909A8F8903E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412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61864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B9F16B-7629-47E3-968D-408FFEDFE4A2}" type="slidenum">
              <a:rPr lang="en-US" altLang="en-US"/>
              <a:pPr/>
              <a:t>34</a:t>
            </a:fld>
            <a:endParaRPr lang="en-US" altLang="en-US"/>
          </a:p>
        </p:txBody>
      </p:sp>
      <p:sp>
        <p:nvSpPr>
          <p:cNvPr id="413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3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00952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63ED21-419C-451F-8339-A55BDB203837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41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4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90074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C4406A-0BD5-4AEB-BC84-1547C69BFF66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415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5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61510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FC8839-F951-430D-A552-CE93359A8003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416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6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76050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029A11-53D6-4974-A721-ED184642680F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417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7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00126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2A10DB-2659-486F-B6AB-03C5C8D6AF02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41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7644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CF7BEB-9E95-4ACB-9494-65D736258A85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38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0870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4F682D-F3D4-4308-8675-78A0FDEF3BE3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419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32187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CDB84A-A10E-45A2-BD10-6613C8AC2EB0}" type="slidenum">
              <a:rPr lang="en-US" altLang="en-US"/>
              <a:pPr/>
              <a:t>41</a:t>
            </a:fld>
            <a:endParaRPr lang="en-US" altLang="en-US"/>
          </a:p>
        </p:txBody>
      </p:sp>
      <p:sp>
        <p:nvSpPr>
          <p:cNvPr id="420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65555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02C6724-A957-4EB9-AC80-157DEA50D30D}" type="slidenum">
              <a:rPr lang="en-US" altLang="en-US"/>
              <a:pPr/>
              <a:t>42</a:t>
            </a:fld>
            <a:endParaRPr lang="en-US" altLang="en-US"/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05815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59E9AF-B65A-47B4-B2B7-B769224F3917}" type="slidenum">
              <a:rPr lang="en-US" altLang="en-US"/>
              <a:pPr/>
              <a:t>43</a:t>
            </a:fld>
            <a:endParaRPr lang="en-US" altLang="en-US"/>
          </a:p>
        </p:txBody>
      </p:sp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53851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8E77FA-213E-4975-9631-F497F5AF4B14}" type="slidenum">
              <a:rPr lang="en-US" altLang="en-US"/>
              <a:pPr/>
              <a:t>44</a:t>
            </a:fld>
            <a:endParaRPr lang="en-US" alt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50369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BE315D-4490-49DC-953E-556B7E9BA6C7}" type="slidenum">
              <a:rPr lang="en-US" altLang="en-US"/>
              <a:pPr/>
              <a:t>45</a:t>
            </a:fld>
            <a:endParaRPr lang="en-US" altLang="en-US"/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71920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6D9DEE-6D87-495C-B5F8-91DFBE9BA9FB}" type="slidenum">
              <a:rPr lang="en-US" altLang="en-US"/>
              <a:pPr/>
              <a:t>46</a:t>
            </a:fld>
            <a:endParaRPr lang="en-US" altLang="en-US"/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569868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225B0D-E59D-41D4-906C-FF235FA618B1}" type="slidenum">
              <a:rPr lang="en-US" altLang="en-US"/>
              <a:pPr/>
              <a:t>47</a:t>
            </a:fld>
            <a:endParaRPr lang="en-US" altLang="en-US"/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880273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237F7E-D1C5-4941-B48A-251E1433B5EF}" type="slidenum">
              <a:rPr lang="en-US" altLang="en-US"/>
              <a:pPr/>
              <a:t>48</a:t>
            </a:fld>
            <a:endParaRPr lang="en-US" altLang="en-US"/>
          </a:p>
        </p:txBody>
      </p:sp>
      <p:sp>
        <p:nvSpPr>
          <p:cNvPr id="42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244145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5D5573-9770-4E63-A99B-F49C700A5B35}" type="slidenum">
              <a:rPr lang="en-US" altLang="en-US"/>
              <a:pPr/>
              <a:t>49</a:t>
            </a:fld>
            <a:endParaRPr lang="en-US" altLang="en-US"/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1712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A40BDC-7396-43C5-BEBC-00A5C1884C20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385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5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862130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D65E45-E559-49CF-AE62-95D284CA671B}" type="slidenum">
              <a:rPr lang="en-US" altLang="en-US"/>
              <a:pPr/>
              <a:t>50</a:t>
            </a:fld>
            <a:endParaRPr lang="en-US" altLang="en-US"/>
          </a:p>
        </p:txBody>
      </p:sp>
      <p:sp>
        <p:nvSpPr>
          <p:cNvPr id="43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03050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AD403E-25D8-406C-B56B-A66CAFA848DE}" type="slidenum">
              <a:rPr lang="en-US" altLang="en-US"/>
              <a:pPr/>
              <a:t>51</a:t>
            </a:fld>
            <a:endParaRPr lang="en-US" altLang="en-US"/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376797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AF30C5-99C3-41CA-A862-DFF585DB347A}" type="slidenum">
              <a:rPr lang="en-US" altLang="en-US"/>
              <a:pPr/>
              <a:t>52</a:t>
            </a:fld>
            <a:endParaRPr lang="en-US" altLang="en-US"/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460208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C6C2AD-2201-4C49-A2EB-8BFE5D95C2C9}" type="slidenum">
              <a:rPr lang="en-US" altLang="en-US"/>
              <a:pPr/>
              <a:t>53</a:t>
            </a:fld>
            <a:endParaRPr lang="en-US" altLang="en-US"/>
          </a:p>
        </p:txBody>
      </p:sp>
      <p:sp>
        <p:nvSpPr>
          <p:cNvPr id="433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3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734882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7D8C06-2065-420D-A0F6-2E54BADE7882}" type="slidenum">
              <a:rPr lang="en-US" altLang="en-US"/>
              <a:pPr/>
              <a:t>54</a:t>
            </a:fld>
            <a:endParaRPr lang="en-US" altLang="en-US"/>
          </a:p>
        </p:txBody>
      </p:sp>
      <p:sp>
        <p:nvSpPr>
          <p:cNvPr id="434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4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318981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4E8E1D-D94A-4BF9-B068-C1845C3E432F}" type="slidenum">
              <a:rPr lang="en-US" altLang="en-US"/>
              <a:pPr/>
              <a:t>55</a:t>
            </a:fld>
            <a:endParaRPr lang="en-US" altLang="en-US"/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03971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0430CD-D30D-4CD9-99CB-6E98C4AC9B01}" type="slidenum">
              <a:rPr lang="en-US" altLang="en-US"/>
              <a:pPr/>
              <a:t>56</a:t>
            </a:fld>
            <a:endParaRPr lang="en-US" altLang="en-US"/>
          </a:p>
        </p:txBody>
      </p:sp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884405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62284C-7EE1-4A44-AECA-E9C9B8079F95}" type="slidenum">
              <a:rPr lang="en-US" altLang="en-US"/>
              <a:pPr/>
              <a:t>57</a:t>
            </a:fld>
            <a:endParaRPr lang="en-US" altLang="en-US"/>
          </a:p>
        </p:txBody>
      </p:sp>
      <p:sp>
        <p:nvSpPr>
          <p:cNvPr id="43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7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511950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A9D67B-46AB-49B4-8EB0-8F749D01EAE4}" type="slidenum">
              <a:rPr lang="en-US" altLang="en-US"/>
              <a:pPr/>
              <a:t>58</a:t>
            </a:fld>
            <a:endParaRPr lang="en-US" altLang="en-US"/>
          </a:p>
        </p:txBody>
      </p:sp>
      <p:sp>
        <p:nvSpPr>
          <p:cNvPr id="438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8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206336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C9794C-5C3C-41CC-8346-8CC1E0A04313}" type="slidenum">
              <a:rPr lang="en-US" altLang="en-US"/>
              <a:pPr/>
              <a:t>59</a:t>
            </a:fld>
            <a:endParaRPr lang="en-US" altLang="en-US"/>
          </a:p>
        </p:txBody>
      </p:sp>
      <p:sp>
        <p:nvSpPr>
          <p:cNvPr id="439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05517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A295C2-336F-4CE6-A9F4-7EE950F7D12B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592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2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339324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A7EE3F-261F-4143-9595-56AFC9AE7432}" type="slidenum">
              <a:rPr lang="en-US" altLang="en-US"/>
              <a:pPr/>
              <a:t>60</a:t>
            </a:fld>
            <a:endParaRPr lang="en-US" altLang="en-US"/>
          </a:p>
        </p:txBody>
      </p:sp>
      <p:sp>
        <p:nvSpPr>
          <p:cNvPr id="440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974747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626241-E589-4414-8318-CAA93FE22213}" type="slidenum">
              <a:rPr lang="en-US" altLang="en-US"/>
              <a:pPr/>
              <a:t>61</a:t>
            </a:fld>
            <a:endParaRPr lang="en-US" altLang="en-US"/>
          </a:p>
        </p:txBody>
      </p:sp>
      <p:sp>
        <p:nvSpPr>
          <p:cNvPr id="441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1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089523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0FC55B2-E57F-4ADB-BC38-086A6CAB7ED5}" type="slidenum">
              <a:rPr lang="en-US" altLang="en-US"/>
              <a:pPr/>
              <a:t>62</a:t>
            </a:fld>
            <a:endParaRPr lang="en-US" altLang="en-US"/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400512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5C352A-4221-48EC-AF2F-6F4B538EA4C1}" type="slidenum">
              <a:rPr lang="en-US" altLang="en-US"/>
              <a:pPr/>
              <a:t>63</a:t>
            </a:fld>
            <a:endParaRPr lang="en-US" altLang="en-US"/>
          </a:p>
        </p:txBody>
      </p:sp>
      <p:sp>
        <p:nvSpPr>
          <p:cNvPr id="443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611144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27927A-A7BF-467D-BFD2-E9850208B816}" type="slidenum">
              <a:rPr lang="en-US" altLang="en-US"/>
              <a:pPr/>
              <a:t>64</a:t>
            </a:fld>
            <a:endParaRPr lang="en-US" altLang="en-US"/>
          </a:p>
        </p:txBody>
      </p:sp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75458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949BE5-0678-4FD4-B597-F702C80C38D9}" type="slidenum">
              <a:rPr lang="en-US" altLang="en-US"/>
              <a:pPr/>
              <a:t>65</a:t>
            </a:fld>
            <a:endParaRPr lang="en-US" altLang="en-US"/>
          </a:p>
        </p:txBody>
      </p:sp>
      <p:sp>
        <p:nvSpPr>
          <p:cNvPr id="445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656380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1D9A8B-17CE-4769-B42A-95AB326A4502}" type="slidenum">
              <a:rPr lang="en-US" altLang="en-US"/>
              <a:pPr/>
              <a:t>66</a:t>
            </a:fld>
            <a:endParaRPr lang="en-US" altLang="en-US"/>
          </a:p>
        </p:txBody>
      </p:sp>
      <p:sp>
        <p:nvSpPr>
          <p:cNvPr id="446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6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549763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1EE9EB-0221-4536-84E3-18BABE2FDEDF}" type="slidenum">
              <a:rPr lang="en-US" altLang="en-US"/>
              <a:pPr/>
              <a:t>67</a:t>
            </a:fld>
            <a:endParaRPr lang="en-US" altLang="en-US"/>
          </a:p>
        </p:txBody>
      </p:sp>
      <p:sp>
        <p:nvSpPr>
          <p:cNvPr id="447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898020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E1D6A3-3D7E-44AF-A64A-CA2CC03A6862}" type="slidenum">
              <a:rPr lang="en-US" altLang="en-US"/>
              <a:pPr/>
              <a:t>68</a:t>
            </a:fld>
            <a:endParaRPr lang="en-US" altLang="en-US"/>
          </a:p>
        </p:txBody>
      </p:sp>
      <p:sp>
        <p:nvSpPr>
          <p:cNvPr id="448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429495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EE6EC1-CCD9-4B35-B212-10B80DABD0F5}" type="slidenum">
              <a:rPr lang="en-US" altLang="en-US"/>
              <a:pPr/>
              <a:t>69</a:t>
            </a:fld>
            <a:endParaRPr lang="en-US" altLang="en-US"/>
          </a:p>
        </p:txBody>
      </p:sp>
      <p:sp>
        <p:nvSpPr>
          <p:cNvPr id="449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9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4104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80D393-AAAF-4908-A123-26C88C8CB553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386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6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365344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9A04D6-7C3B-4968-8BDC-985E460B6DC0}" type="slidenum">
              <a:rPr lang="en-US" altLang="en-US"/>
              <a:pPr/>
              <a:t>70</a:t>
            </a:fld>
            <a:endParaRPr lang="en-US" altLang="en-US"/>
          </a:p>
        </p:txBody>
      </p:sp>
      <p:sp>
        <p:nvSpPr>
          <p:cNvPr id="450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368913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B77A5C-FF71-4693-A304-F71BD4397E90}" type="slidenum">
              <a:rPr lang="en-US" altLang="en-US"/>
              <a:pPr/>
              <a:t>71</a:t>
            </a:fld>
            <a:endParaRPr lang="en-US" altLang="en-US"/>
          </a:p>
        </p:txBody>
      </p:sp>
      <p:sp>
        <p:nvSpPr>
          <p:cNvPr id="451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1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944048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4B2DBB-9113-45F9-94D8-ACD618F4F0B7}" type="slidenum">
              <a:rPr lang="en-US" altLang="en-US"/>
              <a:pPr/>
              <a:t>72</a:t>
            </a:fld>
            <a:endParaRPr lang="en-US" altLang="en-US"/>
          </a:p>
        </p:txBody>
      </p:sp>
      <p:sp>
        <p:nvSpPr>
          <p:cNvPr id="452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2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1922523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0DDBFB-64BD-4B41-A591-C809B6A74543}" type="slidenum">
              <a:rPr lang="en-US" altLang="en-US"/>
              <a:pPr/>
              <a:t>73</a:t>
            </a:fld>
            <a:endParaRPr lang="en-US" altLang="en-US"/>
          </a:p>
        </p:txBody>
      </p:sp>
      <p:sp>
        <p:nvSpPr>
          <p:cNvPr id="45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513778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08B2E1-92BC-4C34-9A36-F50D18199A4F}" type="slidenum">
              <a:rPr lang="en-US" altLang="en-US"/>
              <a:pPr/>
              <a:t>74</a:t>
            </a:fld>
            <a:endParaRPr lang="en-US" altLang="en-US"/>
          </a:p>
        </p:txBody>
      </p:sp>
      <p:sp>
        <p:nvSpPr>
          <p:cNvPr id="454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4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182564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5ABB7F-0D0F-4ACF-9003-6440FB2A48B8}" type="slidenum">
              <a:rPr lang="en-US" altLang="en-US"/>
              <a:pPr/>
              <a:t>75</a:t>
            </a:fld>
            <a:endParaRPr lang="en-US" altLang="en-US"/>
          </a:p>
        </p:txBody>
      </p:sp>
      <p:sp>
        <p:nvSpPr>
          <p:cNvPr id="45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5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16743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527588-A581-45F5-80F0-13F2951C3F38}" type="slidenum">
              <a:rPr lang="en-US" altLang="en-US"/>
              <a:pPr/>
              <a:t>76</a:t>
            </a:fld>
            <a:endParaRPr lang="en-US" altLang="en-US"/>
          </a:p>
        </p:txBody>
      </p:sp>
      <p:sp>
        <p:nvSpPr>
          <p:cNvPr id="456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6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032295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B59EE0-04D8-41D6-AA87-997979403788}" type="slidenum">
              <a:rPr lang="en-US" altLang="en-US"/>
              <a:pPr/>
              <a:t>77</a:t>
            </a:fld>
            <a:endParaRPr lang="en-US" altLang="en-US"/>
          </a:p>
        </p:txBody>
      </p:sp>
      <p:sp>
        <p:nvSpPr>
          <p:cNvPr id="457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7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604130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68BEDB-E8DD-4553-9AC1-E30FF0C181D6}" type="slidenum">
              <a:rPr lang="en-US" altLang="en-US"/>
              <a:pPr/>
              <a:t>78</a:t>
            </a:fld>
            <a:endParaRPr lang="en-US" altLang="en-US"/>
          </a:p>
        </p:txBody>
      </p:sp>
      <p:sp>
        <p:nvSpPr>
          <p:cNvPr id="458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91031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A134B6-89CE-40B5-9104-AED807021085}" type="slidenum">
              <a:rPr lang="en-US" altLang="en-US"/>
              <a:pPr/>
              <a:t>79</a:t>
            </a:fld>
            <a:endParaRPr lang="en-US" altLang="en-US"/>
          </a:p>
        </p:txBody>
      </p:sp>
      <p:sp>
        <p:nvSpPr>
          <p:cNvPr id="459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6845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3575CA9-AD39-4C5D-A61A-9FBD3DE5A15D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387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7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738350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91A474-89F2-4F50-9C64-5061811C1B1F}" type="slidenum">
              <a:rPr lang="en-US" altLang="en-US"/>
              <a:pPr/>
              <a:t>80</a:t>
            </a:fld>
            <a:endParaRPr lang="en-US" altLang="en-US"/>
          </a:p>
        </p:txBody>
      </p:sp>
      <p:sp>
        <p:nvSpPr>
          <p:cNvPr id="460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128466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174994-7865-44C8-A002-3BEFD1988A4B}" type="slidenum">
              <a:rPr lang="en-US" altLang="en-US"/>
              <a:pPr/>
              <a:t>81</a:t>
            </a:fld>
            <a:endParaRPr lang="en-US" altLang="en-US"/>
          </a:p>
        </p:txBody>
      </p:sp>
      <p:sp>
        <p:nvSpPr>
          <p:cNvPr id="461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1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0697838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F2FDCB-7D4C-4F5F-8608-12E954B25342}" type="slidenum">
              <a:rPr lang="en-US" altLang="en-US"/>
              <a:pPr/>
              <a:t>82</a:t>
            </a:fld>
            <a:endParaRPr lang="en-US" altLang="en-US"/>
          </a:p>
        </p:txBody>
      </p:sp>
      <p:sp>
        <p:nvSpPr>
          <p:cNvPr id="462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2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964743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7D0D89-56A4-406A-9EC6-D9888E941411}" type="slidenum">
              <a:rPr lang="en-US" altLang="en-US"/>
              <a:pPr/>
              <a:t>83</a:t>
            </a:fld>
            <a:endParaRPr lang="en-US" altLang="en-US"/>
          </a:p>
        </p:txBody>
      </p:sp>
      <p:sp>
        <p:nvSpPr>
          <p:cNvPr id="463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3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890029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E3997F-5407-4317-8F87-4B8F40366B48}" type="slidenum">
              <a:rPr lang="en-US" altLang="en-US"/>
              <a:pPr/>
              <a:t>84</a:t>
            </a:fld>
            <a:endParaRPr lang="en-US" altLang="en-US"/>
          </a:p>
        </p:txBody>
      </p:sp>
      <p:sp>
        <p:nvSpPr>
          <p:cNvPr id="464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4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690072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67A07E-5104-4EBE-8D99-C0F16FF2A1F7}" type="slidenum">
              <a:rPr lang="en-US" altLang="en-US"/>
              <a:pPr/>
              <a:t>85</a:t>
            </a:fld>
            <a:endParaRPr lang="en-US" altLang="en-US"/>
          </a:p>
        </p:txBody>
      </p:sp>
      <p:sp>
        <p:nvSpPr>
          <p:cNvPr id="465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5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247348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5E3745-2F6C-4259-9A2F-5A31697C4610}" type="slidenum">
              <a:rPr lang="en-US" altLang="en-US"/>
              <a:pPr/>
              <a:t>86</a:t>
            </a:fld>
            <a:endParaRPr lang="en-US" altLang="en-US"/>
          </a:p>
        </p:txBody>
      </p:sp>
      <p:sp>
        <p:nvSpPr>
          <p:cNvPr id="466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6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0981169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50BA38-4D70-4497-A538-E70D46C1BCF2}" type="slidenum">
              <a:rPr lang="en-US" altLang="en-US"/>
              <a:pPr/>
              <a:t>87</a:t>
            </a:fld>
            <a:endParaRPr lang="en-US" altLang="en-US"/>
          </a:p>
        </p:txBody>
      </p:sp>
      <p:sp>
        <p:nvSpPr>
          <p:cNvPr id="467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7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211110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5421F3-B040-478D-A457-D0013493C1A3}" type="slidenum">
              <a:rPr lang="en-US" altLang="en-US"/>
              <a:pPr/>
              <a:t>88</a:t>
            </a:fld>
            <a:endParaRPr lang="en-US" altLang="en-US"/>
          </a:p>
        </p:txBody>
      </p:sp>
      <p:sp>
        <p:nvSpPr>
          <p:cNvPr id="468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8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687934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9F3CAF-55B1-4F79-AEE7-9FD912044457}" type="slidenum">
              <a:rPr lang="en-US" altLang="en-US"/>
              <a:pPr/>
              <a:t>89</a:t>
            </a:fld>
            <a:endParaRPr lang="en-US" altLang="en-US"/>
          </a:p>
        </p:txBody>
      </p:sp>
      <p:sp>
        <p:nvSpPr>
          <p:cNvPr id="47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0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96240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326CB2-B3B3-4397-952D-2DC474C8AFD0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993855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1A409C-4945-4C0F-A60C-DD233814646F}" type="slidenum">
              <a:rPr lang="en-US" altLang="en-US"/>
              <a:pPr/>
              <a:t>90</a:t>
            </a:fld>
            <a:endParaRPr lang="en-US" altLang="en-US"/>
          </a:p>
        </p:txBody>
      </p:sp>
      <p:sp>
        <p:nvSpPr>
          <p:cNvPr id="471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104196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0DC89A-0F32-45AC-8574-86F91B2858AD}" type="slidenum">
              <a:rPr lang="en-US" altLang="en-US"/>
              <a:pPr/>
              <a:t>91</a:t>
            </a:fld>
            <a:endParaRPr lang="en-US" altLang="en-US"/>
          </a:p>
        </p:txBody>
      </p:sp>
      <p:sp>
        <p:nvSpPr>
          <p:cNvPr id="472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2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118490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2ED467-9C6D-4C68-B03B-5582660EB0E1}" type="slidenum">
              <a:rPr lang="en-US" altLang="en-US"/>
              <a:pPr/>
              <a:t>92</a:t>
            </a:fld>
            <a:endParaRPr lang="en-US" altLang="en-US"/>
          </a:p>
        </p:txBody>
      </p:sp>
      <p:sp>
        <p:nvSpPr>
          <p:cNvPr id="473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3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7205922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CFBC16-221A-4110-A592-145E7163F6DB}" type="slidenum">
              <a:rPr lang="en-US" altLang="en-US"/>
              <a:pPr/>
              <a:t>93</a:t>
            </a:fld>
            <a:endParaRPr lang="en-US" altLang="en-US"/>
          </a:p>
        </p:txBody>
      </p:sp>
      <p:sp>
        <p:nvSpPr>
          <p:cNvPr id="474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363965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FCEA44-B3C2-48AD-A666-3044DEAC4ED8}" type="slidenum">
              <a:rPr lang="en-US" altLang="en-US"/>
              <a:pPr/>
              <a:t>94</a:t>
            </a:fld>
            <a:endParaRPr lang="en-US" altLang="en-US"/>
          </a:p>
        </p:txBody>
      </p:sp>
      <p:sp>
        <p:nvSpPr>
          <p:cNvPr id="475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5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102470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07F21A-7021-4756-802F-E6FE966E881C}" type="slidenum">
              <a:rPr lang="en-US" altLang="en-US"/>
              <a:pPr/>
              <a:t>95</a:t>
            </a:fld>
            <a:endParaRPr lang="en-US" altLang="en-US"/>
          </a:p>
        </p:txBody>
      </p:sp>
      <p:sp>
        <p:nvSpPr>
          <p:cNvPr id="476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6538300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72F189-F60F-4B81-9008-83EE17E8DFBA}" type="slidenum">
              <a:rPr lang="en-US" altLang="en-US"/>
              <a:pPr/>
              <a:t>96</a:t>
            </a:fld>
            <a:endParaRPr lang="en-US" altLang="en-US"/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78589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0BBAA8-D626-40A9-824F-5A296E6CE76E}" type="slidenum">
              <a:rPr lang="en-US" altLang="en-US"/>
              <a:pPr/>
              <a:t>97</a:t>
            </a:fld>
            <a:endParaRPr lang="en-US" altLang="en-US"/>
          </a:p>
        </p:txBody>
      </p:sp>
      <p:sp>
        <p:nvSpPr>
          <p:cNvPr id="478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8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515685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0BD098-6872-4CFC-BCDF-D89EBC020DD8}" type="slidenum">
              <a:rPr lang="en-US" altLang="en-US"/>
              <a:pPr/>
              <a:t>98</a:t>
            </a:fld>
            <a:endParaRPr lang="en-US" altLang="en-US"/>
          </a:p>
        </p:txBody>
      </p:sp>
      <p:sp>
        <p:nvSpPr>
          <p:cNvPr id="47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877128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5D7658-6791-4D32-8DD2-F4F4D4DF053A}" type="slidenum">
              <a:rPr lang="en-US" altLang="en-US"/>
              <a:pPr/>
              <a:t>99</a:t>
            </a:fld>
            <a:endParaRPr lang="en-US" altLang="en-US"/>
          </a:p>
        </p:txBody>
      </p:sp>
      <p:sp>
        <p:nvSpPr>
          <p:cNvPr id="481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3093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163" y="947738"/>
            <a:ext cx="6246899" cy="1728286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4000" b="1" spc="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3088" y="4624388"/>
            <a:ext cx="6383298" cy="711541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582163" y="947738"/>
            <a:ext cx="6246899" cy="1728286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4000" b="1" spc="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73088" y="4624388"/>
            <a:ext cx="6383298" cy="711541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0" y="2971800"/>
            <a:ext cx="9848660" cy="9446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4400550"/>
            <a:ext cx="2714625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829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575" y="152400"/>
            <a:ext cx="9393238" cy="795338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600"/>
              </a:spcBef>
              <a:defRPr baseline="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marL="536575" indent="-277813">
              <a:spcBef>
                <a:spcPts val="600"/>
              </a:spcBef>
              <a:defRPr baseline="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marL="715963" indent="-179388">
              <a:spcBef>
                <a:spcPts val="600"/>
              </a:spcBef>
              <a:defRPr baseline="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marL="985838" indent="-177800">
              <a:spcBef>
                <a:spcPts val="600"/>
              </a:spcBef>
              <a:tabLst/>
              <a:defRPr baseline="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marL="1173163" indent="-179388">
              <a:spcBef>
                <a:spcPts val="600"/>
              </a:spcBef>
              <a:defRPr baseline="0">
                <a:solidFill>
                  <a:schemeClr val="tx2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988" y="76200"/>
            <a:ext cx="9394825" cy="947738"/>
          </a:xfrm>
        </p:spPr>
        <p:txBody>
          <a:bodyPr/>
          <a:lstStyle>
            <a:lvl1pPr>
              <a:defRPr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8926" y="1158875"/>
            <a:ext cx="4610100" cy="5122863"/>
          </a:xfrm>
        </p:spPr>
        <p:txBody>
          <a:bodyPr/>
          <a:lstStyle>
            <a:lvl1pPr>
              <a:defRPr sz="28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 i="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7137" y="1158875"/>
            <a:ext cx="4638676" cy="5122863"/>
          </a:xfrm>
        </p:spPr>
        <p:txBody>
          <a:bodyPr/>
          <a:lstStyle>
            <a:lvl1pPr>
              <a:defRPr sz="2800">
                <a:latin typeface="+mj-lt"/>
              </a:defRPr>
            </a:lvl1pPr>
            <a:lvl2pPr>
              <a:defRPr sz="24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1800">
                <a:latin typeface="+mj-lt"/>
              </a:defRPr>
            </a:lvl4pPr>
            <a:lvl5pPr>
              <a:defRPr sz="1800">
                <a:latin typeface="+mj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List &amp;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575" y="152399"/>
            <a:ext cx="9399588" cy="79533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282576" y="1158875"/>
            <a:ext cx="9393238" cy="59372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 b="1">
                <a:solidFill>
                  <a:srgbClr val="003366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/>
          </p:nvPr>
        </p:nvSpPr>
        <p:spPr>
          <a:xfrm>
            <a:off x="282575" y="1752600"/>
            <a:ext cx="3753397" cy="4486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5" name="Chart Placeholder 14"/>
          <p:cNvSpPr>
            <a:spLocks noGrp="1"/>
          </p:cNvSpPr>
          <p:nvPr>
            <p:ph type="chart" sz="quarter" idx="12"/>
          </p:nvPr>
        </p:nvSpPr>
        <p:spPr>
          <a:xfrm>
            <a:off x="4192588" y="1752600"/>
            <a:ext cx="5483225" cy="448627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</a:lstStyle>
          <a:p>
            <a:r>
              <a:rPr lang="en-US" smtClean="0"/>
              <a:t>Click icon to add chart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95160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Charts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925" y="1158876"/>
            <a:ext cx="4527550" cy="528638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00336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9849" y="1158876"/>
            <a:ext cx="4525964" cy="528638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rgbClr val="00336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88925" y="124620"/>
            <a:ext cx="9264650" cy="871538"/>
          </a:xfrm>
        </p:spPr>
        <p:txBody>
          <a:bodyPr/>
          <a:lstStyle>
            <a:lvl1pPr>
              <a:defRPr b="0" spc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282575" y="1687513"/>
            <a:ext cx="4533900" cy="1196975"/>
          </a:xfrm>
        </p:spPr>
        <p:txBody>
          <a:bodyPr>
            <a:normAutofit/>
          </a:bodyPr>
          <a:lstStyle>
            <a:lvl1pPr marL="266700" indent="-266700">
              <a:buFont typeface="Wingdings" pitchFamily="2" charset="2"/>
              <a:buChar char="§"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5157788" y="1687513"/>
            <a:ext cx="4518025" cy="1196976"/>
          </a:xfrm>
        </p:spPr>
        <p:txBody>
          <a:bodyPr>
            <a:normAutofit/>
          </a:bodyPr>
          <a:lstStyle>
            <a:lvl1pPr marL="266700" indent="-266700">
              <a:buFont typeface="Wingdings" pitchFamily="2" charset="2"/>
              <a:buChar char="§"/>
              <a:defRPr sz="24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hart Placeholder 12"/>
          <p:cNvSpPr>
            <a:spLocks noGrp="1"/>
          </p:cNvSpPr>
          <p:nvPr>
            <p:ph type="chart" sz="quarter" idx="13"/>
          </p:nvPr>
        </p:nvSpPr>
        <p:spPr>
          <a:xfrm>
            <a:off x="282575" y="2884488"/>
            <a:ext cx="4533900" cy="323893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/>
            </a:lvl1pPr>
          </a:lstStyle>
          <a:p>
            <a:r>
              <a:rPr lang="en-US" smtClean="0"/>
              <a:t>Click icon to add chart</a:t>
            </a:r>
            <a:endParaRPr lang="en-GB" dirty="0"/>
          </a:p>
        </p:txBody>
      </p:sp>
      <p:sp>
        <p:nvSpPr>
          <p:cNvPr id="15" name="Chart Placeholder 14"/>
          <p:cNvSpPr>
            <a:spLocks noGrp="1"/>
          </p:cNvSpPr>
          <p:nvPr>
            <p:ph type="chart" sz="quarter" idx="14"/>
          </p:nvPr>
        </p:nvSpPr>
        <p:spPr>
          <a:xfrm>
            <a:off x="5157788" y="2884489"/>
            <a:ext cx="4518025" cy="3384550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r>
              <a:rPr lang="en-US" smtClean="0"/>
              <a:t>Click icon to add chart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36020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9264650" cy="871538"/>
          </a:xfrm>
        </p:spPr>
        <p:txBody>
          <a:bodyPr/>
          <a:lstStyle>
            <a:lvl1pPr>
              <a:defRPr b="0" spc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0"/>
          </p:nvPr>
        </p:nvSpPr>
        <p:spPr>
          <a:xfrm>
            <a:off x="382588" y="1158875"/>
            <a:ext cx="9293225" cy="4879975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GB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88925" y="152400"/>
            <a:ext cx="9264650" cy="795338"/>
          </a:xfrm>
        </p:spPr>
        <p:txBody>
          <a:bodyPr/>
          <a:lstStyle>
            <a:lvl1pPr>
              <a:defRPr b="0" spc="0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5609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95300" y="274639"/>
            <a:ext cx="89154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95300" y="6245225"/>
            <a:ext cx="2311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384550" y="6245225"/>
            <a:ext cx="31369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99300" y="6245225"/>
            <a:ext cx="2311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3CCBD18-2A3B-4E1B-B992-C858E05D11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99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g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906000" cy="962526"/>
          </a:xfrm>
          <a:prstGeom prst="rect">
            <a:avLst/>
          </a:prstGeom>
          <a:solidFill>
            <a:srgbClr val="C9C9C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6800" rIns="7200" bIns="108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2575" y="1"/>
            <a:ext cx="9399588" cy="947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2575" y="1158875"/>
            <a:ext cx="9399588" cy="508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3" name="Rectangle 12"/>
          <p:cNvSpPr/>
          <p:nvPr/>
        </p:nvSpPr>
        <p:spPr>
          <a:xfrm>
            <a:off x="9144" y="955497"/>
            <a:ext cx="9893808" cy="504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>
            <a:outerShdw blurRad="63500" dist="508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46800" rIns="7200" bIns="108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3738726" y="6293403"/>
            <a:ext cx="28144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0" i="1" dirty="0" smtClean="0">
                <a:solidFill>
                  <a:schemeClr val="tx2"/>
                </a:solidFill>
                <a:latin typeface="Arial" panose="020B0604020202020204" pitchFamily="34" charset="0"/>
              </a:rPr>
              <a:t>”</a:t>
            </a:r>
            <a:r>
              <a:rPr lang="en-US" b="0" i="1" baseline="0" dirty="0" smtClean="0">
                <a:solidFill>
                  <a:schemeClr val="tx2"/>
                </a:solidFill>
                <a:latin typeface="Arial" panose="020B0604020202020204" pitchFamily="34" charset="0"/>
              </a:rPr>
              <a:t>Holocene Carbonates of Bahamas” </a:t>
            </a:r>
          </a:p>
          <a:p>
            <a:pPr algn="ctr"/>
            <a:r>
              <a:rPr lang="en-US" b="0" i="0" dirty="0" smtClean="0">
                <a:solidFill>
                  <a:schemeClr val="tx2"/>
                </a:solidFill>
                <a:latin typeface="Arial" panose="020B0604020202020204" pitchFamily="34" charset="0"/>
              </a:rPr>
              <a:t>Christopher G. </a:t>
            </a:r>
            <a:r>
              <a:rPr lang="en-US" b="0" i="0" dirty="0" err="1" smtClean="0">
                <a:solidFill>
                  <a:schemeClr val="tx2"/>
                </a:solidFill>
                <a:latin typeface="Arial" panose="020B0604020202020204" pitchFamily="34" charset="0"/>
              </a:rPr>
              <a:t>St.C</a:t>
            </a:r>
            <a:r>
              <a:rPr lang="en-US" b="0" i="0" dirty="0" smtClean="0">
                <a:solidFill>
                  <a:schemeClr val="tx2"/>
                </a:solidFill>
                <a:latin typeface="Arial" panose="020B0604020202020204" pitchFamily="34" charset="0"/>
              </a:rPr>
              <a:t>. Kendall</a:t>
            </a:r>
            <a:endParaRPr lang="en-US" b="0" i="0" dirty="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109" y="6267060"/>
            <a:ext cx="504825" cy="5143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46" y="6391853"/>
            <a:ext cx="333074" cy="3657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3" r:id="rId5"/>
    <p:sldLayoutId id="2147483834" r:id="rId6"/>
    <p:sldLayoutId id="2147483835" r:id="rId7"/>
    <p:sldLayoutId id="2147483836" r:id="rId8"/>
    <p:sldLayoutId id="2147483838" r:id="rId9"/>
  </p:sldLayoutIdLst>
  <p:transition>
    <p:fade/>
  </p:transition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 baseline="0">
          <a:solidFill>
            <a:schemeClr val="tx2"/>
          </a:solidFill>
          <a:latin typeface="+mj-lt"/>
          <a:ea typeface="+mj-ea"/>
          <a:cs typeface="Arial" pitchFamily="34" charset="0"/>
        </a:defRPr>
      </a:lvl1pPr>
    </p:titleStyle>
    <p:bodyStyle>
      <a:lvl1pPr marL="263525" indent="-263525" algn="l" defTabSz="914400" rtl="0" eaLnBrk="1" latinLnBrk="0" hangingPunct="1">
        <a:lnSpc>
          <a:spcPct val="100000"/>
        </a:lnSpc>
        <a:spcBef>
          <a:spcPts val="600"/>
        </a:spcBef>
        <a:buClr>
          <a:srgbClr val="336699"/>
        </a:buClr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534988" indent="-261938" algn="l" defTabSz="914400" rtl="0" eaLnBrk="1" latinLnBrk="0" hangingPunct="1">
        <a:lnSpc>
          <a:spcPct val="100000"/>
        </a:lnSpc>
        <a:spcBef>
          <a:spcPts val="600"/>
        </a:spcBef>
        <a:buClr>
          <a:srgbClr val="336699"/>
        </a:buClr>
        <a:buFont typeface="Arial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712788" indent="-177800" algn="l" defTabSz="914400" rtl="0" eaLnBrk="1" latinLnBrk="0" hangingPunct="1">
        <a:lnSpc>
          <a:spcPct val="100000"/>
        </a:lnSpc>
        <a:spcBef>
          <a:spcPts val="600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985838" indent="-177800" algn="l" defTabSz="914400" rtl="0" eaLnBrk="1" latinLnBrk="0" hangingPunct="1">
        <a:lnSpc>
          <a:spcPct val="100000"/>
        </a:lnSpc>
        <a:spcBef>
          <a:spcPts val="600"/>
        </a:spcBef>
        <a:buClr>
          <a:schemeClr val="bg1">
            <a:lumMod val="50000"/>
          </a:schemeClr>
        </a:buClr>
        <a:buFont typeface="Arial" pitchFamily="34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163638" indent="-177800" algn="l" defTabSz="914400" rtl="0" eaLnBrk="1" latinLnBrk="0" hangingPunct="1">
        <a:lnSpc>
          <a:spcPct val="100000"/>
        </a:lnSpc>
        <a:spcBef>
          <a:spcPts val="600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8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8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8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8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8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8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8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8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8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8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8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8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8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8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8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8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8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8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8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8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8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8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8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8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8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8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8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8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8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8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8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8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8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8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8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8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8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8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8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8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8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8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8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8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8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8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8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8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8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8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8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8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8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8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8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8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8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8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8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8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8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8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8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8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8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8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8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8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8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8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8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8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8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8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8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8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8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8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8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8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8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8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8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8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8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8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8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8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774699" y="4963892"/>
            <a:ext cx="6934200" cy="1146607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Christopher G. </a:t>
            </a:r>
            <a:r>
              <a:rPr lang="en-US" b="1" dirty="0" err="1" smtClean="0">
                <a:solidFill>
                  <a:schemeClr val="tx2"/>
                </a:solidFill>
              </a:rPr>
              <a:t>St.C</a:t>
            </a:r>
            <a:r>
              <a:rPr lang="en-US" b="1" dirty="0" smtClean="0">
                <a:solidFill>
                  <a:schemeClr val="tx2"/>
                </a:solidFill>
              </a:rPr>
              <a:t>. Kendall</a:t>
            </a:r>
          </a:p>
          <a:p>
            <a:r>
              <a:rPr lang="en-US" sz="2400" b="1" dirty="0">
                <a:solidFill>
                  <a:schemeClr val="tx2"/>
                </a:solidFill>
              </a:rPr>
              <a:t>803 – 312 1569</a:t>
            </a:r>
          </a:p>
          <a:p>
            <a:r>
              <a:rPr lang="en-US" sz="2400" b="1" dirty="0" smtClean="0">
                <a:solidFill>
                  <a:schemeClr val="tx2"/>
                </a:solidFill>
              </a:rPr>
              <a:t>kendall@geol.sc.edu</a:t>
            </a:r>
            <a:r>
              <a:rPr lang="en-US" sz="2600" dirty="0" smtClean="0">
                <a:solidFill>
                  <a:schemeClr val="tx2"/>
                </a:solidFill>
              </a:rPr>
              <a:t> </a:t>
            </a:r>
            <a:endParaRPr lang="en-US" sz="2600" dirty="0">
              <a:solidFill>
                <a:schemeClr val="tx2"/>
              </a:solidFill>
            </a:endParaRPr>
          </a:p>
          <a:p>
            <a:endParaRPr lang="en-US" sz="2400" b="1" dirty="0">
              <a:solidFill>
                <a:schemeClr val="tx2"/>
              </a:solidFill>
              <a:latin typeface="+mj-lt"/>
            </a:endParaRPr>
          </a:p>
          <a:p>
            <a:endParaRPr lang="en-US" b="1" dirty="0" smtClean="0"/>
          </a:p>
        </p:txBody>
      </p:sp>
      <p:sp>
        <p:nvSpPr>
          <p:cNvPr id="6" name="Text Box 8"/>
          <p:cNvSpPr txBox="1">
            <a:spLocks noGrp="1" noChangeArrowheads="1"/>
          </p:cNvSpPr>
          <p:nvPr>
            <p:ph type="ctrTitle"/>
          </p:nvPr>
        </p:nvSpPr>
        <p:spPr bwMode="auto">
          <a:xfrm>
            <a:off x="1535626" y="685800"/>
            <a:ext cx="6146234" cy="1421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800" b="0" dirty="0"/>
              <a:t>Holocene Carbonates</a:t>
            </a:r>
            <a:r>
              <a:rPr lang="en-US" altLang="en-US" sz="4800" dirty="0"/>
              <a:t/>
            </a:r>
            <a:br>
              <a:rPr lang="en-US" altLang="en-US" sz="4800" dirty="0"/>
            </a:br>
            <a:r>
              <a:rPr lang="en-US" altLang="en-US" sz="4800" dirty="0"/>
              <a:t>“</a:t>
            </a:r>
            <a:r>
              <a:rPr lang="en-US" altLang="en-US" sz="4800" b="0" dirty="0"/>
              <a:t>The Bahamas</a:t>
            </a:r>
            <a:r>
              <a:rPr lang="en-US" altLang="en-US" sz="4800" dirty="0"/>
              <a:t>!!”</a:t>
            </a:r>
            <a:endParaRPr lang="en-US" sz="4800" i="1" dirty="0"/>
          </a:p>
        </p:txBody>
      </p:sp>
    </p:spTree>
    <p:extLst>
      <p:ext uri="{BB962C8B-B14F-4D97-AF65-F5344CB8AC3E}">
        <p14:creationId xmlns:p14="http://schemas.microsoft.com/office/powerpoint/2010/main" val="3261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234" name="Picture 2" descr="DunRe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37" y="1071181"/>
            <a:ext cx="5191125" cy="525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04800" y="0"/>
            <a:ext cx="9525000" cy="876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Carbonate Classification – Embry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8856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p3s11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8229600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964339" y="5752738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Andros Reef Tract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1574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p3s15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177" y="1090612"/>
            <a:ext cx="4148423" cy="508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-76200" y="190500"/>
            <a:ext cx="10363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Andros Reef Tract – Faunal Association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3696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3" name="Picture 3" descr="p3s16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82187"/>
            <a:ext cx="7896987" cy="517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919322" y="5839489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Mamma Rhoda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Acropora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Reef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877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2" descr="p5s1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56" y="1128046"/>
            <a:ext cx="7758113" cy="5120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553200" y="5715000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Mamma Rhoda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Acropora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Reef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1257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 descr="p5s5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7886700" cy="518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066800" y="5792831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Mamma Rhoda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Acropora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Reef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6511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546" name="Picture 2" descr="p5s9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4" y="1089088"/>
            <a:ext cx="7629525" cy="498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106057" y="6303579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Mamma Rhoda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Acropora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Reef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8403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1026" descr="p6s8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006" y="1023937"/>
            <a:ext cx="7672388" cy="511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163698" y="3598985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Mamma Rhoda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Acropora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Reef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9262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2" descr="p5s13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56" y="1143000"/>
            <a:ext cx="8015288" cy="514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780983" y="5862935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4200" b="0" dirty="0" smtClean="0">
                <a:solidFill>
                  <a:schemeClr val="accent2">
                    <a:lumMod val="75000"/>
                  </a:schemeClr>
                </a:solidFill>
              </a:rPr>
              <a:t>Andros Reef Tract - </a:t>
            </a:r>
            <a:r>
              <a:rPr lang="en-US" altLang="en-US" sz="4200" b="0" dirty="0" err="1" smtClean="0">
                <a:solidFill>
                  <a:schemeClr val="accent2">
                    <a:lumMod val="75000"/>
                  </a:schemeClr>
                </a:solidFill>
              </a:rPr>
              <a:t>Acropora</a:t>
            </a:r>
            <a:r>
              <a:rPr lang="en-US" altLang="en-US" sz="4200" b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en-US" sz="4200" b="0" dirty="0" err="1" smtClean="0">
                <a:solidFill>
                  <a:schemeClr val="accent2">
                    <a:lumMod val="75000"/>
                  </a:schemeClr>
                </a:solidFill>
              </a:rPr>
              <a:t>Palamata</a:t>
            </a:r>
            <a:endParaRPr lang="en-US" altLang="en-US" sz="4200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3890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 descr="p3s20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1131951"/>
            <a:ext cx="7543800" cy="519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309688" y="5896802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Andros Reef Tract -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Acropora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Palmata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3789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 descr="p5s4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899" y="1128522"/>
            <a:ext cx="7800975" cy="513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759413" y="5845350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120648"/>
            <a:ext cx="108204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4200" b="0" dirty="0" smtClean="0">
                <a:solidFill>
                  <a:schemeClr val="accent2">
                    <a:lumMod val="75000"/>
                  </a:schemeClr>
                </a:solidFill>
              </a:rPr>
              <a:t>Andros Reef Tract - </a:t>
            </a:r>
            <a:r>
              <a:rPr lang="en-US" altLang="en-US" sz="4200" b="0" dirty="0" err="1" smtClean="0">
                <a:solidFill>
                  <a:schemeClr val="accent2">
                    <a:lumMod val="75000"/>
                  </a:schemeClr>
                </a:solidFill>
              </a:rPr>
              <a:t>Acropora</a:t>
            </a:r>
            <a:r>
              <a:rPr lang="en-US" altLang="en-US" sz="4200" b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en-US" sz="4200" b="0" dirty="0" err="1" smtClean="0">
                <a:solidFill>
                  <a:schemeClr val="accent2">
                    <a:lumMod val="75000"/>
                  </a:schemeClr>
                </a:solidFill>
              </a:rPr>
              <a:t>Cervicornis</a:t>
            </a:r>
            <a:endParaRPr lang="en-US" altLang="en-US" sz="4200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667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258" name="Picture 2" descr="FolkClassBasi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" t="-1241" r="-1471" b="51575"/>
          <a:stretch/>
        </p:blipFill>
        <p:spPr bwMode="auto">
          <a:xfrm>
            <a:off x="457200" y="1820333"/>
            <a:ext cx="485775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04800" y="0"/>
            <a:ext cx="9525000" cy="876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Carbonate Classification – Folk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2" descr="FolkClassBasi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18"/>
          <a:stretch/>
        </p:blipFill>
        <p:spPr bwMode="auto">
          <a:xfrm>
            <a:off x="5041900" y="2438400"/>
            <a:ext cx="470535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olkClassBasi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" t="-1241" r="-1471" b="91308"/>
          <a:stretch/>
        </p:blipFill>
        <p:spPr bwMode="auto">
          <a:xfrm>
            <a:off x="5020733" y="1742017"/>
            <a:ext cx="485775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91323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2" name="Picture 2" descr="p5s12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086613"/>
            <a:ext cx="7415213" cy="522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Andros Reef Tract – Early Cement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524000" y="5845350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4564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586" name="Picture 2" descr="p3s08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89660"/>
            <a:ext cx="7620000" cy="508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553200" y="5715000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Andros Reef Front -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Montastrea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5498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10" name="Picture 2" descr="p3s12We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428" y="1066800"/>
            <a:ext cx="3710940" cy="530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314361" y="1041400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8600" y="120648"/>
            <a:ext cx="96774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tx2"/>
                </a:solidFill>
              </a:rPr>
              <a:t>Andros Reef - </a:t>
            </a:r>
            <a:r>
              <a:rPr lang="en-US" b="0" dirty="0" err="1" smtClean="0">
                <a:solidFill>
                  <a:schemeClr val="tx2"/>
                </a:solidFill>
                <a:effectLst/>
              </a:rPr>
              <a:t>Diploria</a:t>
            </a:r>
            <a:endParaRPr lang="en-US" altLang="en-US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2393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634" name="Picture 2" descr="p2s01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1189397"/>
            <a:ext cx="7734300" cy="512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162050" y="5862935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Andros Patch –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Millepora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&amp;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Agaricia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554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58" name="Picture 2" descr="p5s8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326" y="1123950"/>
            <a:ext cx="3432429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353326" y="1157817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20648"/>
            <a:ext cx="99060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tx2"/>
                </a:solidFill>
              </a:rPr>
              <a:t>Andros Reef - </a:t>
            </a:r>
            <a:r>
              <a:rPr lang="en-US" b="0" dirty="0" err="1">
                <a:solidFill>
                  <a:schemeClr val="tx2"/>
                </a:solidFill>
                <a:effectLst/>
              </a:rPr>
              <a:t>Diploria</a:t>
            </a:r>
            <a:r>
              <a:rPr lang="en-US" b="0" dirty="0">
                <a:solidFill>
                  <a:schemeClr val="tx2"/>
                </a:solidFill>
                <a:effectLst/>
              </a:rPr>
              <a:t> </a:t>
            </a:r>
            <a:r>
              <a:rPr lang="en-US" b="0" dirty="0" err="1" smtClean="0">
                <a:solidFill>
                  <a:schemeClr val="tx2"/>
                </a:solidFill>
                <a:effectLst/>
              </a:rPr>
              <a:t>Labyrinthiformis</a:t>
            </a:r>
            <a:endParaRPr lang="en-US" altLang="en-US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7601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75" y="1114806"/>
            <a:ext cx="7855649" cy="5209794"/>
          </a:xfrm>
          <a:prstGeom prst="rect">
            <a:avLst/>
          </a:prstGeom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Patch Reefs – Boring in Corals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7620000" y="6308592"/>
            <a:ext cx="1132169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b="0" i="1" dirty="0">
                <a:solidFill>
                  <a:srgbClr val="060000"/>
                </a:solidFill>
                <a:latin typeface="+mn-lt"/>
              </a:rPr>
              <a:t>N P James 1969</a:t>
            </a:r>
          </a:p>
        </p:txBody>
      </p:sp>
    </p:spTree>
    <p:extLst>
      <p:ext uri="{BB962C8B-B14F-4D97-AF65-F5344CB8AC3E}">
        <p14:creationId xmlns:p14="http://schemas.microsoft.com/office/powerpoint/2010/main" val="24787374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706" name="Picture 2" descr="p3s19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086802"/>
            <a:ext cx="7391400" cy="49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Andros Reef Front –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Montastrea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Pillar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659539" y="5634335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0539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730" name="Picture 2" descr="p5s17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4" y="1066804"/>
            <a:ext cx="7586663" cy="502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295404" y="5629196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Andros Patch – Porites &amp;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Montastrea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6592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754" name="Picture 2" descr="p5s10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728" y="1130701"/>
            <a:ext cx="7543800" cy="504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659539" y="5786735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Andros Patch –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Agaricia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6617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8" name="Picture 2" descr="p5s18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5" y="1066800"/>
            <a:ext cx="8143875" cy="521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972279" y="5817215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Andros Reef –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Agaricea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&amp;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Millepora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5894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282" name="Picture 2" descr="Folks-Textural-Classificat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6413"/>
            <a:ext cx="9495949" cy="532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04800" y="0"/>
            <a:ext cx="9525000" cy="876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Carbonate Classification – Folk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7561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2" name="Picture 2" descr="p5s6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066800"/>
            <a:ext cx="7886700" cy="518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020739" y="5791200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20648"/>
            <a:ext cx="99060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tx2"/>
                </a:solidFill>
              </a:rPr>
              <a:t>Andros Reef - </a:t>
            </a:r>
            <a:r>
              <a:rPr lang="en-US" b="0" dirty="0" err="1">
                <a:solidFill>
                  <a:schemeClr val="tx2"/>
                </a:solidFill>
                <a:effectLst/>
              </a:rPr>
              <a:t>Diploria</a:t>
            </a:r>
            <a:r>
              <a:rPr lang="en-US" b="0" dirty="0">
                <a:solidFill>
                  <a:schemeClr val="tx2"/>
                </a:solidFill>
                <a:effectLst/>
              </a:rPr>
              <a:t> </a:t>
            </a:r>
            <a:r>
              <a:rPr lang="en-US" b="0" dirty="0" err="1" smtClean="0">
                <a:solidFill>
                  <a:schemeClr val="tx2"/>
                </a:solidFill>
                <a:effectLst/>
              </a:rPr>
              <a:t>Labyrinthiformis</a:t>
            </a:r>
            <a:endParaRPr lang="en-US" altLang="en-US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20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p5s15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006" y="1055846"/>
            <a:ext cx="7929563" cy="5268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198868" y="5334000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0031" y="120648"/>
            <a:ext cx="9122569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tx2"/>
                </a:solidFill>
              </a:rPr>
              <a:t>Andros Patch Reef - </a:t>
            </a:r>
            <a:r>
              <a:rPr lang="en-US" b="0" dirty="0" err="1">
                <a:solidFill>
                  <a:schemeClr val="tx2"/>
                </a:solidFill>
                <a:effectLst/>
              </a:rPr>
              <a:t>Diploria</a:t>
            </a:r>
            <a:r>
              <a:rPr lang="en-US" b="0" dirty="0">
                <a:solidFill>
                  <a:schemeClr val="tx2"/>
                </a:solidFill>
                <a:effectLst/>
              </a:rPr>
              <a:t> </a:t>
            </a:r>
            <a:r>
              <a:rPr lang="en-US" b="0" dirty="0" smtClean="0">
                <a:solidFill>
                  <a:schemeClr val="tx2"/>
                </a:solidFill>
                <a:effectLst/>
              </a:rPr>
              <a:t> Head</a:t>
            </a:r>
            <a:endParaRPr lang="en-US" altLang="en-US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3749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p2s9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04900"/>
            <a:ext cx="7620000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430939" y="5334000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0031" y="120648"/>
            <a:ext cx="9122569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tx2"/>
                </a:solidFill>
              </a:rPr>
              <a:t>Andros Reef – </a:t>
            </a:r>
            <a:r>
              <a:rPr lang="en-US" b="0" dirty="0" smtClean="0">
                <a:solidFill>
                  <a:schemeClr val="tx2"/>
                </a:solidFill>
                <a:effectLst/>
              </a:rPr>
              <a:t>Back Reef Patches</a:t>
            </a:r>
            <a:endParaRPr lang="en-US" altLang="en-US" b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920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898" name="Picture 2" descr="p5s19We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" t="49136" r="14250" b="245"/>
          <a:stretch/>
        </p:blipFill>
        <p:spPr bwMode="auto">
          <a:xfrm>
            <a:off x="5407025" y="2514600"/>
            <a:ext cx="4495801" cy="347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5s19We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0000"/>
          <a:stretch/>
        </p:blipFill>
        <p:spPr bwMode="auto">
          <a:xfrm>
            <a:off x="0" y="1219200"/>
            <a:ext cx="540702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0031" y="120648"/>
            <a:ext cx="9122569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b="0" dirty="0" smtClean="0">
                <a:solidFill>
                  <a:schemeClr val="tx2"/>
                </a:solidFill>
                <a:effectLst/>
              </a:rPr>
              <a:t>Patch Reefs – Mode of Colonization</a:t>
            </a:r>
            <a:endParaRPr lang="en-US" altLang="en-US" b="0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2514600" y="5040067"/>
            <a:ext cx="1132169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b="0" i="1" dirty="0">
                <a:solidFill>
                  <a:srgbClr val="060000"/>
                </a:solidFill>
                <a:latin typeface="+mn-lt"/>
              </a:rPr>
              <a:t>N P James 1969</a:t>
            </a:r>
          </a:p>
        </p:txBody>
      </p:sp>
    </p:spTree>
    <p:extLst>
      <p:ext uri="{BB962C8B-B14F-4D97-AF65-F5344CB8AC3E}">
        <p14:creationId xmlns:p14="http://schemas.microsoft.com/office/powerpoint/2010/main" val="18719480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1026" descr="p5s20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1090248"/>
            <a:ext cx="7758113" cy="517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395047" y="5783073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Andros Reef Tract – Early Cement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5927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 descr="p6s3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694" y="1085945"/>
            <a:ext cx="7972425" cy="515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888139" y="5791200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Andros Patch –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Diploria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&amp;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Montastrea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352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 descr="p5s14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1066800"/>
            <a:ext cx="5981700" cy="5488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764189" y="6093767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Andros Patch –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Diploria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&amp;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Montastrea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1545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p2s05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7747000" cy="515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219200" y="5756890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Andros Patch –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Diploria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&amp;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Montastrea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7154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3" descr="p5s3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222" y="1048552"/>
            <a:ext cx="3711131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909892" y="5562600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Andros Patch 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Reef 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– Sea Grasses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5551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826" name="Picture 2" descr="p5s16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227" y="1064417"/>
            <a:ext cx="3469481" cy="516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429000" y="5791200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20648"/>
            <a:ext cx="99060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Andros Patch 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Reef 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–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Diadema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Urchins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8253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p2s02We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3"/>
          <a:stretch/>
        </p:blipFill>
        <p:spPr bwMode="auto">
          <a:xfrm>
            <a:off x="1371600" y="1143000"/>
            <a:ext cx="7048500" cy="518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04800" y="0"/>
            <a:ext cx="9525000" cy="876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Carbonate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Allochems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– Bahamas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400800" y="5638346"/>
            <a:ext cx="24641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Kendall Diagram</a:t>
            </a:r>
            <a:endParaRPr lang="en-US" altLang="en-US" sz="24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899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850" name="Picture 2" descr="p2s13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437" y="1104900"/>
            <a:ext cx="7551420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553200" y="5715000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Andros Patch - Near Shore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7640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p1s18-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1150874"/>
            <a:ext cx="7747000" cy="509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016000" y="5786735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Staniard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Creek North Andros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8533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 descr="p7s17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13282"/>
            <a:ext cx="7886700" cy="513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066800" y="5786735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Staniard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Creek North Andros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6847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 descr="p7s19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1113282"/>
            <a:ext cx="7886700" cy="513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097573" y="5786735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Staniard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Creek North Andros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1554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 descr="p7s18We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15"/>
          <a:stretch/>
        </p:blipFill>
        <p:spPr bwMode="auto">
          <a:xfrm>
            <a:off x="304800" y="1134221"/>
            <a:ext cx="9448800" cy="489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626693" y="1230950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Staniard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Creek North Andros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9135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 descr="p7s10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181" y="1126140"/>
            <a:ext cx="7415213" cy="4910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461904" y="5574994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Staniard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Creek North Andros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6432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ig1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11"/>
          <a:stretch/>
        </p:blipFill>
        <p:spPr bwMode="auto">
          <a:xfrm>
            <a:off x="0" y="1219200"/>
            <a:ext cx="60071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9970" name="Picture 2" descr="fig1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0" t="-1197" r="390" b="68889"/>
          <a:stretch/>
        </p:blipFill>
        <p:spPr bwMode="auto">
          <a:xfrm>
            <a:off x="5334000" y="2971800"/>
            <a:ext cx="4193540" cy="154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007100" y="4364786"/>
            <a:ext cx="15087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Kendall Diagram</a:t>
            </a:r>
            <a:endParaRPr lang="en-US" altLang="en-US" sz="14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Staniard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Creek –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Intraclast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Origin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1942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 descr="p7s2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1066800"/>
            <a:ext cx="771525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300163" y="5562600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Staniard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Creek North Andros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26229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 descr="p7s14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98" y="1186327"/>
            <a:ext cx="7586663" cy="499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553200" y="5715000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Staniard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Creek North Andros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0456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2" name="Picture 2" descr="p7s15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282" y="1147513"/>
            <a:ext cx="7758113" cy="510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761934" y="5765516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Staniard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Creek North Andros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82483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Blue-Hole_Andr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830" y="1260475"/>
            <a:ext cx="7620000" cy="503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1" name="AutoShape 3"/>
          <p:cNvSpPr>
            <a:spLocks noChangeArrowheads="1"/>
          </p:cNvSpPr>
          <p:nvPr/>
        </p:nvSpPr>
        <p:spPr bwMode="auto">
          <a:xfrm rot="1999739">
            <a:off x="437958" y="1758240"/>
            <a:ext cx="48006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0">
                <a:effectLst>
                  <a:outerShdw blurRad="38100" dist="38100" dir="2700000" algn="tl">
                    <a:srgbClr val="000000"/>
                  </a:outerShdw>
                </a:effectLst>
              </a:rPr>
              <a:t>Blue Hole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4800" y="0"/>
            <a:ext cx="9525000" cy="876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Andros West Side – Blue Hole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400800" y="5638346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0891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2" name="Picture 2" descr="p7s11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81" y="1151055"/>
            <a:ext cx="7843838" cy="505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553200" y="5715000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Staniard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Creek North Andros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7711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p7s3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310" y="1142999"/>
            <a:ext cx="7586663" cy="5040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773374" y="5087815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Staniard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Creek North Andros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8810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2" descr="p7s7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2" y="1143001"/>
            <a:ext cx="7372350" cy="5029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553200" y="5715000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Staniard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Creek North Andros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9948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570" name="Picture 2" descr="p7s4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14425"/>
            <a:ext cx="6600825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Lee Stocking Island &amp; Barrie Terre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330744" y="5763289"/>
            <a:ext cx="17940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0784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594" name="Picture 2" descr="p5s11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418" y="1109662"/>
            <a:ext cx="7415213" cy="494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460247" y="5591472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Lee Stocking Island South End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6596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618" name="Picture 2" descr="p7s12We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8"/>
          <a:stretch/>
        </p:blipFill>
        <p:spPr bwMode="auto">
          <a:xfrm>
            <a:off x="480646" y="1185308"/>
            <a:ext cx="9043988" cy="479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86508" y="5492380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Lee Stocking – Stromatolites – Dill 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8427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42" name="Picture 2" descr="p7s20We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/>
        </p:blipFill>
        <p:spPr bwMode="auto">
          <a:xfrm>
            <a:off x="914404" y="1143013"/>
            <a:ext cx="4289489" cy="494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45" name="Text Box 5"/>
          <p:cNvSpPr txBox="1">
            <a:spLocks noChangeArrowheads="1"/>
          </p:cNvSpPr>
          <p:nvPr/>
        </p:nvSpPr>
        <p:spPr bwMode="auto">
          <a:xfrm>
            <a:off x="5943600" y="1581232"/>
            <a:ext cx="3227387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 b="0" dirty="0">
                <a:latin typeface="+mn-lt"/>
              </a:rPr>
              <a:t>Stromatolites</a:t>
            </a:r>
          </a:p>
          <a:p>
            <a:pPr algn="ctr"/>
            <a:r>
              <a:rPr lang="en-US" altLang="en-US" sz="3600" b="0" dirty="0">
                <a:latin typeface="+mn-lt"/>
              </a:rPr>
              <a:t>on </a:t>
            </a:r>
          </a:p>
          <a:p>
            <a:pPr algn="ctr"/>
            <a:r>
              <a:rPr lang="en-US" altLang="en-US" sz="3600" b="0" dirty="0">
                <a:latin typeface="+mn-lt"/>
              </a:rPr>
              <a:t>Pleistocene </a:t>
            </a:r>
          </a:p>
          <a:p>
            <a:pPr algn="ctr"/>
            <a:r>
              <a:rPr lang="en-US" altLang="en-US" sz="3600" b="0" dirty="0">
                <a:latin typeface="+mn-lt"/>
              </a:rPr>
              <a:t>Base</a:t>
            </a:r>
          </a:p>
          <a:p>
            <a:pPr algn="ctr"/>
            <a:r>
              <a:rPr lang="en-US" altLang="en-US" sz="3600" b="0" dirty="0">
                <a:latin typeface="+mn-lt"/>
              </a:rPr>
              <a:t>Surrounded </a:t>
            </a:r>
          </a:p>
          <a:p>
            <a:pPr algn="ctr"/>
            <a:r>
              <a:rPr lang="en-US" altLang="en-US" sz="3600" b="0" dirty="0">
                <a:latin typeface="+mn-lt"/>
              </a:rPr>
              <a:t>by </a:t>
            </a:r>
          </a:p>
          <a:p>
            <a:pPr algn="ctr"/>
            <a:r>
              <a:rPr lang="en-US" altLang="en-US" sz="3600" b="0" dirty="0" err="1">
                <a:latin typeface="+mn-lt"/>
              </a:rPr>
              <a:t>Ooids</a:t>
            </a:r>
            <a:endParaRPr lang="en-US" altLang="en-US" sz="3600" b="0" dirty="0">
              <a:latin typeface="+mn-lt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007417" y="1143013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Lee Stocking Stromatolites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1056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666" name="Picture 2" descr="p4s1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87" y="1064418"/>
            <a:ext cx="3480626" cy="503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66800" y="1064418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157788" y="1596241"/>
            <a:ext cx="3227387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600" b="0" dirty="0">
                <a:latin typeface="+mn-lt"/>
              </a:rPr>
              <a:t>Stromatolites</a:t>
            </a:r>
          </a:p>
          <a:p>
            <a:pPr algn="ctr"/>
            <a:r>
              <a:rPr lang="en-US" altLang="en-US" sz="3600" b="0" dirty="0">
                <a:latin typeface="+mn-lt"/>
              </a:rPr>
              <a:t>on </a:t>
            </a:r>
          </a:p>
          <a:p>
            <a:pPr algn="ctr"/>
            <a:r>
              <a:rPr lang="en-US" altLang="en-US" sz="3600" b="0" dirty="0">
                <a:latin typeface="+mn-lt"/>
              </a:rPr>
              <a:t>Pleistocene </a:t>
            </a:r>
          </a:p>
          <a:p>
            <a:pPr algn="ctr"/>
            <a:r>
              <a:rPr lang="en-US" altLang="en-US" sz="3600" b="0" dirty="0">
                <a:latin typeface="+mn-lt"/>
              </a:rPr>
              <a:t>Base</a:t>
            </a:r>
          </a:p>
          <a:p>
            <a:pPr algn="ctr"/>
            <a:r>
              <a:rPr lang="en-US" altLang="en-US" sz="3600" b="0" dirty="0">
                <a:latin typeface="+mn-lt"/>
              </a:rPr>
              <a:t>Surrounded </a:t>
            </a:r>
          </a:p>
          <a:p>
            <a:pPr algn="ctr"/>
            <a:r>
              <a:rPr lang="en-US" altLang="en-US" sz="3600" b="0" dirty="0">
                <a:latin typeface="+mn-lt"/>
              </a:rPr>
              <a:t>by </a:t>
            </a:r>
          </a:p>
          <a:p>
            <a:pPr algn="ctr"/>
            <a:r>
              <a:rPr lang="en-US" altLang="en-US" sz="3600" b="0" dirty="0" err="1">
                <a:latin typeface="+mn-lt"/>
              </a:rPr>
              <a:t>Ooids</a:t>
            </a:r>
            <a:endParaRPr lang="en-US" altLang="en-US" sz="3600" b="0" dirty="0">
              <a:latin typeface="+mn-lt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Lee Stocking Stromatolites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796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690" name="Picture 2" descr="p7s16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688" y="1143003"/>
            <a:ext cx="3193256" cy="496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0692" name="Text Box 4"/>
          <p:cNvSpPr txBox="1">
            <a:spLocks noChangeArrowheads="1"/>
          </p:cNvSpPr>
          <p:nvPr/>
        </p:nvSpPr>
        <p:spPr bwMode="auto">
          <a:xfrm>
            <a:off x="4724400" y="2225457"/>
            <a:ext cx="3227387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800" b="0" dirty="0">
                <a:latin typeface="+mn-lt"/>
              </a:rPr>
              <a:t>Stromatolite</a:t>
            </a:r>
          </a:p>
          <a:p>
            <a:pPr algn="ctr"/>
            <a:r>
              <a:rPr lang="en-US" altLang="en-US" sz="2800" b="0" dirty="0">
                <a:latin typeface="+mn-lt"/>
              </a:rPr>
              <a:t>Cross Section</a:t>
            </a:r>
          </a:p>
          <a:p>
            <a:pPr algn="ctr"/>
            <a:r>
              <a:rPr lang="en-US" altLang="en-US" sz="2800" b="0" dirty="0">
                <a:latin typeface="+mn-lt"/>
              </a:rPr>
              <a:t>-</a:t>
            </a:r>
          </a:p>
          <a:p>
            <a:pPr algn="ctr"/>
            <a:r>
              <a:rPr lang="en-US" altLang="en-US" sz="2800" b="0" dirty="0">
                <a:latin typeface="+mn-lt"/>
              </a:rPr>
              <a:t>From</a:t>
            </a:r>
          </a:p>
          <a:p>
            <a:pPr algn="ctr"/>
            <a:r>
              <a:rPr lang="en-US" altLang="en-US" sz="2800" b="0" dirty="0">
                <a:latin typeface="+mn-lt"/>
              </a:rPr>
              <a:t>Lee Stocking</a:t>
            </a:r>
          </a:p>
          <a:p>
            <a:pPr algn="ctr"/>
            <a:r>
              <a:rPr lang="en-US" altLang="en-US" sz="2800" b="0" dirty="0">
                <a:latin typeface="+mn-lt"/>
              </a:rPr>
              <a:t>Tidal </a:t>
            </a:r>
          </a:p>
          <a:p>
            <a:pPr algn="ctr"/>
            <a:r>
              <a:rPr lang="en-US" altLang="en-US" sz="2800" b="0" dirty="0">
                <a:latin typeface="+mn-lt"/>
              </a:rPr>
              <a:t>Channel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57688" y="5551550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Lee Stocking Stromatolites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6051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 descr="p10s05We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 bwMode="auto">
          <a:xfrm>
            <a:off x="3019425" y="1268127"/>
            <a:ext cx="3714750" cy="503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West Side of Andros Island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6477000" y="2096631"/>
            <a:ext cx="3227387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800" b="0" dirty="0" smtClean="0">
                <a:latin typeface="+mn-lt"/>
              </a:rPr>
              <a:t>Map of </a:t>
            </a:r>
            <a:endParaRPr lang="en-US" altLang="en-US" sz="2800" b="0" dirty="0">
              <a:latin typeface="+mn-lt"/>
            </a:endParaRPr>
          </a:p>
          <a:p>
            <a:pPr algn="ctr"/>
            <a:r>
              <a:rPr lang="en-US" altLang="en-US" sz="2800" b="0" dirty="0" smtClean="0">
                <a:latin typeface="+mn-lt"/>
              </a:rPr>
              <a:t>Tidal </a:t>
            </a:r>
            <a:endParaRPr lang="en-US" altLang="en-US" sz="2800" b="0" dirty="0">
              <a:latin typeface="+mn-lt"/>
            </a:endParaRPr>
          </a:p>
          <a:p>
            <a:pPr algn="ctr"/>
            <a:r>
              <a:rPr lang="en-US" altLang="en-US" sz="2800" b="0" dirty="0" smtClean="0">
                <a:latin typeface="+mn-lt"/>
              </a:rPr>
              <a:t>Channel</a:t>
            </a:r>
          </a:p>
          <a:p>
            <a:pPr algn="ctr"/>
            <a:r>
              <a:rPr lang="en-US" altLang="en-US" sz="2800" b="0" dirty="0" smtClean="0">
                <a:latin typeface="+mn-lt"/>
              </a:rPr>
              <a:t>and</a:t>
            </a:r>
          </a:p>
          <a:p>
            <a:pPr algn="ctr"/>
            <a:r>
              <a:rPr lang="en-US" altLang="en-US" sz="2800" b="0" dirty="0" smtClean="0">
                <a:latin typeface="+mn-lt"/>
              </a:rPr>
              <a:t>Ponds</a:t>
            </a:r>
          </a:p>
        </p:txBody>
      </p:sp>
      <p:sp>
        <p:nvSpPr>
          <p:cNvPr id="2" name="TextBox 1"/>
          <p:cNvSpPr txBox="1"/>
          <p:nvPr/>
        </p:nvSpPr>
        <p:spPr bwMode="auto">
          <a:xfrm>
            <a:off x="3200400" y="6107668"/>
            <a:ext cx="108581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en-US" b="0" dirty="0"/>
              <a:t>Conrad </a:t>
            </a:r>
            <a:r>
              <a:rPr lang="en-US" altLang="en-US" b="0" dirty="0" err="1"/>
              <a:t>Geblein</a:t>
            </a:r>
            <a:r>
              <a:rPr lang="en-US" altLang="en-US" b="0" dirty="0"/>
              <a:t> </a:t>
            </a:r>
          </a:p>
          <a:p>
            <a:endParaRPr lang="en-US" b="0" dirty="0">
              <a:solidFill>
                <a:srgbClr val="06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138630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Fresh-Creek-Andros-Baham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76620"/>
            <a:ext cx="9296400" cy="4384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AutoShape 3"/>
          <p:cNvSpPr>
            <a:spLocks noChangeArrowheads="1"/>
          </p:cNvSpPr>
          <p:nvPr/>
        </p:nvSpPr>
        <p:spPr bwMode="auto">
          <a:xfrm rot="1999739">
            <a:off x="160981" y="2585161"/>
            <a:ext cx="48006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0">
                <a:effectLst>
                  <a:outerShdw blurRad="38100" dist="38100" dir="2700000" algn="tl">
                    <a:srgbClr val="000000"/>
                  </a:outerShdw>
                </a:effectLst>
              </a:rPr>
              <a:t>Fresh Creek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4800" y="0"/>
            <a:ext cx="9525000" cy="876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Andros North Island – Creek Margin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7585971" y="1129488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7737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p1s15-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31276"/>
            <a:ext cx="7747000" cy="510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659539" y="1066800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West Side of Andros Island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9883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90" name="Picture 1026" descr="p8s19We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45"/>
          <a:stretch/>
        </p:blipFill>
        <p:spPr bwMode="auto">
          <a:xfrm>
            <a:off x="1276350" y="1143000"/>
            <a:ext cx="7200900" cy="506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Depositional Setting – Lime Mud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939196" y="6203038"/>
            <a:ext cx="15087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Kendall Diagram</a:t>
            </a:r>
            <a:endParaRPr lang="en-US" altLang="en-US" sz="14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8836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 descr="p1s08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6576060" cy="509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6477000" y="2096631"/>
            <a:ext cx="3227387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800" b="0" dirty="0" smtClean="0">
                <a:latin typeface="+mn-lt"/>
              </a:rPr>
              <a:t>Map of </a:t>
            </a:r>
            <a:endParaRPr lang="en-US" altLang="en-US" sz="2800" b="0" dirty="0">
              <a:latin typeface="+mn-lt"/>
            </a:endParaRPr>
          </a:p>
          <a:p>
            <a:pPr algn="ctr"/>
            <a:r>
              <a:rPr lang="en-US" altLang="en-US" sz="2800" b="0" dirty="0" smtClean="0">
                <a:latin typeface="+mn-lt"/>
              </a:rPr>
              <a:t>Tidal </a:t>
            </a:r>
            <a:endParaRPr lang="en-US" altLang="en-US" sz="2800" b="0" dirty="0">
              <a:latin typeface="+mn-lt"/>
            </a:endParaRPr>
          </a:p>
          <a:p>
            <a:pPr algn="ctr"/>
            <a:r>
              <a:rPr lang="en-US" altLang="en-US" sz="2800" b="0" dirty="0" smtClean="0">
                <a:latin typeface="+mn-lt"/>
              </a:rPr>
              <a:t>Channel</a:t>
            </a:r>
          </a:p>
          <a:p>
            <a:pPr algn="ctr"/>
            <a:r>
              <a:rPr lang="en-US" altLang="en-US" sz="2800" b="0" dirty="0" smtClean="0">
                <a:latin typeface="+mn-lt"/>
              </a:rPr>
              <a:t>and</a:t>
            </a:r>
          </a:p>
          <a:p>
            <a:pPr algn="ctr"/>
            <a:r>
              <a:rPr lang="en-US" altLang="en-US" sz="2800" b="0" dirty="0" smtClean="0">
                <a:latin typeface="+mn-lt"/>
              </a:rPr>
              <a:t>Ponds</a:t>
            </a:r>
          </a:p>
        </p:txBody>
      </p:sp>
      <p:sp>
        <p:nvSpPr>
          <p:cNvPr id="4" name="TextBox 3"/>
          <p:cNvSpPr txBox="1"/>
          <p:nvPr/>
        </p:nvSpPr>
        <p:spPr bwMode="auto">
          <a:xfrm>
            <a:off x="316523" y="5787628"/>
            <a:ext cx="108581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en-US" b="0" dirty="0"/>
              <a:t>Conrad </a:t>
            </a:r>
            <a:r>
              <a:rPr lang="en-US" altLang="en-US" b="0" dirty="0" err="1"/>
              <a:t>Geblein</a:t>
            </a:r>
            <a:r>
              <a:rPr lang="en-US" altLang="en-US" b="0" dirty="0"/>
              <a:t> </a:t>
            </a:r>
          </a:p>
          <a:p>
            <a:endParaRPr lang="en-US" b="0" dirty="0">
              <a:solidFill>
                <a:srgbClr val="060000"/>
              </a:solidFill>
              <a:latin typeface="+mn-lt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75492" y="152400"/>
            <a:ext cx="918482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000" b="0" dirty="0">
                <a:solidFill>
                  <a:schemeClr val="tx2"/>
                </a:solidFill>
                <a:latin typeface="+mj-lt"/>
              </a:rPr>
              <a:t>Three Creeks </a:t>
            </a:r>
            <a:r>
              <a:rPr lang="en-US" altLang="en-US" sz="4000" b="0" dirty="0" smtClean="0">
                <a:solidFill>
                  <a:schemeClr val="tx2"/>
                </a:solidFill>
                <a:latin typeface="+mj-lt"/>
              </a:rPr>
              <a:t>Flats – West Side Andros</a:t>
            </a:r>
            <a:endParaRPr lang="en-US" altLang="en-US" sz="4000" b="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941990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858" name="Picture 2" descr="012-3-Creeks-Baham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7" y="1066802"/>
            <a:ext cx="7700963" cy="511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7859" name="Rectangle 3"/>
          <p:cNvSpPr>
            <a:spLocks noChangeArrowheads="1"/>
          </p:cNvSpPr>
          <p:nvPr/>
        </p:nvSpPr>
        <p:spPr bwMode="auto">
          <a:xfrm>
            <a:off x="275492" y="152400"/>
            <a:ext cx="918482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000" b="0" dirty="0">
                <a:solidFill>
                  <a:schemeClr val="tx2"/>
                </a:solidFill>
                <a:latin typeface="+mj-lt"/>
              </a:rPr>
              <a:t>Three Creeks </a:t>
            </a:r>
            <a:r>
              <a:rPr lang="en-US" altLang="en-US" sz="4000" b="0" dirty="0" smtClean="0">
                <a:solidFill>
                  <a:schemeClr val="tx2"/>
                </a:solidFill>
                <a:latin typeface="+mj-lt"/>
              </a:rPr>
              <a:t>Flats – West Side Andros</a:t>
            </a:r>
            <a:endParaRPr lang="en-US" altLang="en-US" sz="40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553200" y="5715000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7482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0" name="Picture 2" descr="p1s14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61" y="1066800"/>
            <a:ext cx="7874000" cy="515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76799" y="1084385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West Side of Andros Island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2145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8s12We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8" t="57879" r="12204" b="983"/>
          <a:stretch/>
        </p:blipFill>
        <p:spPr bwMode="auto">
          <a:xfrm>
            <a:off x="5412304" y="1986147"/>
            <a:ext cx="4341296" cy="319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22" name="Picture 2" descr="p8s12We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" t="4445" r="2879" b="43333"/>
          <a:stretch/>
        </p:blipFill>
        <p:spPr bwMode="auto">
          <a:xfrm>
            <a:off x="0" y="1909947"/>
            <a:ext cx="5384761" cy="403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West Side of Andros Island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5943600" y="5461882"/>
            <a:ext cx="108581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en-US" b="0" dirty="0"/>
              <a:t>Conrad </a:t>
            </a:r>
            <a:r>
              <a:rPr lang="en-US" altLang="en-US" b="0" dirty="0" err="1"/>
              <a:t>Geblein</a:t>
            </a:r>
            <a:r>
              <a:rPr lang="en-US" altLang="en-US" b="0" dirty="0"/>
              <a:t> </a:t>
            </a:r>
          </a:p>
          <a:p>
            <a:endParaRPr lang="en-US" b="0" dirty="0">
              <a:solidFill>
                <a:srgbClr val="06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628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2" descr="p8s17We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4"/>
          <a:stretch/>
        </p:blipFill>
        <p:spPr bwMode="auto">
          <a:xfrm>
            <a:off x="1619250" y="1143000"/>
            <a:ext cx="6515100" cy="514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 bwMode="auto">
          <a:xfrm>
            <a:off x="7448590" y="5334000"/>
            <a:ext cx="108581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en-US" b="0" dirty="0"/>
              <a:t>Conrad </a:t>
            </a:r>
            <a:r>
              <a:rPr lang="en-US" altLang="en-US" b="0" dirty="0" err="1"/>
              <a:t>Geblein</a:t>
            </a:r>
            <a:r>
              <a:rPr lang="en-US" altLang="en-US" b="0" dirty="0"/>
              <a:t> </a:t>
            </a:r>
          </a:p>
          <a:p>
            <a:endParaRPr lang="en-US" b="0" dirty="0">
              <a:solidFill>
                <a:srgbClr val="060000"/>
              </a:solidFill>
              <a:latin typeface="+mn-lt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West Side of Andros Island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9595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 descr="p8s8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21" y="1146410"/>
            <a:ext cx="7629525" cy="501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945906" y="5720862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West Side of Andros Island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4452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p8s20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85850"/>
            <a:ext cx="7500938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659539" y="5634335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West Side of Andros Island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7824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 descr="p9s1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7" y="1145286"/>
            <a:ext cx="7758113" cy="510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553200" y="5715000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West Side of Andros Island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962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Picture 3" descr="p1s10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978" y="1155170"/>
            <a:ext cx="3809619" cy="518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04800" y="0"/>
            <a:ext cx="9525000" cy="876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>
                <a:solidFill>
                  <a:schemeClr val="accent2">
                    <a:lumMod val="75000"/>
                  </a:schemeClr>
                </a:solidFill>
              </a:rPr>
              <a:t>North Andros Island 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– Bahamas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9505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40" name="Picture 4" descr="p01s19-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8334"/>
            <a:ext cx="7620000" cy="507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990600" y="5786735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West Side of Andros Island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3366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9" name="Picture 5" descr="p1s17-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0" y="1198118"/>
            <a:ext cx="7493000" cy="505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659539" y="5862935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33082" y="120648"/>
            <a:ext cx="94443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West Andros Island – Goose Creek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5368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p9s5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283" y="1066801"/>
            <a:ext cx="7715250" cy="516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077975" y="5765781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4443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West Andros Island – Goose Creek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846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 descr="p9s13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4" y="1167384"/>
            <a:ext cx="7886700" cy="50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128714" y="5753207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4443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West Andros Island – Goose Creek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9479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1026" descr="p9s11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15949"/>
            <a:ext cx="7886700" cy="5152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912318" y="5862935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4443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West Andros Island – Goose Creek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7539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 descr="p9s3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3" y="1143001"/>
            <a:ext cx="7629525" cy="510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921113" y="1143001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4443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West Andros Island – Goose Creek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1125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6" name="Picture 2050" descr="p9s18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1066800"/>
            <a:ext cx="7629525" cy="515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583339" y="5791200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4443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West Andros Island – Goose Creek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4154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 descr="p9s9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986" y="1066800"/>
            <a:ext cx="3491103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343400" y="1219200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4443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West Andros Island – Goose Creek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3650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 descr="p9s6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456" y="1097518"/>
            <a:ext cx="7329488" cy="496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555314" y="1600200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4443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West Andros Island – Goose Creek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4915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p9s10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145" y="1143000"/>
            <a:ext cx="7843838" cy="515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964339" y="5862935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4443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West Andros Island – Goose Creek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1556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 descr="p3s5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064556"/>
            <a:ext cx="6629400" cy="522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04800" y="0"/>
            <a:ext cx="9525000" cy="876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>
                <a:solidFill>
                  <a:schemeClr val="accent2">
                    <a:lumMod val="75000"/>
                  </a:schemeClr>
                </a:solidFill>
              </a:rPr>
              <a:t>North 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of Andros </a:t>
            </a:r>
            <a:r>
              <a:rPr lang="en-US" altLang="en-US" b="0" dirty="0">
                <a:solidFill>
                  <a:schemeClr val="accent2">
                    <a:lumMod val="75000"/>
                  </a:schemeClr>
                </a:solidFill>
              </a:rPr>
              <a:t>Island 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– Bahamas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7378892" y="6324600"/>
            <a:ext cx="965008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b="0" i="1" dirty="0" smtClean="0">
                <a:solidFill>
                  <a:srgbClr val="060000"/>
                </a:solidFill>
                <a:latin typeface="+mn-lt"/>
              </a:rPr>
              <a:t>Cloud, 1962</a:t>
            </a:r>
            <a:endParaRPr lang="en-US" sz="1400" b="0" i="1" dirty="0">
              <a:solidFill>
                <a:srgbClr val="06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38812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p9s14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03566"/>
            <a:ext cx="7758113" cy="506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82" y="120648"/>
            <a:ext cx="94443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West Andros Island – Goose Creek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988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2" descr="p9s17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4" y="1112520"/>
            <a:ext cx="7586663" cy="512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783366" y="1600200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4443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West Andros Island – Goose Creek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9870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 descr="p9s2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456" y="1069371"/>
            <a:ext cx="7586663" cy="502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 bwMode="auto">
          <a:xfrm>
            <a:off x="7865309" y="6139934"/>
            <a:ext cx="108581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en-US" b="0" dirty="0"/>
              <a:t>Conrad </a:t>
            </a:r>
            <a:r>
              <a:rPr lang="en-US" altLang="en-US" b="0" dirty="0" err="1"/>
              <a:t>Geblein</a:t>
            </a:r>
            <a:r>
              <a:rPr lang="en-US" altLang="en-US" b="0" dirty="0"/>
              <a:t> </a:t>
            </a:r>
          </a:p>
          <a:p>
            <a:endParaRPr lang="en-US" b="0" dirty="0">
              <a:solidFill>
                <a:srgbClr val="060000"/>
              </a:solidFill>
              <a:latin typeface="+mn-lt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4443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West Andros – Creek Levee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6768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 descr="p9s7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249606"/>
            <a:ext cx="3451860" cy="503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82" y="120648"/>
            <a:ext cx="94443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West Andros – Brackish Marsh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6218506" y="5890791"/>
            <a:ext cx="108581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en-US" b="0" dirty="0"/>
              <a:t>Conrad </a:t>
            </a:r>
            <a:r>
              <a:rPr lang="en-US" altLang="en-US" b="0" dirty="0" err="1"/>
              <a:t>Geblein</a:t>
            </a:r>
            <a:r>
              <a:rPr lang="en-US" altLang="en-US" b="0" dirty="0"/>
              <a:t> </a:t>
            </a:r>
          </a:p>
          <a:p>
            <a:endParaRPr lang="en-US" b="0" dirty="0">
              <a:solidFill>
                <a:srgbClr val="06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164992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146" name="Picture 2" descr="p9s15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1104900"/>
            <a:ext cx="7500938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845278" y="1104900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4443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West Andros Island – Goose Creek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6306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2" descr="p10s01We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6665" r="833" b="5556"/>
          <a:stretch/>
        </p:blipFill>
        <p:spPr bwMode="auto">
          <a:xfrm>
            <a:off x="830552" y="1134317"/>
            <a:ext cx="8092495" cy="489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82" y="120648"/>
            <a:ext cx="94443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West Andros Island – Pond Fill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7543800" y="5984576"/>
            <a:ext cx="77585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en-US" b="0" dirty="0" smtClean="0"/>
              <a:t>Noel James</a:t>
            </a:r>
            <a:endParaRPr lang="en-US" altLang="en-US" b="0" dirty="0"/>
          </a:p>
          <a:p>
            <a:endParaRPr lang="en-US" b="0" dirty="0">
              <a:solidFill>
                <a:srgbClr val="06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306542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266" name="Picture 2" descr="p9s16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152144"/>
            <a:ext cx="7543800" cy="509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668331" y="2590800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4443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West Andros Island – Goose Creek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0101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2" descr="p9s19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2" y="1143003"/>
            <a:ext cx="8358188" cy="4959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964339" y="5715000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4443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West Andros Island – Goose Creek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2714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2" descr="p9s20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64323"/>
            <a:ext cx="7758113" cy="503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336431" y="2667000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4443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West Andros Island – Goose Creek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168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4" name="Picture 2" descr="p9s4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868" y="1052512"/>
            <a:ext cx="7586663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82" y="120648"/>
            <a:ext cx="94443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West Andros – Pond Fill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7600990" y="6260068"/>
            <a:ext cx="108581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en-US" b="0" dirty="0"/>
              <a:t>Conrad </a:t>
            </a:r>
            <a:r>
              <a:rPr lang="en-US" altLang="en-US" b="0" dirty="0" err="1"/>
              <a:t>Geblein</a:t>
            </a:r>
            <a:r>
              <a:rPr lang="en-US" altLang="en-US" b="0" dirty="0"/>
              <a:t> </a:t>
            </a:r>
          </a:p>
          <a:p>
            <a:endParaRPr lang="en-US" b="0" dirty="0">
              <a:solidFill>
                <a:srgbClr val="06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843501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 descr="p3s9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525" y="1062609"/>
            <a:ext cx="6686550" cy="518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 bwMode="auto">
          <a:xfrm>
            <a:off x="6934200" y="6324600"/>
            <a:ext cx="965008" cy="2154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1400" b="0" i="1" dirty="0" smtClean="0">
                <a:solidFill>
                  <a:srgbClr val="060000"/>
                </a:solidFill>
                <a:latin typeface="+mn-lt"/>
              </a:rPr>
              <a:t>Cloud, 1962</a:t>
            </a:r>
            <a:endParaRPr lang="en-US" sz="1400" b="0" i="1" dirty="0">
              <a:solidFill>
                <a:srgbClr val="060000"/>
              </a:solidFill>
              <a:latin typeface="+mn-lt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4800" y="0"/>
            <a:ext cx="9525000" cy="876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>
                <a:solidFill>
                  <a:schemeClr val="accent2">
                    <a:lumMod val="75000"/>
                  </a:schemeClr>
                </a:solidFill>
              </a:rPr>
              <a:t>North 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of Andros </a:t>
            </a:r>
            <a:r>
              <a:rPr lang="en-US" altLang="en-US" b="0" dirty="0">
                <a:solidFill>
                  <a:schemeClr val="accent2">
                    <a:lumMod val="75000"/>
                  </a:schemeClr>
                </a:solidFill>
              </a:rPr>
              <a:t>Island 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– Bahamas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661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218" name="Picture 2" descr="p9s8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9227" y="1181100"/>
            <a:ext cx="3272028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82" y="120648"/>
            <a:ext cx="94443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West Andros – Pond Fill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6781800" y="5955268"/>
            <a:ext cx="108581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en-US" b="0" dirty="0"/>
              <a:t>Conrad </a:t>
            </a:r>
            <a:r>
              <a:rPr lang="en-US" altLang="en-US" b="0" dirty="0" err="1"/>
              <a:t>Geblein</a:t>
            </a:r>
            <a:r>
              <a:rPr lang="en-US" altLang="en-US" b="0" dirty="0"/>
              <a:t> </a:t>
            </a:r>
          </a:p>
          <a:p>
            <a:endParaRPr lang="en-US" b="0" dirty="0">
              <a:solidFill>
                <a:srgbClr val="06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40659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 descr="p9s12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2" y="1156337"/>
            <a:ext cx="7758113" cy="5068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668700" y="5763306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4443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West Andros – Pond Mud Fight!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830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4" name="Picture 2" descr="p4s16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43" y="1232176"/>
            <a:ext cx="7758113" cy="5051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553200" y="5715000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8600" y="76200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Barrie Terre –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Exumas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Cay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7643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0" name="Picture 2" descr="p1s11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1112520"/>
            <a:ext cx="7620000" cy="505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553200" y="5715000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14300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Barrie Terre –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Exumas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Cay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0642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4" name="Picture 2" descr="p1s03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1143000"/>
            <a:ext cx="7747000" cy="5097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553200" y="5715000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14300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Barrie Terre –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Exumas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Cay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3257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Picture 2" descr="p1s07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61" y="1144534"/>
            <a:ext cx="7620000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553200" y="5715000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33082" y="114300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Barrie Terre –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Exumas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Cay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2262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p10s09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66800"/>
            <a:ext cx="8636794" cy="518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239000" y="5862935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4443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East Andros – Pleistocene Reef 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6415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 descr="p10s13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85239"/>
            <a:ext cx="7467600" cy="522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624370" y="5851212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4443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East Andros – Pleistocene Reef 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212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p10s17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21" y="1099756"/>
            <a:ext cx="7800975" cy="514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477000" y="5862935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4443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East Andros – Pleistocene Reef 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0838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 descr="p10s06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4" y="1145095"/>
            <a:ext cx="7629525" cy="510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792160" y="5804320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4443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East Andros – Pleistocene Reef 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3071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6" name="Picture 2" descr="fi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533" y="1219200"/>
            <a:ext cx="4080510" cy="503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9187" name="Rectangle 3"/>
          <p:cNvSpPr>
            <a:spLocks noChangeArrowheads="1"/>
          </p:cNvSpPr>
          <p:nvPr/>
        </p:nvSpPr>
        <p:spPr bwMode="auto">
          <a:xfrm>
            <a:off x="304800" y="533400"/>
            <a:ext cx="9601200" cy="342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>
                <a:solidFill>
                  <a:schemeClr val="accent2">
                    <a:lumMod val="75000"/>
                  </a:schemeClr>
                </a:solidFill>
              </a:rPr>
              <a:t>Lime 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Mud or Micrite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477000" y="6367135"/>
            <a:ext cx="15087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Kendall Diagram</a:t>
            </a:r>
            <a:endParaRPr lang="en-US" altLang="en-US" sz="14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9937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2" name="Picture 2" descr="p10s11We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8" b="10885"/>
          <a:stretch/>
        </p:blipFill>
        <p:spPr bwMode="auto">
          <a:xfrm>
            <a:off x="2019300" y="1073776"/>
            <a:ext cx="5715000" cy="501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82" y="24436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Providence Island – Pleistocene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7448590" y="5334000"/>
            <a:ext cx="108581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en-US" b="0" dirty="0"/>
              <a:t>Conrad </a:t>
            </a:r>
            <a:r>
              <a:rPr lang="en-US" altLang="en-US" b="0" dirty="0" err="1"/>
              <a:t>Geblein</a:t>
            </a:r>
            <a:r>
              <a:rPr lang="en-US" altLang="en-US" b="0" dirty="0"/>
              <a:t> </a:t>
            </a:r>
          </a:p>
          <a:p>
            <a:endParaRPr lang="en-US" b="0" dirty="0">
              <a:solidFill>
                <a:srgbClr val="06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3622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2" descr="p10s15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08100"/>
            <a:ext cx="9144000" cy="424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 bwMode="auto">
          <a:xfrm>
            <a:off x="7448590" y="5334000"/>
            <a:ext cx="108581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en-US" b="0" dirty="0"/>
              <a:t>Conrad </a:t>
            </a:r>
            <a:r>
              <a:rPr lang="en-US" altLang="en-US" b="0" dirty="0" err="1"/>
              <a:t>Geblein</a:t>
            </a:r>
            <a:r>
              <a:rPr lang="en-US" altLang="en-US" b="0" dirty="0"/>
              <a:t> </a:t>
            </a:r>
          </a:p>
          <a:p>
            <a:endParaRPr lang="en-US" b="0" dirty="0">
              <a:solidFill>
                <a:srgbClr val="060000"/>
              </a:solidFill>
              <a:latin typeface="+mn-lt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24436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Providence Island – Pleistocene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1950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2" descr="p10s10C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31493"/>
            <a:ext cx="7715250" cy="5161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553200" y="5715000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52400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Providence Island – Clifton Pier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9174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 descr="p10s14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103567"/>
            <a:ext cx="7429500" cy="499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214438" y="5608604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33082" y="152400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Providence Island – Clifton Pier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1540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 descr="p10s18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8" y="1183099"/>
            <a:ext cx="7534275" cy="4972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553200" y="5715000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52400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Providence Island – Pleistocene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6318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2" descr="p1s09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6" y="1066800"/>
            <a:ext cx="342881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352806" y="1072662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086600" y="3243262"/>
            <a:ext cx="36531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sz="3600" b="0" dirty="0" smtClean="0">
                <a:solidFill>
                  <a:schemeClr val="tx2"/>
                </a:solidFill>
                <a:effectLst/>
              </a:rPr>
              <a:t>Providence Island – Pleistocene</a:t>
            </a:r>
            <a:endParaRPr lang="en-US" altLang="en-US" sz="3600" b="0" dirty="0">
              <a:solidFill>
                <a:schemeClr val="tx2"/>
              </a:solidFill>
              <a:effectLst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33082" y="152400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Providence Island – Clifton Pier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2283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 descr="p10s07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85053"/>
            <a:ext cx="7691438" cy="514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838200" y="5845351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14300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Providence Island – Pleistocene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1297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 descr="p10s03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114273"/>
            <a:ext cx="7800975" cy="508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162800" y="6117414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52400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Providence Island – Pleistocene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1178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 descr="p10s02Web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28329"/>
            <a:ext cx="7810500" cy="509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705600" y="5791200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52400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Providence Island – Pleistocene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6693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0" name="Picture 2" descr="p1s05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1067198"/>
            <a:ext cx="7715250" cy="515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430939" y="5761892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52400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Providence Island – Pleistocene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37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62" name="Picture 2" descr="002-CarbonateParticl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1"/>
          <a:stretch/>
        </p:blipFill>
        <p:spPr bwMode="auto">
          <a:xfrm>
            <a:off x="17907" y="1171253"/>
            <a:ext cx="9717786" cy="5170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163" name="Rectangle 3"/>
          <p:cNvSpPr>
            <a:spLocks noChangeArrowheads="1"/>
          </p:cNvSpPr>
          <p:nvPr/>
        </p:nvSpPr>
        <p:spPr bwMode="auto">
          <a:xfrm>
            <a:off x="17907" y="3381053"/>
            <a:ext cx="9717786" cy="1371600"/>
          </a:xfrm>
          <a:prstGeom prst="rect">
            <a:avLst/>
          </a:prstGeom>
          <a:solidFill>
            <a:schemeClr val="accent1">
              <a:alpha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sz="3600" b="0">
              <a:latin typeface="Impact" panose="020B0806030902050204" pitchFamily="34" charset="0"/>
            </a:endParaRPr>
          </a:p>
        </p:txBody>
      </p:sp>
      <p:sp>
        <p:nvSpPr>
          <p:cNvPr id="348164" name="Text Box 4"/>
          <p:cNvSpPr txBox="1">
            <a:spLocks noChangeArrowheads="1"/>
          </p:cNvSpPr>
          <p:nvPr/>
        </p:nvSpPr>
        <p:spPr bwMode="auto">
          <a:xfrm>
            <a:off x="7792257" y="3777767"/>
            <a:ext cx="17572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0" dirty="0">
                <a:solidFill>
                  <a:schemeClr val="bg1"/>
                </a:solidFill>
                <a:latin typeface="Impact" panose="020B0806030902050204" pitchFamily="34" charset="0"/>
              </a:rPr>
              <a:t>TROPICS</a:t>
            </a:r>
          </a:p>
        </p:txBody>
      </p:sp>
      <p:sp>
        <p:nvSpPr>
          <p:cNvPr id="348165" name="Rectangle 5"/>
          <p:cNvSpPr>
            <a:spLocks noChangeArrowheads="1"/>
          </p:cNvSpPr>
          <p:nvPr/>
        </p:nvSpPr>
        <p:spPr bwMode="auto">
          <a:xfrm>
            <a:off x="17907" y="4752653"/>
            <a:ext cx="9717786" cy="533400"/>
          </a:xfrm>
          <a:prstGeom prst="rect">
            <a:avLst/>
          </a:prstGeom>
          <a:solidFill>
            <a:srgbClr val="009999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166" name="Text Box 6"/>
          <p:cNvSpPr txBox="1">
            <a:spLocks noChangeArrowheads="1"/>
          </p:cNvSpPr>
          <p:nvPr/>
        </p:nvSpPr>
        <p:spPr bwMode="auto">
          <a:xfrm>
            <a:off x="1524000" y="4726931"/>
            <a:ext cx="433140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0" dirty="0">
                <a:solidFill>
                  <a:schemeClr val="bg2"/>
                </a:solidFill>
                <a:latin typeface="Impact" panose="020B0806030902050204" pitchFamily="34" charset="0"/>
              </a:rPr>
              <a:t>TEMPERATE OCEANS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04800" y="0"/>
            <a:ext cx="9525000" cy="876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Modern Carbonate Accumulation 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560189" y="6175473"/>
            <a:ext cx="24641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Kendall Diagram</a:t>
            </a:r>
            <a:endParaRPr lang="en-US" altLang="en-US" sz="24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4268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63" grpId="0" animBg="1" autoUpdateAnimBg="0"/>
      <p:bldP spid="348164" grpId="0" autoUpdateAnimBg="0"/>
      <p:bldP spid="348165" grpId="0" animBg="1"/>
      <p:bldP spid="348166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995" name="Picture 3" descr="Whtings baham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8" y="1066807"/>
            <a:ext cx="4798680" cy="5195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0996" name="AutoShape 4"/>
          <p:cNvSpPr>
            <a:spLocks noChangeArrowheads="1"/>
          </p:cNvSpPr>
          <p:nvPr/>
        </p:nvSpPr>
        <p:spPr bwMode="auto">
          <a:xfrm>
            <a:off x="1728788" y="1371600"/>
            <a:ext cx="34290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0">
                <a:effectLst>
                  <a:outerShdw blurRad="38100" dist="38100" dir="2700000" algn="tl">
                    <a:srgbClr val="000000"/>
                  </a:outerShdw>
                </a:effectLst>
              </a:rPr>
              <a:t>Whiting</a:t>
            </a:r>
          </a:p>
        </p:txBody>
      </p:sp>
      <p:sp>
        <p:nvSpPr>
          <p:cNvPr id="340997" name="AutoShape 5"/>
          <p:cNvSpPr>
            <a:spLocks noChangeArrowheads="1"/>
          </p:cNvSpPr>
          <p:nvPr/>
        </p:nvSpPr>
        <p:spPr bwMode="auto">
          <a:xfrm>
            <a:off x="1745721" y="2247893"/>
            <a:ext cx="34290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0">
                <a:effectLst>
                  <a:outerShdw blurRad="38100" dist="38100" dir="2700000" algn="tl">
                    <a:srgbClr val="000000"/>
                  </a:outerShdw>
                </a:effectLst>
              </a:rPr>
              <a:t>Whiting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04800" y="0"/>
            <a:ext cx="9525000" cy="876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>
                <a:solidFill>
                  <a:schemeClr val="accent2">
                    <a:lumMod val="75000"/>
                  </a:schemeClr>
                </a:solidFill>
              </a:rPr>
              <a:t>Lime 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Mud –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Whitings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off Andros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900207" y="5779330"/>
            <a:ext cx="17940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3636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0996" grpId="0" animBg="1"/>
      <p:bldP spid="340997" grpId="0" animBg="1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4" name="Picture 2" descr="p01s13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1131189"/>
            <a:ext cx="7486650" cy="504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553200" y="5715000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33082" y="152400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Providence Island – Pleistocene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8403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2" descr="p6s19We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7"/>
          <a:stretch/>
        </p:blipFill>
        <p:spPr bwMode="auto">
          <a:xfrm>
            <a:off x="1621631" y="1371600"/>
            <a:ext cx="7072313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82" y="152400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Florida Platform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7790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6" name="Picture 2" descr="p1s04We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2"/>
          <a:stretch/>
        </p:blipFill>
        <p:spPr bwMode="auto">
          <a:xfrm>
            <a:off x="990600" y="1100328"/>
            <a:ext cx="7772400" cy="496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82" y="152400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Florida Platform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1868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044" name="Picture 4" descr="WhitingsLittleBaham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7" r="5284"/>
          <a:stretch>
            <a:fillRect/>
          </a:stretch>
        </p:blipFill>
        <p:spPr bwMode="auto">
          <a:xfrm>
            <a:off x="2857500" y="1322173"/>
            <a:ext cx="4459644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3045" name="AutoShape 5"/>
          <p:cNvSpPr>
            <a:spLocks noChangeArrowheads="1"/>
          </p:cNvSpPr>
          <p:nvPr/>
        </p:nvSpPr>
        <p:spPr bwMode="auto">
          <a:xfrm rot="1502166">
            <a:off x="1143000" y="1600200"/>
            <a:ext cx="34290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0">
                <a:effectLst>
                  <a:outerShdw blurRad="38100" dist="38100" dir="2700000" algn="tl">
                    <a:srgbClr val="000000"/>
                  </a:outerShdw>
                </a:effectLst>
              </a:rPr>
              <a:t>Whiting</a:t>
            </a:r>
          </a:p>
        </p:txBody>
      </p:sp>
      <p:sp>
        <p:nvSpPr>
          <p:cNvPr id="343046" name="AutoShape 6"/>
          <p:cNvSpPr>
            <a:spLocks noChangeArrowheads="1"/>
          </p:cNvSpPr>
          <p:nvPr/>
        </p:nvSpPr>
        <p:spPr bwMode="auto">
          <a:xfrm rot="20039821">
            <a:off x="1752600" y="4724400"/>
            <a:ext cx="34290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0">
                <a:effectLst>
                  <a:outerShdw blurRad="38100" dist="38100" dir="2700000" algn="tl">
                    <a:srgbClr val="000000"/>
                  </a:outerShdw>
                </a:effectLst>
              </a:rPr>
              <a:t>Whiting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04800" y="0"/>
            <a:ext cx="9525000" cy="876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>
                <a:solidFill>
                  <a:schemeClr val="accent2">
                    <a:lumMod val="75000"/>
                  </a:schemeClr>
                </a:solidFill>
              </a:rPr>
              <a:t>Lime 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Mud –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Whitings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off Andros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523063" y="5687597"/>
            <a:ext cx="17940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263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045" grpId="0" animBg="1"/>
      <p:bldP spid="34304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8" name="Picture 4" descr="whitin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074" y="1210056"/>
            <a:ext cx="6580251" cy="503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04800" y="0"/>
            <a:ext cx="9525000" cy="876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>
                <a:solidFill>
                  <a:schemeClr val="accent2">
                    <a:lumMod val="75000"/>
                  </a:schemeClr>
                </a:solidFill>
              </a:rPr>
              <a:t>Lime 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Mud –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Whitings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off Andros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881496" y="5682540"/>
            <a:ext cx="17940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3352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Andros-Anstronuat-Snapsh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88" y="1162050"/>
            <a:ext cx="4876800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7" name="AutoShape 3"/>
          <p:cNvSpPr>
            <a:spLocks noChangeArrowheads="1"/>
          </p:cNvSpPr>
          <p:nvPr/>
        </p:nvSpPr>
        <p:spPr bwMode="auto">
          <a:xfrm rot="40148163">
            <a:off x="76200" y="3886200"/>
            <a:ext cx="48006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0">
                <a:effectLst>
                  <a:outerShdw blurRad="38100" dist="38100" dir="2700000" algn="tl">
                    <a:srgbClr val="000000"/>
                  </a:outerShdw>
                </a:effectLst>
              </a:rPr>
              <a:t>Andros Island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West  Andros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719388" y="5539085"/>
            <a:ext cx="17940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6828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306" name="Picture 2" descr="p1s1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" t="20385" r="-3684" b="10618"/>
          <a:stretch/>
        </p:blipFill>
        <p:spPr bwMode="auto">
          <a:xfrm>
            <a:off x="114300" y="1043593"/>
            <a:ext cx="9715500" cy="441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4307" name="AutoShape 3"/>
          <p:cNvSpPr>
            <a:spLocks noChangeArrowheads="1"/>
          </p:cNvSpPr>
          <p:nvPr/>
        </p:nvSpPr>
        <p:spPr bwMode="auto">
          <a:xfrm rot="8539708">
            <a:off x="7239000" y="1618693"/>
            <a:ext cx="2590800" cy="838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Cementation During Sedimentation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276992" y="5426950"/>
            <a:ext cx="15087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Kendall Diagram</a:t>
            </a:r>
            <a:endParaRPr lang="en-US" altLang="en-US" sz="14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407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30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426" name="Picture 2" descr="p1s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19" b="7419"/>
          <a:stretch/>
        </p:blipFill>
        <p:spPr bwMode="auto">
          <a:xfrm>
            <a:off x="533400" y="1093382"/>
            <a:ext cx="8686800" cy="523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4800" y="-228600"/>
            <a:ext cx="9601200" cy="105528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Holocene Calcium Carbonate Cement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873254" y="6248400"/>
            <a:ext cx="15087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Kendall Diagram</a:t>
            </a:r>
            <a:endParaRPr lang="en-US" altLang="en-US" sz="14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5916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p3s2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1120861"/>
            <a:ext cx="417195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Bahamian Margin Submarine Slope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7767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p3s14We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44"/>
          <a:stretch/>
        </p:blipFill>
        <p:spPr bwMode="auto">
          <a:xfrm>
            <a:off x="152400" y="1066773"/>
            <a:ext cx="4927727" cy="5123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3s14We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6"/>
          <a:stretch/>
        </p:blipFill>
        <p:spPr bwMode="auto">
          <a:xfrm>
            <a:off x="5410200" y="1066779"/>
            <a:ext cx="4162552" cy="517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Bahamian Margin Submarine Slope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8653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498" name="Picture 2" descr="p3s13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35380"/>
            <a:ext cx="7620000" cy="511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Tongue of the Ocean - Bahamas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295400" y="5765714"/>
            <a:ext cx="17940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709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p3s17We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10000"/>
          <a:stretch/>
        </p:blipFill>
        <p:spPr bwMode="auto">
          <a:xfrm>
            <a:off x="2035176" y="1066800"/>
            <a:ext cx="5241925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Bahamian Margin Submarine Slope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451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highflkey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28700"/>
            <a:ext cx="6452616" cy="5228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5" name="AutoShape 5"/>
          <p:cNvSpPr>
            <a:spLocks noChangeArrowheads="1"/>
          </p:cNvSpPr>
          <p:nvPr/>
        </p:nvSpPr>
        <p:spPr bwMode="auto">
          <a:xfrm rot="1999739">
            <a:off x="1828800" y="3162300"/>
            <a:ext cx="48006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b="0">
                <a:effectLst>
                  <a:outerShdw blurRad="38100" dist="38100" dir="2700000" algn="tl">
                    <a:srgbClr val="000000"/>
                  </a:outerShdw>
                </a:effectLst>
              </a:rPr>
              <a:t>Andros Island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4800" y="0"/>
            <a:ext cx="9525000" cy="876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Bahamian Banks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881496" y="5682540"/>
            <a:ext cx="179408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2945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2" descr="p3s10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1348232"/>
            <a:ext cx="8534400" cy="446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1428" name="Freeform 4"/>
          <p:cNvSpPr>
            <a:spLocks/>
          </p:cNvSpPr>
          <p:nvPr/>
        </p:nvSpPr>
        <p:spPr bwMode="auto">
          <a:xfrm>
            <a:off x="381001" y="1371600"/>
            <a:ext cx="804863" cy="1828800"/>
          </a:xfrm>
          <a:custGeom>
            <a:avLst/>
            <a:gdLst>
              <a:gd name="T0" fmla="*/ 472 w 507"/>
              <a:gd name="T1" fmla="*/ 920 h 1056"/>
              <a:gd name="T2" fmla="*/ 504 w 507"/>
              <a:gd name="T3" fmla="*/ 760 h 1056"/>
              <a:gd name="T4" fmla="*/ 432 w 507"/>
              <a:gd name="T5" fmla="*/ 192 h 1056"/>
              <a:gd name="T6" fmla="*/ 384 w 507"/>
              <a:gd name="T7" fmla="*/ 96 h 1056"/>
              <a:gd name="T8" fmla="*/ 0 w 507"/>
              <a:gd name="T9" fmla="*/ 0 h 1056"/>
              <a:gd name="T10" fmla="*/ 48 w 507"/>
              <a:gd name="T11" fmla="*/ 1056 h 1056"/>
              <a:gd name="T12" fmla="*/ 472 w 507"/>
              <a:gd name="T13" fmla="*/ 920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7" h="1056">
                <a:moveTo>
                  <a:pt x="472" y="920"/>
                </a:moveTo>
                <a:cubicBezTo>
                  <a:pt x="507" y="867"/>
                  <a:pt x="504" y="821"/>
                  <a:pt x="504" y="760"/>
                </a:cubicBezTo>
                <a:lnTo>
                  <a:pt x="432" y="192"/>
                </a:lnTo>
                <a:lnTo>
                  <a:pt x="384" y="96"/>
                </a:lnTo>
                <a:lnTo>
                  <a:pt x="0" y="0"/>
                </a:lnTo>
                <a:lnTo>
                  <a:pt x="48" y="1056"/>
                </a:lnTo>
                <a:lnTo>
                  <a:pt x="472" y="920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Bahamian Margin Submarine Slope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7268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2" descr="p3s3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5238" y="1101725"/>
            <a:ext cx="2705100" cy="495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Bahamian Margin Submarine Slope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6510338" y="4158734"/>
            <a:ext cx="1889941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b="0" dirty="0" err="1">
                <a:solidFill>
                  <a:srgbClr val="060000"/>
                </a:solidFill>
                <a:latin typeface="+mn-lt"/>
              </a:rPr>
              <a:t>Crevello</a:t>
            </a:r>
            <a:r>
              <a:rPr lang="en-US" b="0" dirty="0">
                <a:solidFill>
                  <a:srgbClr val="060000"/>
                </a:solidFill>
                <a:latin typeface="+mn-lt"/>
              </a:rPr>
              <a:t> and </a:t>
            </a:r>
            <a:r>
              <a:rPr lang="en-US" b="0" dirty="0" err="1">
                <a:solidFill>
                  <a:srgbClr val="060000"/>
                </a:solidFill>
                <a:latin typeface="+mn-lt"/>
              </a:rPr>
              <a:t>Schlager</a:t>
            </a:r>
            <a:r>
              <a:rPr lang="en-US" b="0" dirty="0">
                <a:solidFill>
                  <a:srgbClr val="060000"/>
                </a:solidFill>
                <a:latin typeface="+mn-lt"/>
              </a:rPr>
              <a:t> 1980</a:t>
            </a:r>
          </a:p>
        </p:txBody>
      </p:sp>
    </p:spTree>
    <p:extLst>
      <p:ext uri="{BB962C8B-B14F-4D97-AF65-F5344CB8AC3E}">
        <p14:creationId xmlns:p14="http://schemas.microsoft.com/office/powerpoint/2010/main" val="18372699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 descr="p3s18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678" y="1143000"/>
            <a:ext cx="4492244" cy="516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Bahamian Margin Submarine Slope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6632169" y="4920734"/>
            <a:ext cx="1889941" cy="18466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b="0" dirty="0" err="1">
                <a:solidFill>
                  <a:srgbClr val="060000"/>
                </a:solidFill>
                <a:latin typeface="+mn-lt"/>
              </a:rPr>
              <a:t>Crevello</a:t>
            </a:r>
            <a:r>
              <a:rPr lang="en-US" b="0" dirty="0">
                <a:solidFill>
                  <a:srgbClr val="060000"/>
                </a:solidFill>
                <a:latin typeface="+mn-lt"/>
              </a:rPr>
              <a:t> and </a:t>
            </a:r>
            <a:r>
              <a:rPr lang="en-US" b="0" dirty="0" err="1">
                <a:solidFill>
                  <a:srgbClr val="060000"/>
                </a:solidFill>
                <a:latin typeface="+mn-lt"/>
              </a:rPr>
              <a:t>Schlager</a:t>
            </a:r>
            <a:r>
              <a:rPr lang="en-US" b="0" dirty="0">
                <a:solidFill>
                  <a:srgbClr val="060000"/>
                </a:solidFill>
                <a:latin typeface="+mn-lt"/>
              </a:rPr>
              <a:t> 1980</a:t>
            </a:r>
          </a:p>
        </p:txBody>
      </p:sp>
    </p:spTree>
    <p:extLst>
      <p:ext uri="{BB962C8B-B14F-4D97-AF65-F5344CB8AC3E}">
        <p14:creationId xmlns:p14="http://schemas.microsoft.com/office/powerpoint/2010/main" val="40057538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p3s6We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13" b="1"/>
          <a:stretch/>
        </p:blipFill>
        <p:spPr bwMode="auto">
          <a:xfrm>
            <a:off x="1333500" y="1143000"/>
            <a:ext cx="7086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Bahamian Margin Submarine Slope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6404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524" name="Picture 4" descr="026-Joulters-Key-Harris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81300" y="1064610"/>
            <a:ext cx="4495800" cy="520388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3531" name="AutoShape 11"/>
          <p:cNvSpPr>
            <a:spLocks noChangeArrowheads="1"/>
          </p:cNvSpPr>
          <p:nvPr/>
        </p:nvSpPr>
        <p:spPr bwMode="auto">
          <a:xfrm rot="-3937640">
            <a:off x="3782674" y="3573333"/>
            <a:ext cx="4481513" cy="990600"/>
          </a:xfrm>
          <a:prstGeom prst="homePlate">
            <a:avLst>
              <a:gd name="adj" fmla="val 11310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b="0">
                <a:effectLst>
                  <a:outerShdw blurRad="38100" dist="38100" dir="2700000" algn="tl">
                    <a:srgbClr val="000000"/>
                  </a:outerShdw>
                </a:effectLst>
              </a:rPr>
              <a:t>Tongue of Ocean</a:t>
            </a:r>
          </a:p>
        </p:txBody>
      </p:sp>
      <p:sp>
        <p:nvSpPr>
          <p:cNvPr id="363527" name="AutoShape 7"/>
          <p:cNvSpPr>
            <a:spLocks noChangeArrowheads="1"/>
          </p:cNvSpPr>
          <p:nvPr/>
        </p:nvSpPr>
        <p:spPr bwMode="auto">
          <a:xfrm rot="-2274490">
            <a:off x="889867" y="3771901"/>
            <a:ext cx="4221703" cy="2362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b="0">
                <a:effectLst>
                  <a:outerShdw blurRad="38100" dist="38100" dir="2700000" algn="tl">
                    <a:srgbClr val="000000"/>
                  </a:outerShdw>
                </a:effectLst>
              </a:rPr>
              <a:t>Joulters Keys</a:t>
            </a:r>
          </a:p>
          <a:p>
            <a:pPr algn="ctr"/>
            <a:r>
              <a:rPr lang="en-US" altLang="en-US" sz="3200" b="0">
                <a:effectLst>
                  <a:outerShdw blurRad="38100" dist="38100" dir="2700000" algn="tl">
                    <a:srgbClr val="000000"/>
                  </a:outerShdw>
                </a:effectLst>
              </a:rPr>
              <a:t>Ooid Shoals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Joulters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Margin &amp; Tongue of Ocean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79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3531" grpId="0" animBg="1"/>
      <p:bldP spid="36352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p2s07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1088390"/>
            <a:ext cx="7874000" cy="523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1" name="AutoShape 3"/>
          <p:cNvSpPr>
            <a:spLocks noChangeArrowheads="1"/>
          </p:cNvSpPr>
          <p:nvPr/>
        </p:nvSpPr>
        <p:spPr bwMode="auto">
          <a:xfrm rot="1999739">
            <a:off x="762000" y="1447800"/>
            <a:ext cx="4800600" cy="23622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b="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Joulters</a:t>
            </a:r>
            <a:r>
              <a:rPr lang="en-US" altLang="en-US" sz="3200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Keys</a:t>
            </a:r>
          </a:p>
          <a:p>
            <a:pPr algn="ctr"/>
            <a:r>
              <a:rPr lang="en-US" altLang="en-US" sz="3200" b="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Ooid</a:t>
            </a:r>
            <a:r>
              <a:rPr lang="en-US" altLang="en-US" sz="3200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Shoals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Joulters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Margin Ebb Deltas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400800" y="5638346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8251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Map-Joulters-Key-Baham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38235"/>
            <a:ext cx="5943600" cy="508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Joulters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Shoals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738475" y="6190705"/>
            <a:ext cx="158729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0" i="1" dirty="0">
                <a:latin typeface="+mn-lt"/>
              </a:rPr>
              <a:t>After </a:t>
            </a:r>
            <a:r>
              <a:rPr lang="en-US" altLang="en-US" sz="1400" b="0" i="1" dirty="0" smtClean="0">
                <a:latin typeface="+mn-lt"/>
              </a:rPr>
              <a:t>Harris, </a:t>
            </a:r>
            <a:r>
              <a:rPr lang="en-US" sz="1400" b="0" i="1" dirty="0">
                <a:latin typeface="+mn-lt"/>
              </a:rPr>
              <a:t>2009</a:t>
            </a:r>
            <a:endParaRPr lang="en-US" altLang="en-US" sz="1400" b="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563146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Joulters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Margin Ebb Deltas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8436" name="Picture 4" descr="p2s08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1088390"/>
            <a:ext cx="7874000" cy="523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1" name="AutoShape 9"/>
          <p:cNvSpPr>
            <a:spLocks noChangeArrowheads="1"/>
          </p:cNvSpPr>
          <p:nvPr/>
        </p:nvSpPr>
        <p:spPr bwMode="auto">
          <a:xfrm rot="-17062388">
            <a:off x="-656796" y="2374597"/>
            <a:ext cx="3886200" cy="838200"/>
          </a:xfrm>
          <a:prstGeom prst="homePlate">
            <a:avLst>
              <a:gd name="adj" fmla="val 11590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 b="0">
                <a:effectLst>
                  <a:outerShdw blurRad="38100" dist="38100" dir="2700000" algn="tl">
                    <a:srgbClr val="000000"/>
                  </a:outerShdw>
                </a:effectLst>
              </a:rPr>
              <a:t>Mangrove Flats</a:t>
            </a:r>
          </a:p>
        </p:txBody>
      </p:sp>
      <p:sp>
        <p:nvSpPr>
          <p:cNvPr id="18442" name="AutoShape 10"/>
          <p:cNvSpPr>
            <a:spLocks noChangeArrowheads="1"/>
          </p:cNvSpPr>
          <p:nvPr/>
        </p:nvSpPr>
        <p:spPr bwMode="auto">
          <a:xfrm rot="-18819016">
            <a:off x="2661443" y="2786931"/>
            <a:ext cx="4992688" cy="990600"/>
          </a:xfrm>
          <a:prstGeom prst="homePlate">
            <a:avLst>
              <a:gd name="adj" fmla="val 12600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 b="0">
                <a:effectLst>
                  <a:outerShdw blurRad="38100" dist="38100" dir="2700000" algn="tl">
                    <a:srgbClr val="000000"/>
                  </a:outerShdw>
                </a:effectLst>
              </a:rPr>
              <a:t>Ooid Ebb Tidal Delta</a:t>
            </a:r>
          </a:p>
        </p:txBody>
      </p:sp>
      <p:sp>
        <p:nvSpPr>
          <p:cNvPr id="18443" name="AutoShape 11"/>
          <p:cNvSpPr>
            <a:spLocks noChangeArrowheads="1"/>
          </p:cNvSpPr>
          <p:nvPr/>
        </p:nvSpPr>
        <p:spPr bwMode="auto">
          <a:xfrm rot="-17062388">
            <a:off x="560974" y="1909310"/>
            <a:ext cx="4343400" cy="838200"/>
          </a:xfrm>
          <a:prstGeom prst="homePlate">
            <a:avLst>
              <a:gd name="adj" fmla="val 12954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 b="0">
                <a:effectLst>
                  <a:outerShdw blurRad="38100" dist="38100" dir="2700000" algn="tl">
                    <a:srgbClr val="000000"/>
                  </a:outerShdw>
                </a:effectLst>
              </a:rPr>
              <a:t>Accreting Beaches</a:t>
            </a:r>
          </a:p>
        </p:txBody>
      </p:sp>
      <p:sp>
        <p:nvSpPr>
          <p:cNvPr id="18444" name="AutoShape 12"/>
          <p:cNvSpPr>
            <a:spLocks noChangeArrowheads="1"/>
          </p:cNvSpPr>
          <p:nvPr/>
        </p:nvSpPr>
        <p:spPr bwMode="auto">
          <a:xfrm rot="-18819016">
            <a:off x="5054012" y="2395662"/>
            <a:ext cx="3490913" cy="990600"/>
          </a:xfrm>
          <a:prstGeom prst="homePlate">
            <a:avLst>
              <a:gd name="adj" fmla="val 8810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 b="0">
                <a:effectLst>
                  <a:outerShdw blurRad="38100" dist="38100" dir="2700000" algn="tl">
                    <a:srgbClr val="000000"/>
                  </a:outerShdw>
                </a:effectLst>
              </a:rPr>
              <a:t>Coral Reefs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400800" y="5638346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0759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1" grpId="0" animBg="1"/>
      <p:bldP spid="18442" grpId="0" animBg="1"/>
      <p:bldP spid="18443" grpId="0" animBg="1"/>
      <p:bldP spid="1844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p02s12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064514"/>
            <a:ext cx="7734300" cy="521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AutoShape 3"/>
          <p:cNvSpPr>
            <a:spLocks noChangeArrowheads="1"/>
          </p:cNvSpPr>
          <p:nvPr/>
        </p:nvSpPr>
        <p:spPr bwMode="auto">
          <a:xfrm rot="1999739">
            <a:off x="-80771" y="3009899"/>
            <a:ext cx="48006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 b="0">
                <a:effectLst>
                  <a:outerShdw blurRad="38100" dist="38100" dir="2700000" algn="tl">
                    <a:srgbClr val="000000"/>
                  </a:outerShdw>
                </a:effectLst>
              </a:rPr>
              <a:t>Ooid Sand Flats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Joulters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Ebb Delta Shoals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400800" y="5638346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139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834" name="Picture 2" descr="p3s20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1066800"/>
            <a:ext cx="7800975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6835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9144000" cy="990600"/>
          </a:xfrm>
        </p:spPr>
        <p:txBody>
          <a:bodyPr>
            <a:normAutofit/>
          </a:bodyPr>
          <a:lstStyle/>
          <a:p>
            <a:r>
              <a:rPr lang="en-US" altLang="en-US" sz="4400" dirty="0">
                <a:solidFill>
                  <a:schemeClr val="tx1"/>
                </a:solidFill>
              </a:rPr>
              <a:t>South of </a:t>
            </a:r>
            <a:r>
              <a:rPr lang="en-US" altLang="en-US" sz="4400" dirty="0" err="1">
                <a:solidFill>
                  <a:schemeClr val="tx1"/>
                </a:solidFill>
              </a:rPr>
              <a:t>Joulters</a:t>
            </a:r>
            <a:r>
              <a:rPr lang="en-US" altLang="en-US" sz="4400" dirty="0">
                <a:solidFill>
                  <a:schemeClr val="tx1"/>
                </a:solidFill>
              </a:rPr>
              <a:t> Cay – Bahamas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706431" y="5862935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5425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3" descr="p3s1We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b="-1057"/>
          <a:stretch/>
        </p:blipFill>
        <p:spPr bwMode="auto">
          <a:xfrm>
            <a:off x="873369" y="1066800"/>
            <a:ext cx="77724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04800" y="0"/>
            <a:ext cx="9525000" cy="876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Florida and Bahamian Banks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8625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Ooid-Bar-Joulters-Key-Baham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50" y="1066800"/>
            <a:ext cx="7810500" cy="519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AutoShape 3"/>
          <p:cNvSpPr>
            <a:spLocks noChangeArrowheads="1"/>
          </p:cNvSpPr>
          <p:nvPr/>
        </p:nvSpPr>
        <p:spPr bwMode="auto">
          <a:xfrm rot="1999739">
            <a:off x="609600" y="1981200"/>
            <a:ext cx="4800600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 b="0">
                <a:effectLst>
                  <a:outerShdw blurRad="38100" dist="38100" dir="2700000" algn="tl">
                    <a:srgbClr val="000000"/>
                  </a:outerShdw>
                </a:effectLst>
              </a:rPr>
              <a:t>Ooid Sands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Joulters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Cays – South Island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414897" y="5862935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34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2" descr="p7s1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43952"/>
            <a:ext cx="7929563" cy="518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Joulters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Late Holocene – Ooids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784618" y="5366084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0115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834" name="Picture 2" descr="p02s19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436" y="988218"/>
            <a:ext cx="3526727" cy="5186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Joulters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Late Holocene – Ooids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738475" y="6190705"/>
            <a:ext cx="158729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0" i="1" dirty="0">
                <a:latin typeface="+mn-lt"/>
              </a:rPr>
              <a:t>After </a:t>
            </a:r>
            <a:r>
              <a:rPr lang="en-US" altLang="en-US" sz="1400" b="0" i="1" dirty="0" smtClean="0">
                <a:latin typeface="+mn-lt"/>
              </a:rPr>
              <a:t>Harris, </a:t>
            </a:r>
            <a:r>
              <a:rPr lang="en-US" sz="1400" b="0" i="1" dirty="0">
                <a:latin typeface="+mn-lt"/>
              </a:rPr>
              <a:t>2009</a:t>
            </a:r>
            <a:endParaRPr lang="en-US" altLang="en-US" sz="1400" b="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892731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2" descr="p2s4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227" y="1014412"/>
            <a:ext cx="3631121" cy="513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Joulters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Late Holocene – Ooids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738475" y="6190705"/>
            <a:ext cx="158729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0" i="1" dirty="0">
                <a:latin typeface="+mn-lt"/>
              </a:rPr>
              <a:t>After </a:t>
            </a:r>
            <a:r>
              <a:rPr lang="en-US" altLang="en-US" sz="1400" b="0" i="1" dirty="0" smtClean="0">
                <a:latin typeface="+mn-lt"/>
              </a:rPr>
              <a:t>Harris, </a:t>
            </a:r>
            <a:r>
              <a:rPr lang="en-US" sz="1400" b="0" i="1" dirty="0">
                <a:latin typeface="+mn-lt"/>
              </a:rPr>
              <a:t>2009</a:t>
            </a:r>
            <a:endParaRPr lang="en-US" altLang="en-US" sz="1400" b="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968172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p2s1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" t="12222" r="3202" b="3333"/>
          <a:stretch/>
        </p:blipFill>
        <p:spPr bwMode="auto">
          <a:xfrm>
            <a:off x="961028" y="1081471"/>
            <a:ext cx="7649572" cy="5231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82" y="120648"/>
            <a:ext cx="9596718" cy="79375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Depo. Setting – Bahamian Ooids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025654" y="6367135"/>
            <a:ext cx="15087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Kendall Diagram</a:t>
            </a:r>
            <a:endParaRPr lang="en-US" altLang="en-US" sz="14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8169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330" name="Picture 2" descr="p1s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9" b="2646"/>
          <a:stretch/>
        </p:blipFill>
        <p:spPr bwMode="auto">
          <a:xfrm>
            <a:off x="1143000" y="1142999"/>
            <a:ext cx="7086600" cy="502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Joulters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Carbonate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Allochems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477000" y="5483423"/>
            <a:ext cx="15087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Kendall Diagram</a:t>
            </a:r>
            <a:endParaRPr lang="en-US" altLang="en-US" sz="14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1795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810" name="Picture 2" descr="p2s17We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7493" r="2500" b="4137"/>
          <a:stretch/>
        </p:blipFill>
        <p:spPr bwMode="auto">
          <a:xfrm>
            <a:off x="933450" y="1066806"/>
            <a:ext cx="7600950" cy="5267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04800" y="0"/>
            <a:ext cx="9525000" cy="876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Carbonate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Allochems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– Bahamas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929654" y="6093023"/>
            <a:ext cx="15087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Kendall Diagram</a:t>
            </a:r>
            <a:endParaRPr lang="en-US" altLang="en-US" sz="14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4921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354" name="Picture 2" descr="118-Ooid-Factor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" t="-65724" r="-4998" b="65724"/>
          <a:stretch/>
        </p:blipFill>
        <p:spPr bwMode="auto">
          <a:xfrm>
            <a:off x="5105400" y="-2590800"/>
            <a:ext cx="4810125" cy="641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118-Ooid-Factor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50"/>
          <a:stretch/>
        </p:blipFill>
        <p:spPr bwMode="auto">
          <a:xfrm>
            <a:off x="255170" y="1457980"/>
            <a:ext cx="4810125" cy="42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04800" y="0"/>
            <a:ext cx="9525000" cy="876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Ooid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Morphology and Settings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5983323" y="3945966"/>
            <a:ext cx="15087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Kendall Diagram</a:t>
            </a:r>
            <a:endParaRPr lang="en-US" altLang="en-US" sz="14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0900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8" name="Picture 2" descr="121-Concentric-Ooid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2" b="7252"/>
          <a:stretch/>
        </p:blipFill>
        <p:spPr bwMode="auto">
          <a:xfrm>
            <a:off x="228600" y="1256928"/>
            <a:ext cx="9429750" cy="476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04800" y="0"/>
            <a:ext cx="9525000" cy="876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Ooid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Formation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320842" y="5712023"/>
            <a:ext cx="15087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Kendall Diagram</a:t>
            </a:r>
            <a:endParaRPr lang="en-US" altLang="en-US" sz="14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5893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02" name="Picture 2" descr="125-Ooid-Baham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665" y="1144114"/>
            <a:ext cx="4905375" cy="5170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4800" y="0"/>
            <a:ext cx="9525000" cy="876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Aragonite Ooids - Bahamas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2841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114" name="Picture 2" descr="Carbonates-depth-Ginsbur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132417"/>
            <a:ext cx="5334000" cy="520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04800" y="0"/>
            <a:ext cx="9525000" cy="876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Carbonate Production with Depth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9242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450" name="Picture 2" descr="126-Ooids-BahamasXnico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6" y="1066805"/>
            <a:ext cx="7715250" cy="520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0451" name="Text Box 3"/>
          <p:cNvSpPr txBox="1">
            <a:spLocks noChangeArrowheads="1"/>
          </p:cNvSpPr>
          <p:nvPr/>
        </p:nvSpPr>
        <p:spPr bwMode="auto">
          <a:xfrm>
            <a:off x="6477000" y="6324600"/>
            <a:ext cx="2525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>
                <a:latin typeface="Times New Roman" panose="02020603050405020304" pitchFamily="18" charset="0"/>
              </a:rPr>
              <a:t>After </a:t>
            </a:r>
            <a:r>
              <a:rPr lang="en-US" altLang="en-US" sz="2400" b="0" i="1" dirty="0" err="1">
                <a:latin typeface="Times New Roman" panose="02020603050405020304" pitchFamily="18" charset="0"/>
              </a:rPr>
              <a:t>Scholle</a:t>
            </a:r>
            <a:r>
              <a:rPr lang="en-US" altLang="en-US" sz="2400" b="0" i="1" dirty="0">
                <a:latin typeface="Times New Roman" panose="02020603050405020304" pitchFamily="18" charset="0"/>
              </a:rPr>
              <a:t>, 2003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04800" y="0"/>
            <a:ext cx="9525000" cy="876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Aragonite Ooids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7536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p02s15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53" y="1100328"/>
            <a:ext cx="8256270" cy="496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AutoShape 3"/>
          <p:cNvSpPr>
            <a:spLocks noChangeArrowheads="1"/>
          </p:cNvSpPr>
          <p:nvPr/>
        </p:nvSpPr>
        <p:spPr bwMode="auto">
          <a:xfrm rot="1999739">
            <a:off x="900862" y="2243207"/>
            <a:ext cx="5433313" cy="1143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600" b="0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Ooid</a:t>
            </a:r>
            <a:r>
              <a:rPr lang="en-US" altLang="en-US" sz="3600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Sand Ripples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Joulters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Cays – Wave Ripples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752600" y="5608828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6627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810" name="Picture 2" descr="p3s16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56" y="1093725"/>
            <a:ext cx="8015288" cy="521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Joulters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Cays – Wave Ripples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811939" y="5862935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6945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2" descr="p7s5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644" y="1269682"/>
            <a:ext cx="7458075" cy="505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Joulters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Burrowing Anemone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727575" y="5939135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7204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666" name="Picture 2" descr="p7s9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143281"/>
            <a:ext cx="7029450" cy="521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Joulters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Burrowing Crab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507139" y="5791200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9356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p2s10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81100"/>
            <a:ext cx="7620000" cy="506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Joulters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Ooids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659539" y="5862935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9269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p2s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62514"/>
            <a:ext cx="6629400" cy="526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Bahamian Facies Relationships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629400" y="5940623"/>
            <a:ext cx="15087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Kendall Diagram</a:t>
            </a:r>
            <a:endParaRPr lang="en-US" altLang="en-US" sz="14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6982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 descr="p6s15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03947"/>
            <a:ext cx="8101013" cy="522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Joulters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Cemented Beach Ridges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172200" y="5895019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7597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8" name="Picture 2" descr="p4s7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204602"/>
            <a:ext cx="7543800" cy="499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Joulters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Barrier Beach Ridges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697639" y="5786735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5231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Picture 1026" descr="p4s5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1200150"/>
            <a:ext cx="7458075" cy="497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Joulters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Ebb Delta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Ooid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Shoals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400800" y="5638346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8907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138" name="Picture 2" descr="Carbonate-Facto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09675"/>
            <a:ext cx="88392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862" y="38100"/>
            <a:ext cx="9976338" cy="876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Bahamian Bank Settings &amp; Carbonates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6735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86" name="Picture 1026" descr="040BahahamasBimin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8" y="1147011"/>
            <a:ext cx="7543800" cy="509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4787" name="Rectangle 1027"/>
          <p:cNvSpPr>
            <a:spLocks noGrp="1" noChangeArrowheads="1"/>
          </p:cNvSpPr>
          <p:nvPr>
            <p:ph type="title"/>
          </p:nvPr>
        </p:nvSpPr>
        <p:spPr>
          <a:xfrm>
            <a:off x="304800" y="-20053"/>
            <a:ext cx="9605211" cy="1143000"/>
          </a:xfrm>
        </p:spPr>
        <p:txBody>
          <a:bodyPr>
            <a:noAutofit/>
          </a:bodyPr>
          <a:lstStyle/>
          <a:p>
            <a:r>
              <a:rPr lang="en-US" altLang="en-US" sz="4400" dirty="0"/>
              <a:t>Bimini </a:t>
            </a:r>
            <a:r>
              <a:rPr lang="en-US" altLang="en-US" sz="4400" dirty="0" err="1"/>
              <a:t>Ooid</a:t>
            </a:r>
            <a:r>
              <a:rPr lang="en-US" altLang="en-US" sz="4400" dirty="0"/>
              <a:t> Shoal - Bahamas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248400" y="5638346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9136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2" name="Picture 2" descr="p02s16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60272"/>
            <a:ext cx="7924800" cy="516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Joulters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en-US" b="0" dirty="0">
                <a:solidFill>
                  <a:schemeClr val="accent2">
                    <a:lumMod val="75000"/>
                  </a:schemeClr>
                </a:solidFill>
              </a:rPr>
              <a:t>Northern Spit Shoal 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248400" y="5638346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5248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2" name="Picture 2" descr="p4s11We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83"/>
          <a:stretch/>
        </p:blipFill>
        <p:spPr bwMode="auto">
          <a:xfrm>
            <a:off x="685800" y="1319599"/>
            <a:ext cx="3643312" cy="421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p4s11We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0"/>
          <a:stretch/>
        </p:blipFill>
        <p:spPr bwMode="auto">
          <a:xfrm>
            <a:off x="5089358" y="2209800"/>
            <a:ext cx="3643312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Joulters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Late Holocene – Ooids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6324600" y="5097517"/>
            <a:ext cx="158729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0" i="1" dirty="0">
                <a:latin typeface="+mn-lt"/>
              </a:rPr>
              <a:t>After </a:t>
            </a:r>
            <a:r>
              <a:rPr lang="en-US" altLang="en-US" sz="1400" b="0" i="1" dirty="0" smtClean="0">
                <a:latin typeface="+mn-lt"/>
              </a:rPr>
              <a:t>Harris, </a:t>
            </a:r>
            <a:r>
              <a:rPr lang="en-US" sz="1400" b="0" i="1" dirty="0">
                <a:latin typeface="+mn-lt"/>
              </a:rPr>
              <a:t>2009</a:t>
            </a:r>
            <a:endParaRPr lang="en-US" altLang="en-US" sz="1400" b="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088894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2" descr="p4s8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27188"/>
            <a:ext cx="7372350" cy="355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2627" name="Rectangle 3"/>
          <p:cNvSpPr>
            <a:spLocks noChangeArrowheads="1"/>
          </p:cNvSpPr>
          <p:nvPr/>
        </p:nvSpPr>
        <p:spPr bwMode="auto">
          <a:xfrm>
            <a:off x="5257800" y="3733800"/>
            <a:ext cx="1219200" cy="609600"/>
          </a:xfrm>
          <a:prstGeom prst="rect">
            <a:avLst/>
          </a:prstGeom>
          <a:solidFill>
            <a:srgbClr val="EAEAEA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2628" name="WordArt 4"/>
          <p:cNvSpPr>
            <a:spLocks noChangeArrowheads="1" noChangeShapeType="1" noTextEdit="1"/>
          </p:cNvSpPr>
          <p:nvPr/>
        </p:nvSpPr>
        <p:spPr bwMode="auto">
          <a:xfrm>
            <a:off x="5257800" y="4413195"/>
            <a:ext cx="2886075" cy="6381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i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ffectLst>
                  <a:outerShdw dist="35921" dir="2700000" algn="ctr" rotWithShape="0">
                    <a:srgbClr val="808080"/>
                  </a:outerShdw>
                </a:effectLst>
                <a:latin typeface="Arial Black" panose="020B0A04020102020204" pitchFamily="34" charset="0"/>
              </a:rPr>
              <a:t>Callianassa</a:t>
            </a:r>
            <a:endParaRPr lang="en-US" sz="3600" i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Bahamas Ichnology – Burrows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5430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Joulters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Backbarrier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Flats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9460" name="Picture 4" descr="p4s13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10941"/>
            <a:ext cx="7620000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AutoShape 3"/>
          <p:cNvSpPr>
            <a:spLocks noChangeArrowheads="1"/>
          </p:cNvSpPr>
          <p:nvPr/>
        </p:nvSpPr>
        <p:spPr bwMode="auto">
          <a:xfrm rot="1999739">
            <a:off x="53185" y="1455636"/>
            <a:ext cx="6686550" cy="222433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3200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Tidal Flats with Mangroves</a:t>
            </a:r>
          </a:p>
          <a:p>
            <a:pPr algn="ctr"/>
            <a:r>
              <a:rPr lang="en-US" altLang="en-US" sz="3200" b="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&amp; Cyanobacteria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066800" y="5710535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1112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p4s17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65003"/>
            <a:ext cx="7586663" cy="500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Joulters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Back-Barrier Flats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507139" y="5786735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0683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2" descr="p4s2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1143000"/>
            <a:ext cx="7629525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Joulters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Backbarrier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Flats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659539" y="5786735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7930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p04s10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7620000" cy="51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82" y="0"/>
            <a:ext cx="9672918" cy="84454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Joulters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Backbarrier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Flats-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Scytomenia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400800" y="5862935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2373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p4s14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016000"/>
            <a:ext cx="7696200" cy="51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Freshwater Cementation -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Joulters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400800" y="5638346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2094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p4s18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76325"/>
            <a:ext cx="76200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Freshwater Cementation -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Joulters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400800" y="5638346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6278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04800" y="0"/>
            <a:ext cx="9525000" cy="876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Bahamian Banks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91875" name="Picture 3" descr="004-Bahamas-Andros-Exumas-&amp;-T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021" y="1067371"/>
            <a:ext cx="5599557" cy="559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1876" name="AutoShape 4"/>
          <p:cNvSpPr>
            <a:spLocks noChangeArrowheads="1"/>
          </p:cNvSpPr>
          <p:nvPr/>
        </p:nvSpPr>
        <p:spPr bwMode="auto">
          <a:xfrm>
            <a:off x="3886200" y="533399"/>
            <a:ext cx="1143000" cy="685800"/>
          </a:xfrm>
          <a:prstGeom prst="downArrowCallout">
            <a:avLst>
              <a:gd name="adj1" fmla="val 41667"/>
              <a:gd name="adj2" fmla="val 41667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>
                <a:latin typeface="Impact" panose="020B0806030902050204" pitchFamily="34" charset="0"/>
              </a:rPr>
              <a:t>Basin</a:t>
            </a:r>
          </a:p>
        </p:txBody>
      </p:sp>
      <p:sp>
        <p:nvSpPr>
          <p:cNvPr id="591877" name="AutoShape 5"/>
          <p:cNvSpPr>
            <a:spLocks noChangeArrowheads="1"/>
          </p:cNvSpPr>
          <p:nvPr/>
        </p:nvSpPr>
        <p:spPr bwMode="auto">
          <a:xfrm>
            <a:off x="3886200" y="1590961"/>
            <a:ext cx="1143000" cy="685800"/>
          </a:xfrm>
          <a:prstGeom prst="downArrowCallout">
            <a:avLst>
              <a:gd name="adj1" fmla="val 41667"/>
              <a:gd name="adj2" fmla="val 41667"/>
              <a:gd name="adj3" fmla="val 16667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>
                <a:latin typeface="Impact" panose="020B0806030902050204" pitchFamily="34" charset="0"/>
              </a:rPr>
              <a:t>Rim</a:t>
            </a:r>
          </a:p>
        </p:txBody>
      </p:sp>
      <p:sp>
        <p:nvSpPr>
          <p:cNvPr id="591878" name="AutoShape 6"/>
          <p:cNvSpPr>
            <a:spLocks noChangeArrowheads="1"/>
          </p:cNvSpPr>
          <p:nvPr/>
        </p:nvSpPr>
        <p:spPr bwMode="auto">
          <a:xfrm>
            <a:off x="3581399" y="2826728"/>
            <a:ext cx="2590800" cy="838200"/>
          </a:xfrm>
          <a:prstGeom prst="leftArrowCallout">
            <a:avLst>
              <a:gd name="adj1" fmla="val 25000"/>
              <a:gd name="adj2" fmla="val 25000"/>
              <a:gd name="adj3" fmla="val 51515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>
                <a:latin typeface="Impact" panose="020B0806030902050204" pitchFamily="34" charset="0"/>
              </a:rPr>
              <a:t>Restricted</a:t>
            </a:r>
          </a:p>
          <a:p>
            <a:pPr algn="ctr"/>
            <a:r>
              <a:rPr lang="en-US" altLang="en-US" sz="2400" b="0">
                <a:latin typeface="Impact" panose="020B0806030902050204" pitchFamily="34" charset="0"/>
              </a:rPr>
              <a:t>Shelf</a:t>
            </a:r>
          </a:p>
        </p:txBody>
      </p:sp>
      <p:sp>
        <p:nvSpPr>
          <p:cNvPr id="591879" name="AutoShape 7"/>
          <p:cNvSpPr>
            <a:spLocks noChangeArrowheads="1"/>
          </p:cNvSpPr>
          <p:nvPr/>
        </p:nvSpPr>
        <p:spPr bwMode="auto">
          <a:xfrm>
            <a:off x="588233" y="1171861"/>
            <a:ext cx="2057400" cy="838200"/>
          </a:xfrm>
          <a:prstGeom prst="rightArrowCallout">
            <a:avLst>
              <a:gd name="adj1" fmla="val 25000"/>
              <a:gd name="adj2" fmla="val 25000"/>
              <a:gd name="adj3" fmla="val 40909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>
                <a:latin typeface="Impact" panose="020B0806030902050204" pitchFamily="34" charset="0"/>
              </a:rPr>
              <a:t>Open</a:t>
            </a:r>
          </a:p>
          <a:p>
            <a:pPr algn="ctr"/>
            <a:r>
              <a:rPr lang="en-US" altLang="en-US" sz="2400" b="0">
                <a:latin typeface="Impact" panose="020B0806030902050204" pitchFamily="34" charset="0"/>
              </a:rPr>
              <a:t>Shelf</a:t>
            </a:r>
          </a:p>
        </p:txBody>
      </p:sp>
      <p:grpSp>
        <p:nvGrpSpPr>
          <p:cNvPr id="591884" name="Group 12"/>
          <p:cNvGrpSpPr>
            <a:grpSpLocks/>
          </p:cNvGrpSpPr>
          <p:nvPr/>
        </p:nvGrpSpPr>
        <p:grpSpPr bwMode="auto">
          <a:xfrm>
            <a:off x="381000" y="4171950"/>
            <a:ext cx="8458200" cy="2698750"/>
            <a:chOff x="0" y="2628"/>
            <a:chExt cx="5328" cy="1700"/>
          </a:xfrm>
        </p:grpSpPr>
        <p:pic>
          <p:nvPicPr>
            <p:cNvPr id="591881" name="Picture 9" descr="SedSourcesJame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28"/>
              <a:ext cx="3679" cy="1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1882" name="Picture 10" descr="Carbonates-depth-Ginsbur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" y="2628"/>
              <a:ext cx="1728" cy="1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91883" name="Rectangle 11"/>
          <p:cNvSpPr>
            <a:spLocks noChangeArrowheads="1"/>
          </p:cNvSpPr>
          <p:nvPr/>
        </p:nvSpPr>
        <p:spPr bwMode="auto">
          <a:xfrm rot="2594811">
            <a:off x="5715000" y="3048000"/>
            <a:ext cx="76200" cy="1295400"/>
          </a:xfrm>
          <a:prstGeom prst="rect">
            <a:avLst/>
          </a:prstGeom>
          <a:solidFill>
            <a:srgbClr val="FC020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76" grpId="0" animBg="1" autoUpdateAnimBg="0"/>
      <p:bldP spid="591877" grpId="0" animBg="1" autoUpdateAnimBg="0"/>
      <p:bldP spid="591878" grpId="0" animBg="1" autoUpdateAnimBg="0"/>
      <p:bldP spid="591879" grpId="0" animBg="1" autoUpdateAnimBg="0"/>
      <p:bldP spid="59188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4" name="Picture 2" descr="p3s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348987"/>
            <a:ext cx="5791200" cy="494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Freshwater Cementation -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Joulters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400800" y="5638346"/>
            <a:ext cx="24641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Kendall Diagram</a:t>
            </a:r>
            <a:endParaRPr lang="en-US" altLang="en-US" sz="24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7089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498" name="Picture 2" descr="p3s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92237"/>
            <a:ext cx="7467600" cy="483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2499" name="AutoShape 3"/>
          <p:cNvSpPr>
            <a:spLocks noChangeArrowheads="1"/>
          </p:cNvSpPr>
          <p:nvPr/>
        </p:nvSpPr>
        <p:spPr bwMode="auto">
          <a:xfrm>
            <a:off x="1524000" y="3836893"/>
            <a:ext cx="3352800" cy="1524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400" b="0" dirty="0">
                <a:solidFill>
                  <a:schemeClr val="tx2"/>
                </a:solidFill>
                <a:latin typeface="Impact" panose="020B0806030902050204" pitchFamily="34" charset="0"/>
              </a:rPr>
              <a:t>Meniscus Cement</a:t>
            </a:r>
            <a:endParaRPr lang="en-US" altLang="en-US" sz="2400" b="0" dirty="0">
              <a:latin typeface="Times New Roman" panose="02020603050405020304" pitchFamily="18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Freshwater Cementation -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Joulters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6400800" y="5638346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2492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499" grpId="0" animBg="1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p4s19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083468"/>
            <a:ext cx="7543800" cy="499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Freshwater Cementation -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Joulters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267200" y="5710535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7233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7" name="Picture 3" descr="p4s3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18" y="1091396"/>
            <a:ext cx="7929563" cy="5251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Joulters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– Air Bubbles in Beach 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912018" y="5842882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4292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2" descr="p4s15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869" y="1112806"/>
            <a:ext cx="7843838" cy="521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Joulters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Cays – Back Barrier Shoals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976246" y="5842882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6514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338" name="Picture 2" descr="p4s20We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/>
          <a:stretch/>
        </p:blipFill>
        <p:spPr bwMode="auto">
          <a:xfrm>
            <a:off x="1312488" y="1201537"/>
            <a:ext cx="7329488" cy="504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Loose Grapestones - Setting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133230" y="5888486"/>
            <a:ext cx="15087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Kendall Diagram</a:t>
            </a:r>
            <a:endParaRPr lang="en-US" altLang="en-US" sz="14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053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 descr="p4s4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731" y="1122759"/>
            <a:ext cx="7500938" cy="491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Grapestone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Depo. Setting -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Joulters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325539" y="5481935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0880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 descr="p8s16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1031748"/>
            <a:ext cx="7886700" cy="529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Grapestone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Depo. Setting -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Joulters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869089" y="5862935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8864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 descr="p8s1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4531" y="1047940"/>
            <a:ext cx="6129338" cy="506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6200" y="114300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Tidal Channel -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Joulters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5867400" y="5638800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13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930" name="Picture 2" descr="p7s13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23235"/>
            <a:ext cx="7929563" cy="491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6200" y="114300"/>
            <a:ext cx="98298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Tidal Channel Stromatolites -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Joulters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401631" y="4261338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8444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7" name="Picture 3" descr="p8s18We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7"/>
          <a:stretch/>
        </p:blipFill>
        <p:spPr bwMode="auto">
          <a:xfrm>
            <a:off x="1578768" y="1102335"/>
            <a:ext cx="6900863" cy="522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04800" y="0"/>
            <a:ext cx="9525000" cy="876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Bahamian Banks – Facies Belts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400800" y="6396335"/>
            <a:ext cx="246413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Kendall Diagram</a:t>
            </a:r>
            <a:endParaRPr lang="en-US" altLang="en-US" sz="24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5677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298" name="Picture 2" descr="p4s12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225" y="1143003"/>
            <a:ext cx="7800975" cy="516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Loose Grapestones - Setting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038225" y="5862935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8730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020" name="Picture 4" descr="AlgaeCal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595" y="1154643"/>
            <a:ext cx="5837210" cy="509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Green Calcareous Algae of Bahamas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110595" y="5778714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6664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3" name="Picture 5" descr="p8s2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65003"/>
            <a:ext cx="7586663" cy="500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Grapestone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Calc. Algae &amp; Mounds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553200" y="5715000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1412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1" name="Picture 3" descr="Halime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268" y="1211580"/>
            <a:ext cx="7559040" cy="511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Callianssa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Mound &amp; Calc. Algae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553200" y="5715000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7188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0" name="Picture 2" descr="p7s6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007" y="1039177"/>
            <a:ext cx="7586663" cy="522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193007" y="5803880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Callianssa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Burrows –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Joulters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Cays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2262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8" name="Picture 2" descr="p8s9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1" y="1078801"/>
            <a:ext cx="7543800" cy="514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735739" y="5862935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Grapestones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– Chubb Cay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9148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322" name="Picture 2" descr="p1s16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66800"/>
            <a:ext cx="7874000" cy="519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608739" y="5801975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Grapestone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Setting – Chubb Cay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266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4" descr="fig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061" y="1066800"/>
            <a:ext cx="4718939" cy="524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Grapestone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Generation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644654" y="5638800"/>
            <a:ext cx="15087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Kendall Diagram</a:t>
            </a:r>
            <a:endParaRPr lang="en-US" altLang="en-US" sz="14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125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 descr="p8s13We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1"/>
          <a:stretch/>
        </p:blipFill>
        <p:spPr bwMode="auto">
          <a:xfrm>
            <a:off x="1107281" y="1295400"/>
            <a:ext cx="8101013" cy="494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791200" y="5913081"/>
            <a:ext cx="15087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Kendall Diagram</a:t>
            </a:r>
            <a:endParaRPr lang="en-US" altLang="en-US" sz="14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01200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Grapestone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&amp; Crust Depo. Setting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3301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 descr="p8s3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889" y="1066800"/>
            <a:ext cx="3897821" cy="526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935910" y="1102895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Grapestone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Setting – West of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Joulters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5501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211" name="Picture 3" descr="dunhamcla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143000"/>
            <a:ext cx="8858250" cy="507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04800" y="0"/>
            <a:ext cx="9525000" cy="876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Carbonate Classification – Dunham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0638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 descr="p8s14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496" y="1143019"/>
            <a:ext cx="7029450" cy="513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295400" y="5846893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Grapestone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Setting – West of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Joulters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754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p8s5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4" y="1157859"/>
            <a:ext cx="7029450" cy="501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553200" y="5715000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Grapestone</a:t>
            </a:r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 Setting – West of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Joulters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9614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p8s6We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4"/>
          <a:stretch/>
        </p:blipFill>
        <p:spPr bwMode="auto">
          <a:xfrm>
            <a:off x="1247772" y="1143000"/>
            <a:ext cx="7800975" cy="5138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522416" y="5715000"/>
            <a:ext cx="15087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Kendall Diagram</a:t>
            </a:r>
            <a:endParaRPr lang="en-US" altLang="en-US" sz="14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Hardened Pellets – West of </a:t>
            </a:r>
            <a:r>
              <a:rPr lang="en-US" altLang="en-US" b="0" dirty="0" err="1" smtClean="0">
                <a:solidFill>
                  <a:schemeClr val="accent2">
                    <a:lumMod val="75000"/>
                  </a:schemeClr>
                </a:solidFill>
              </a:rPr>
              <a:t>Joulters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602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874" name="Picture 2" descr="fig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05382"/>
            <a:ext cx="6984746" cy="491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025654" y="6016823"/>
            <a:ext cx="15087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Kendall Diagram</a:t>
            </a:r>
            <a:endParaRPr lang="en-US" altLang="en-US" sz="14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Hardened Pellet Generation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531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6" name="Picture 2" descr="p8s11We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/>
          <a:stretch/>
        </p:blipFill>
        <p:spPr bwMode="auto">
          <a:xfrm>
            <a:off x="633412" y="1083398"/>
            <a:ext cx="8486775" cy="516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391400" y="5715000"/>
            <a:ext cx="15087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Kendall Diagram</a:t>
            </a:r>
            <a:endParaRPr lang="en-US" altLang="en-US" sz="14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>
                <a:solidFill>
                  <a:schemeClr val="accent2">
                    <a:lumMod val="75000"/>
                  </a:schemeClr>
                </a:solidFill>
              </a:rPr>
              <a:t>Excreted Soft Pellet Setting</a:t>
            </a:r>
          </a:p>
        </p:txBody>
      </p:sp>
    </p:spTree>
    <p:extLst>
      <p:ext uri="{BB962C8B-B14F-4D97-AF65-F5344CB8AC3E}">
        <p14:creationId xmlns:p14="http://schemas.microsoft.com/office/powerpoint/2010/main" val="11168350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14" name="Picture 2" descr="p8s7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7" y="1066803"/>
            <a:ext cx="7586663" cy="519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451974" y="5827095"/>
            <a:ext cx="20824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>
                <a:solidFill>
                  <a:schemeClr val="accent2">
                    <a:lumMod val="75000"/>
                  </a:schemeClr>
                </a:solidFill>
              </a:rPr>
              <a:t>Excreted Soft Pellet Setting</a:t>
            </a:r>
          </a:p>
        </p:txBody>
      </p:sp>
    </p:spTree>
    <p:extLst>
      <p:ext uri="{BB962C8B-B14F-4D97-AF65-F5344CB8AC3E}">
        <p14:creationId xmlns:p14="http://schemas.microsoft.com/office/powerpoint/2010/main" val="19331873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p8s10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144" y="1066326"/>
            <a:ext cx="7629525" cy="5171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735739" y="5791200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>
                <a:solidFill>
                  <a:schemeClr val="accent2">
                    <a:lumMod val="75000"/>
                  </a:schemeClr>
                </a:solidFill>
              </a:rPr>
              <a:t>Excreted Soft Pellet Setting</a:t>
            </a:r>
          </a:p>
        </p:txBody>
      </p:sp>
    </p:spTree>
    <p:extLst>
      <p:ext uri="{BB962C8B-B14F-4D97-AF65-F5344CB8AC3E}">
        <p14:creationId xmlns:p14="http://schemas.microsoft.com/office/powerpoint/2010/main" val="448341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fig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 bwMode="auto">
          <a:xfrm>
            <a:off x="2572512" y="1027583"/>
            <a:ext cx="4544568" cy="529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117080" y="4648200"/>
            <a:ext cx="150874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Kendall Diagram</a:t>
            </a:r>
            <a:endParaRPr lang="en-US" altLang="en-US" sz="1400" b="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Lime Mud Generation and Setting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9553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 descr="p8s4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506" y="1115270"/>
            <a:ext cx="6986588" cy="506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266633" y="5709138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Lime Mud Generation and Setting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1713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 descr="p8s15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7" y="1066801"/>
            <a:ext cx="7672388" cy="509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859450" y="5703011"/>
            <a:ext cx="21034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Kendall Photo</a:t>
            </a:r>
            <a:endParaRPr lang="en-US" altLang="en-US" sz="2400" b="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33082" y="120648"/>
            <a:ext cx="9672918" cy="723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algn="ctr"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algn="l"/>
            <a:r>
              <a:rPr lang="en-US" altLang="en-US" b="0" dirty="0" smtClean="0">
                <a:solidFill>
                  <a:schemeClr val="accent2">
                    <a:lumMod val="75000"/>
                  </a:schemeClr>
                </a:solidFill>
              </a:rPr>
              <a:t>Lime Mud Generation and Setting</a:t>
            </a:r>
            <a:endParaRPr lang="en-US" altLang="en-US" b="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1404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xT 2012 Template">
  <a:themeElements>
    <a:clrScheme name="NExT">
      <a:dk1>
        <a:sysClr val="windowText" lastClr="000000"/>
      </a:dk1>
      <a:lt1>
        <a:sysClr val="window" lastClr="FFFFFF"/>
      </a:lt1>
      <a:dk2>
        <a:srgbClr val="003366"/>
      </a:dk2>
      <a:lt2>
        <a:srgbClr val="EEECE1"/>
      </a:lt2>
      <a:accent1>
        <a:srgbClr val="A5A5A5"/>
      </a:accent1>
      <a:accent2>
        <a:srgbClr val="336635"/>
      </a:accent2>
      <a:accent3>
        <a:srgbClr val="FFC000"/>
      </a:accent3>
      <a:accent4>
        <a:srgbClr val="FF0000"/>
      </a:accent4>
      <a:accent5>
        <a:srgbClr val="00AF00"/>
      </a:accent5>
      <a:accent6>
        <a:srgbClr val="9966FF"/>
      </a:accent6>
      <a:hlink>
        <a:srgbClr val="336699"/>
      </a:hlink>
      <a:folHlink>
        <a:srgbClr val="00B0F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8C8C8"/>
        </a:solidFill>
        <a:ln>
          <a:noFill/>
        </a:ln>
        <a:effectLst>
          <a:outerShdw blurRad="63500" dist="508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/>
        </a:scene3d>
        <a:sp3d prstMaterial="matte"/>
      </a:spPr>
      <a:bodyPr rot="0" spcFirstLastPara="0" vertOverflow="overflow" horzOverflow="overflow" vert="horz" wrap="square" lIns="36000" tIns="46800" rIns="7200" bIns="10800" numCol="1" spcCol="0" rtlCol="0" fromWordArt="0" anchor="t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 bwMode="auto">
        <a:noFill/>
        <a:ln w="9525" algn="ctr">
          <a:noFill/>
          <a:miter lim="800000"/>
          <a:headEnd/>
          <a:tailEnd/>
        </a:ln>
      </a:spPr>
      <a:bodyPr vert="horz" wrap="square" lIns="0" tIns="0" rIns="0" bIns="0" numCol="1" rtlCol="0" anchor="ctr" anchorCtr="0" compatLnSpc="1">
        <a:prstTxWarp prst="textNoShape">
          <a:avLst/>
        </a:prstTxWarp>
        <a:spAutoFit/>
      </a:bodyPr>
      <a:lstStyle>
        <a:defPPr>
          <a:defRPr b="0" dirty="0">
            <a:solidFill>
              <a:srgbClr val="060000"/>
            </a:solidFill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NExT 2012 Template</Template>
  <TotalTime>8985</TotalTime>
  <Words>1642</Words>
  <Application>Microsoft Office PowerPoint</Application>
  <PresentationFormat>A4 Paper (210x297 mm)</PresentationFormat>
  <Paragraphs>650</Paragraphs>
  <Slides>202</Slides>
  <Notes>201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202</vt:i4>
      </vt:variant>
    </vt:vector>
  </HeadingPairs>
  <TitlesOfParts>
    <vt:vector size="210" baseType="lpstr">
      <vt:lpstr>Arial</vt:lpstr>
      <vt:lpstr>Arial Black</vt:lpstr>
      <vt:lpstr>Calibri</vt:lpstr>
      <vt:lpstr>Impact</vt:lpstr>
      <vt:lpstr>Tahoma</vt:lpstr>
      <vt:lpstr>Times New Roman</vt:lpstr>
      <vt:lpstr>Wingdings</vt:lpstr>
      <vt:lpstr>NExT 2012 Template</vt:lpstr>
      <vt:lpstr>Holocene Carbonates “The Bahamas!!”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South of Joulters Cay – Bahamas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Bimini Ooid Shoal - Bahamas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Schlumberger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40pt Arial Narrow bold Master Layout title slide</dc:title>
  <dc:creator>ABarber</dc:creator>
  <cp:lastModifiedBy>chris</cp:lastModifiedBy>
  <cp:revision>493</cp:revision>
  <dcterms:created xsi:type="dcterms:W3CDTF">2012-05-08T20:25:58Z</dcterms:created>
  <dcterms:modified xsi:type="dcterms:W3CDTF">2016-03-12T18:08:32Z</dcterms:modified>
</cp:coreProperties>
</file>