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827" r:id="rId1"/>
  </p:sldMasterIdLst>
  <p:notesMasterIdLst>
    <p:notesMasterId r:id="rId112"/>
  </p:notesMasterIdLst>
  <p:sldIdLst>
    <p:sldId id="306" r:id="rId2"/>
    <p:sldId id="276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355" r:id="rId45"/>
    <p:sldId id="356" r:id="rId46"/>
    <p:sldId id="426" r:id="rId47"/>
    <p:sldId id="358" r:id="rId48"/>
    <p:sldId id="417" r:id="rId49"/>
    <p:sldId id="360" r:id="rId50"/>
    <p:sldId id="361" r:id="rId51"/>
    <p:sldId id="362" r:id="rId52"/>
    <p:sldId id="369" r:id="rId53"/>
    <p:sldId id="368" r:id="rId54"/>
    <p:sldId id="363" r:id="rId55"/>
    <p:sldId id="364" r:id="rId56"/>
    <p:sldId id="289" r:id="rId57"/>
    <p:sldId id="428" r:id="rId58"/>
    <p:sldId id="429" r:id="rId59"/>
    <p:sldId id="432" r:id="rId60"/>
    <p:sldId id="367" r:id="rId61"/>
    <p:sldId id="294" r:id="rId62"/>
    <p:sldId id="366" r:id="rId63"/>
    <p:sldId id="370" r:id="rId64"/>
    <p:sldId id="371" r:id="rId65"/>
    <p:sldId id="372" r:id="rId66"/>
    <p:sldId id="373" r:id="rId67"/>
    <p:sldId id="374" r:id="rId68"/>
    <p:sldId id="427" r:id="rId69"/>
    <p:sldId id="375" r:id="rId70"/>
    <p:sldId id="376" r:id="rId71"/>
    <p:sldId id="381" r:id="rId72"/>
    <p:sldId id="382" r:id="rId73"/>
    <p:sldId id="421" r:id="rId74"/>
    <p:sldId id="433" r:id="rId75"/>
    <p:sldId id="424" r:id="rId76"/>
    <p:sldId id="425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418" r:id="rId88"/>
    <p:sldId id="434" r:id="rId89"/>
    <p:sldId id="422" r:id="rId90"/>
    <p:sldId id="423" r:id="rId91"/>
    <p:sldId id="420" r:id="rId92"/>
    <p:sldId id="401" r:id="rId93"/>
    <p:sldId id="402" r:id="rId94"/>
    <p:sldId id="403" r:id="rId95"/>
    <p:sldId id="404" r:id="rId96"/>
    <p:sldId id="405" r:id="rId97"/>
    <p:sldId id="406" r:id="rId98"/>
    <p:sldId id="407" r:id="rId99"/>
    <p:sldId id="408" r:id="rId100"/>
    <p:sldId id="409" r:id="rId101"/>
    <p:sldId id="410" r:id="rId102"/>
    <p:sldId id="411" r:id="rId103"/>
    <p:sldId id="412" r:id="rId104"/>
    <p:sldId id="413" r:id="rId105"/>
    <p:sldId id="414" r:id="rId106"/>
    <p:sldId id="415" r:id="rId107"/>
    <p:sldId id="416" r:id="rId108"/>
    <p:sldId id="295" r:id="rId109"/>
    <p:sldId id="296" r:id="rId110"/>
    <p:sldId id="305" r:id="rId111"/>
  </p:sldIdLst>
  <p:sldSz cx="9906000" cy="6858000" type="A4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orient="horz" pos="1704" userDrawn="1">
          <p15:clr>
            <a:srgbClr val="A4A3A4"/>
          </p15:clr>
        </p15:guide>
        <p15:guide id="4" orient="horz" pos="3960" userDrawn="1">
          <p15:clr>
            <a:srgbClr val="A4A3A4"/>
          </p15:clr>
        </p15:guide>
        <p15:guide id="5" orient="horz" pos="3168" userDrawn="1">
          <p15:clr>
            <a:srgbClr val="A4A3A4"/>
          </p15:clr>
        </p15:guide>
        <p15:guide id="6" pos="240" userDrawn="1">
          <p15:clr>
            <a:srgbClr val="A4A3A4"/>
          </p15:clr>
        </p15:guide>
        <p15:guide id="7" pos="360" userDrawn="1">
          <p15:clr>
            <a:srgbClr val="A4A3A4"/>
          </p15:clr>
        </p15:guide>
        <p15:guide id="8" pos="3120" userDrawn="1">
          <p15:clr>
            <a:srgbClr val="A4A3A4"/>
          </p15:clr>
        </p15:guide>
        <p15:guide id="9" pos="5304" userDrawn="1">
          <p15:clr>
            <a:srgbClr val="A4A3A4"/>
          </p15:clr>
        </p15:guide>
        <p15:guide id="10" pos="6155">
          <p15:clr>
            <a:srgbClr val="A4A3A4"/>
          </p15:clr>
        </p15:guide>
        <p15:guide id="11" pos="168" userDrawn="1">
          <p15:clr>
            <a:srgbClr val="A4A3A4"/>
          </p15:clr>
        </p15:guide>
        <p15:guide id="12" pos="3024" userDrawn="1">
          <p15:clr>
            <a:srgbClr val="A4A3A4"/>
          </p15:clr>
        </p15:guide>
        <p15:guide id="13" pos="3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DCE"/>
    <a:srgbClr val="EAEAEA"/>
    <a:srgbClr val="A5A5A5"/>
    <a:srgbClr val="336699"/>
    <a:srgbClr val="FF0000"/>
    <a:srgbClr val="FFC000"/>
    <a:srgbClr val="003366"/>
    <a:srgbClr val="C9C9C9"/>
    <a:srgbClr val="797979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4" autoAdjust="0"/>
    <p:restoredTop sz="92636" autoAdjust="0"/>
  </p:normalViewPr>
  <p:slideViewPr>
    <p:cSldViewPr snapToGrid="0">
      <p:cViewPr varScale="1">
        <p:scale>
          <a:sx n="52" d="100"/>
          <a:sy n="52" d="100"/>
        </p:scale>
        <p:origin x="72" y="372"/>
      </p:cViewPr>
      <p:guideLst>
        <p:guide orient="horz" pos="2424"/>
        <p:guide orient="horz" pos="3408"/>
        <p:guide orient="horz" pos="1704"/>
        <p:guide orient="horz" pos="3960"/>
        <p:guide orient="horz" pos="3168"/>
        <p:guide pos="240"/>
        <p:guide pos="360"/>
        <p:guide pos="3120"/>
        <p:guide pos="5304"/>
        <p:guide pos="6155"/>
        <p:guide pos="168"/>
        <p:guide pos="3024"/>
        <p:guide pos="3240"/>
      </p:guideLst>
    </p:cSldViewPr>
  </p:slideViewPr>
  <p:outlineViewPr>
    <p:cViewPr>
      <p:scale>
        <a:sx n="33" d="100"/>
        <a:sy n="33" d="100"/>
      </p:scale>
      <p:origin x="0" y="176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892"/>
    </p:cViewPr>
  </p:sorterViewPr>
  <p:notesViewPr>
    <p:cSldViewPr snapToGrid="0">
      <p:cViewPr varScale="1">
        <p:scale>
          <a:sx n="77" d="100"/>
          <a:sy n="77" d="100"/>
        </p:scale>
        <p:origin x="-2124" y="-96"/>
      </p:cViewPr>
      <p:guideLst>
        <p:guide orient="horz" pos="3108"/>
        <p:guide pos="21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CAA1-D7C1-4D3F-89ED-C6F7CA83002C}" type="datetimeFigureOut">
              <a:rPr lang="en-GB" smtClean="0"/>
              <a:pPr/>
              <a:t>12/03/2016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F542E-0527-4B2B-94CC-507C9E7FCF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5794CE-832E-4D17-A4EC-DF4D5BA820E0}" type="slidenum">
              <a:rPr lang="en-US" sz="1200" smtClean="0">
                <a:latin typeface="Arial Narrow" pitchFamily="34" charset="0"/>
              </a:rPr>
              <a:pPr eaLnBrk="1" hangingPunct="1"/>
              <a:t>1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8328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50668D3-CF10-465E-8989-DB81BEDE2C2D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931550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422450D-7A1D-400D-AEA4-371CA6EC1061}" type="slidenum">
              <a:rPr lang="en-US" altLang="en-US" sz="1200"/>
              <a:pPr algn="r"/>
              <a:t>102</a:t>
            </a:fld>
            <a:endParaRPr lang="en-US" altLang="en-US" sz="12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336724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D3F7C30-C6F0-4A33-80FA-18B0A84A116C}" type="slidenum">
              <a:rPr lang="en-US" altLang="en-US" sz="1200"/>
              <a:pPr algn="r"/>
              <a:t>103</a:t>
            </a:fld>
            <a:endParaRPr lang="en-US" altLang="en-US" sz="12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248641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F6675CC-EC3C-4AB7-A234-A32847EEE0C0}" type="slidenum">
              <a:rPr lang="en-US" altLang="en-US" sz="1200"/>
              <a:pPr algn="r"/>
              <a:t>104</a:t>
            </a:fld>
            <a:endParaRPr lang="en-US" altLang="en-US" sz="12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38253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FEA339F-B705-46C7-A17E-AA5608AF9B58}" type="slidenum">
              <a:rPr lang="en-US" altLang="en-US" sz="1200"/>
              <a:pPr algn="r"/>
              <a:t>105</a:t>
            </a:fld>
            <a:endParaRPr lang="en-US" altLang="en-US" sz="120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775052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509626A-C9C6-4F20-BA35-4B500A8732BA}" type="slidenum">
              <a:rPr lang="en-US" altLang="en-US" sz="1200"/>
              <a:pPr algn="r"/>
              <a:t>106</a:t>
            </a:fld>
            <a:endParaRPr lang="en-US" altLang="en-US" sz="120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3324151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C2348C-3A03-4948-8844-AF9FF1BA1415}" type="slidenum">
              <a:rPr lang="en-US" sz="1200" smtClean="0">
                <a:latin typeface="Arial Narrow" pitchFamily="34" charset="0"/>
              </a:rPr>
              <a:pPr eaLnBrk="1" hangingPunct="1"/>
              <a:t>107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27092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22661A-2B85-4401-A748-4A3CCCEB014F}" type="slidenum">
              <a:rPr lang="en-US" sz="1200" smtClean="0">
                <a:latin typeface="Arial Narrow" pitchFamily="34" charset="0"/>
              </a:rPr>
              <a:pPr eaLnBrk="1" hangingPunct="1"/>
              <a:t>108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577" y="4689721"/>
            <a:ext cx="5388610" cy="4439556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026274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768849-E433-4FE1-849B-38904A4EF620}" type="slidenum">
              <a:rPr lang="en-US" sz="1200" smtClean="0">
                <a:latin typeface="Arial Narrow" pitchFamily="34" charset="0"/>
              </a:rPr>
              <a:pPr eaLnBrk="1" hangingPunct="1"/>
              <a:t>109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505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734DCBB-2777-49AC-AC02-D2BD6A4DB6A8}" type="slidenum">
              <a:rPr lang="en-US" altLang="en-US" sz="1200"/>
              <a:pPr algn="r"/>
              <a:t>11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496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5DD5D59-0C35-46BD-BB15-2A22D2015A7D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7030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712C7A9-031E-4ABF-930E-2659BDFDEF71}" type="slidenum">
              <a:rPr lang="en-US" altLang="en-US" sz="1200"/>
              <a:pPr algn="r"/>
              <a:t>13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27050"/>
            <a:ext cx="3787775" cy="2624138"/>
          </a:xfrm>
          <a:ln w="12700" cap="flat"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8296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3F13B08-344E-4256-A52C-95CD31114693}" type="slidenum">
              <a:rPr lang="en-US" altLang="en-US" sz="1200"/>
              <a:pPr algn="r"/>
              <a:t>14</a:t>
            </a:fld>
            <a:endParaRPr lang="en-US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35959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73A1350-8EF1-410F-B3AF-27AB34A89D26}" type="slidenum">
              <a:rPr lang="en-US" altLang="en-US" sz="1200"/>
              <a:pPr algn="r"/>
              <a:t>15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1426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3E05A50-6538-49B6-87F2-556E8E5C0F0C}" type="slidenum">
              <a:rPr lang="en-US" altLang="en-US" sz="1200"/>
              <a:pPr algn="r"/>
              <a:t>16</a:t>
            </a:fld>
            <a:endParaRPr lang="en-US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0137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6C1C2DA-C6C1-466E-8FF8-AE73B8FF71F8}" type="slidenum">
              <a:rPr lang="en-US" altLang="en-US" sz="1200"/>
              <a:pPr algn="r"/>
              <a:t>17</a:t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9062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1A6281E-E951-4328-8BCC-F30CD2DAA3F6}" type="slidenum">
              <a:rPr lang="en-US" altLang="en-US" sz="1200"/>
              <a:pPr algn="r"/>
              <a:t>18</a:t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5752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BA977A7-B50E-4A50-BBB9-D3E84E40A82E}" type="slidenum">
              <a:rPr lang="en-US" altLang="en-US" sz="1200"/>
              <a:pPr algn="r"/>
              <a:t>19</a:t>
            </a:fld>
            <a:endParaRPr lang="en-US" alt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173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B916C3B-21CF-4F62-9776-9030432FD3AB}" type="slidenum">
              <a:rPr lang="en-US" altLang="en-US" sz="1200"/>
              <a:pPr algn="r"/>
              <a:t>2</a:t>
            </a:fld>
            <a:endParaRPr lang="en-US" altLang="en-US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27050"/>
            <a:ext cx="3789362" cy="2624138"/>
          </a:xfrm>
          <a:ln w="12700"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041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ED75F93-3BCA-488D-9BA9-3D5E636E1DAA}" type="slidenum">
              <a:rPr lang="en-US" altLang="en-US" sz="1200"/>
              <a:pPr algn="r"/>
              <a:t>20</a:t>
            </a:fld>
            <a:endParaRPr lang="en-US" alt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9845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A1A0D5C-CCFE-476F-B55C-29C8C04C6C65}" type="slidenum">
              <a:rPr lang="en-US" altLang="en-US" sz="1200"/>
              <a:pPr algn="r"/>
              <a:t>21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3425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9E27D3E-CFED-41A9-B1CC-81016F3F594F}" type="slidenum">
              <a:rPr lang="en-US" altLang="en-US" sz="1200"/>
              <a:pPr algn="r"/>
              <a:t>22</a:t>
            </a:fld>
            <a:endParaRPr lang="en-US" alt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234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EEB4D9B-1162-42A7-9EF7-BD0236E114EC}" type="slidenum">
              <a:rPr lang="en-US" altLang="en-US" sz="1200"/>
              <a:pPr algn="r"/>
              <a:t>23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9577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6260FD1-EA6A-4993-847F-0462C2BEC69E}" type="slidenum">
              <a:rPr lang="en-US" altLang="en-US" sz="1200"/>
              <a:pPr algn="r"/>
              <a:t>24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27050"/>
            <a:ext cx="3789362" cy="2624138"/>
          </a:xfrm>
          <a:ln w="12700" cap="flat"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6388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6549536-B70B-4FA7-9FF0-36B1AE775615}" type="slidenum">
              <a:rPr lang="en-US" altLang="en-US" sz="1200"/>
              <a:pPr algn="r"/>
              <a:t>25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4848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797147F-514C-4D34-9C16-0638666E9101}" type="slidenum">
              <a:rPr lang="en-US" altLang="en-US" sz="1200"/>
              <a:pPr algn="r"/>
              <a:t>26</a:t>
            </a:fld>
            <a:endParaRPr lang="en-US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31447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32CCDAE-F2FC-42BA-B818-72EE691C746B}" type="slidenum">
              <a:rPr lang="en-US" altLang="en-US" sz="1200"/>
              <a:pPr algn="r"/>
              <a:t>27</a:t>
            </a:fld>
            <a:endParaRPr lang="en-US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0558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A008221-0C0D-4222-80AC-5CD96F7B5B81}" type="slidenum">
              <a:rPr lang="en-US" altLang="en-US" sz="1200"/>
              <a:pPr algn="r"/>
              <a:t>28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4281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F140006-0004-4CB2-B4E8-8E4838886E26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340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1406946-0EAC-4675-8C54-FED785A4F0B4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27050"/>
            <a:ext cx="3789362" cy="2624138"/>
          </a:xfrm>
          <a:ln w="12700" cap="flat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96337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3CEF059-EDC8-4673-BEAE-5ABEF0BD968A}" type="slidenum">
              <a:rPr lang="en-US" altLang="en-US" sz="1200"/>
              <a:pPr algn="r"/>
              <a:t>30</a:t>
            </a:fld>
            <a:endParaRPr lang="en-US" alt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0595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0E21768-9AA7-422F-861E-E743A9496F1B}" type="slidenum">
              <a:rPr lang="en-US" altLang="en-US" sz="1200"/>
              <a:pPr algn="r"/>
              <a:t>31</a:t>
            </a:fld>
            <a:endParaRPr lang="en-US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24070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71837D0-F5E8-468F-B554-BFC10CF78FF1}" type="slidenum">
              <a:rPr lang="en-US" altLang="en-US" sz="1200"/>
              <a:pPr algn="r"/>
              <a:t>32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9344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FD149DD-0ED7-4388-A07D-622D9123703F}" type="slidenum">
              <a:rPr lang="en-US" altLang="en-US" sz="1200"/>
              <a:pPr algn="r"/>
              <a:t>33</a:t>
            </a:fld>
            <a:endParaRPr lang="en-US" alt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1606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45EE42E-ECD5-4903-AE55-7E97747EA496}" type="slidenum">
              <a:rPr lang="en-US" altLang="en-US" sz="1200"/>
              <a:pPr algn="r"/>
              <a:t>34</a:t>
            </a:fld>
            <a:endParaRPr lang="en-US" alt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132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8CBD5DC-D835-436E-B653-F855367785A7}" type="slidenum">
              <a:rPr lang="en-US" altLang="en-US" sz="1200"/>
              <a:pPr algn="r"/>
              <a:t>35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9200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B045DC6-CC66-4DE4-8436-0A82D7406FD4}" type="slidenum">
              <a:rPr lang="en-US" altLang="en-US" sz="1200"/>
              <a:pPr algn="r"/>
              <a:t>36</a:t>
            </a:fld>
            <a:endParaRPr lang="en-US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36991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4A00A18-1226-4650-951B-FC6B119CD724}" type="slidenum">
              <a:rPr lang="en-US" altLang="en-US" sz="1200"/>
              <a:pPr algn="r"/>
              <a:t>37</a:t>
            </a:fld>
            <a:endParaRPr lang="en-US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9823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B3C8CD0-9324-4363-95A1-8450BE4FB74E}" type="slidenum">
              <a:rPr lang="en-US" altLang="en-US" sz="1200"/>
              <a:pPr algn="r"/>
              <a:t>38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8163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D7B2CED-2BFA-4903-A410-4BCE910A25F3}" type="slidenum">
              <a:rPr lang="en-US" altLang="en-US" sz="1200"/>
              <a:pPr algn="r"/>
              <a:t>39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304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F0BEE82-FCED-40B6-8025-570C9D89AAFB}" type="slidenum">
              <a:rPr lang="en-US" altLang="en-US" sz="1200"/>
              <a:pPr algn="r"/>
              <a:t>4</a:t>
            </a:fld>
            <a:endParaRPr lang="en-US" alt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0150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20CF349-A3C3-47A4-958E-201BAA266653}" type="slidenum">
              <a:rPr lang="en-US" altLang="en-US" sz="1200"/>
              <a:pPr algn="r"/>
              <a:t>40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683404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3050A66-8916-493C-A2AE-414071E4DE2F}" type="slidenum">
              <a:rPr lang="en-US" altLang="en-US" sz="1200"/>
              <a:pPr algn="r"/>
              <a:t>41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0648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CB930A8-CDE4-451F-8A7F-2C27881F9C8A}" type="slidenum">
              <a:rPr lang="en-US" altLang="en-US" sz="1200"/>
              <a:pPr algn="r"/>
              <a:t>42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338278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685B5CF-6FB3-4B4A-9568-A560587F41FD}" type="slidenum">
              <a:rPr lang="en-US" altLang="en-US" sz="1200"/>
              <a:pPr algn="r"/>
              <a:t>43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75974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1863E1A-E6E5-4219-A03E-8050C1CD22C2}" type="slidenum">
              <a:rPr lang="en-US" altLang="en-US" sz="1200"/>
              <a:pPr algn="r"/>
              <a:t>44</a:t>
            </a:fld>
            <a:endParaRPr lang="en-US" alt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73650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9F384E2-8F05-4792-95DA-35B84154E138}" type="slidenum">
              <a:rPr lang="en-US" altLang="en-US" sz="1200"/>
              <a:pPr algn="r"/>
              <a:t>46</a:t>
            </a:fld>
            <a:endParaRPr lang="en-US" alt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921801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22661A-2B85-4401-A748-4A3CCCEB014F}" type="slidenum">
              <a:rPr lang="en-US" sz="1200" smtClean="0">
                <a:latin typeface="Arial Narrow" pitchFamily="34" charset="0"/>
              </a:rPr>
              <a:pPr eaLnBrk="1" hangingPunct="1"/>
              <a:t>47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577" y="4689721"/>
            <a:ext cx="5388610" cy="4439556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48972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07DF042-F104-406E-89F0-8735D786CC50}" type="slidenum">
              <a:rPr lang="en-US" altLang="en-US" sz="1200"/>
              <a:pPr algn="r"/>
              <a:t>48</a:t>
            </a:fld>
            <a:endParaRPr lang="en-US" alt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99663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178D807-9494-408E-BFB2-F3D9CD20F686}" type="slidenum">
              <a:rPr lang="en-US" altLang="en-US" sz="1200"/>
              <a:pPr algn="r"/>
              <a:t>49</a:t>
            </a:fld>
            <a:endParaRPr lang="en-US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543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5D125B8-924B-46C6-9D51-CF0DB3188C05}" type="slidenum">
              <a:rPr lang="en-US" altLang="en-US" sz="1200"/>
              <a:pPr algn="r"/>
              <a:t>50</a:t>
            </a:fld>
            <a:endParaRPr lang="en-US" altLang="en-US" sz="1200"/>
          </a:p>
        </p:txBody>
      </p:sp>
      <p:sp>
        <p:nvSpPr>
          <p:cNvPr id="1095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0957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914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C9EA52A-31AB-4BCA-A251-6954F39E6EBE}" type="slidenum">
              <a:rPr lang="en-US" altLang="en-US" sz="1200"/>
              <a:pPr algn="r"/>
              <a:t>5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28079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14F1FF7-D19F-46C1-89A1-98899D9EAA95}" type="slidenum">
              <a:rPr lang="en-US" altLang="en-US" sz="1200"/>
              <a:pPr algn="r"/>
              <a:t>51</a:t>
            </a:fld>
            <a:endParaRPr lang="en-US" alt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39083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1AADDDF-CC83-4631-9639-D343CAC992BE}" type="slidenum">
              <a:rPr lang="en-US" altLang="en-US" sz="1200"/>
              <a:pPr algn="r"/>
              <a:t>52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90152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AF79735-4633-45F4-B74B-B69DCB006F4D}" type="slidenum">
              <a:rPr lang="en-US" altLang="en-US" sz="1200"/>
              <a:pPr algn="r"/>
              <a:t>53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26935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8F39BEB-D053-4492-BB97-3209CFC197D9}" type="slidenum">
              <a:rPr lang="en-US" altLang="en-US" sz="1200"/>
              <a:pPr algn="r"/>
              <a:t>54</a:t>
            </a:fld>
            <a:endParaRPr lang="en-US" altLang="en-US" sz="1200"/>
          </a:p>
        </p:txBody>
      </p:sp>
      <p:sp>
        <p:nvSpPr>
          <p:cNvPr id="1136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44926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9CED66-F027-4CE2-A240-3F6697C554F9}" type="slidenum">
              <a:rPr lang="en-US" sz="1200" smtClean="0">
                <a:latin typeface="Arial Narrow" pitchFamily="34" charset="0"/>
              </a:rPr>
              <a:pPr eaLnBrk="1" hangingPunct="1"/>
              <a:t>55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102" y="4688007"/>
            <a:ext cx="4939560" cy="4441270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76593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3493F2-A9C1-4C14-A9DE-ED6F664C1838}" type="slidenum">
              <a:rPr lang="en-US" sz="1200" smtClean="0">
                <a:latin typeface="Arial Narrow" pitchFamily="34" charset="0"/>
              </a:rPr>
              <a:pPr eaLnBrk="1" hangingPunct="1"/>
              <a:t>56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04656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0E53-C299-47C1-91E9-8750A73C975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68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0E53-C299-47C1-91E9-8750A73C975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66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40DA0D2-CB32-4611-BF9B-1E993DD69769}" type="slidenum">
              <a:rPr lang="en-US" altLang="en-US" sz="1200"/>
              <a:pPr algn="r"/>
              <a:t>59</a:t>
            </a:fld>
            <a:endParaRPr lang="en-US" alt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79323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81BD4A-3AAD-4569-88AB-97975E0A3EB1}" type="slidenum">
              <a:rPr lang="en-US" sz="1200" smtClean="0">
                <a:latin typeface="Arial Narrow" pitchFamily="34" charset="0"/>
              </a:rPr>
              <a:pPr eaLnBrk="1" hangingPunct="1"/>
              <a:t>60</a:t>
            </a:fld>
            <a:endParaRPr lang="en-US" sz="120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E35E886-EDEA-4753-A020-7298A4F20AF5}" type="slidenum">
              <a:rPr lang="en-US" altLang="en-US" sz="1200"/>
              <a:pPr algn="r"/>
              <a:t>6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27050"/>
            <a:ext cx="3789362" cy="2624138"/>
          </a:xfrm>
          <a:ln w="12700" cap="flat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33589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B519979-ABF3-44BE-9877-B57A67C96AED}" type="slidenum">
              <a:rPr lang="en-US" altLang="en-US" sz="1200"/>
              <a:pPr algn="r"/>
              <a:t>61</a:t>
            </a:fld>
            <a:endParaRPr lang="en-US" alt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267712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14876358-10DE-435D-9588-5B17A02E846A}" type="slidenum">
              <a:rPr lang="en-US" altLang="en-US" sz="1200"/>
              <a:pPr algn="r"/>
              <a:t>62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6279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A57D9D5-3203-477B-9468-21361683B767}" type="slidenum">
              <a:rPr lang="en-US" altLang="en-US" sz="1200"/>
              <a:pPr algn="r"/>
              <a:t>63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716869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243AAEC-A8FE-46AB-BBCA-7FD895E10C5B}" type="slidenum">
              <a:rPr lang="en-US" altLang="en-US" sz="1200"/>
              <a:pPr algn="r"/>
              <a:t>64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77509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11E3FB0-B110-432C-A523-D394E7DA5E5E}" type="slidenum">
              <a:rPr lang="en-US" altLang="en-US" sz="1200"/>
              <a:pPr algn="r"/>
              <a:t>65</a:t>
            </a:fld>
            <a:endParaRPr lang="en-US" alt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570665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1ABE6018-C7DD-4034-9980-EBC95131638B}" type="slidenum">
              <a:rPr lang="en-US" altLang="en-US" sz="1200"/>
              <a:pPr algn="r"/>
              <a:t>66</a:t>
            </a:fld>
            <a:endParaRPr lang="en-US" alt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25671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02551D-C122-4E84-9E06-0A6F1EED480C}" type="slidenum">
              <a:rPr lang="en-US" sz="1200">
                <a:latin typeface="Arial Narrow" pitchFamily="34" charset="0"/>
              </a:rPr>
              <a:pPr eaLnBrk="1" hangingPunct="1"/>
              <a:t>67</a:t>
            </a:fld>
            <a:endParaRPr lang="en-US" sz="12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720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3E051FC-6B1E-4982-8310-5D0047B74078}" type="slidenum">
              <a:rPr lang="en-US" altLang="en-US" sz="1200"/>
              <a:pPr algn="r"/>
              <a:t>68</a:t>
            </a:fld>
            <a:endParaRPr lang="en-US" alt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98750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6DA2556-9225-4F6F-9640-5AD72BBD1925}" type="slidenum">
              <a:rPr lang="en-US" altLang="en-US" sz="1200"/>
              <a:pPr algn="r"/>
              <a:t>69</a:t>
            </a:fld>
            <a:endParaRPr lang="en-US" altLang="en-US" sz="1200"/>
          </a:p>
        </p:txBody>
      </p:sp>
      <p:sp>
        <p:nvSpPr>
          <p:cNvPr id="1382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108536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712F2AE-DBE5-4AB9-AB11-D351A22A6125}" type="slidenum">
              <a:rPr lang="en-US" altLang="en-US" sz="1200"/>
              <a:pPr algn="r"/>
              <a:t>70</a:t>
            </a:fld>
            <a:endParaRPr lang="en-US" altLang="en-US" sz="1200"/>
          </a:p>
        </p:txBody>
      </p:sp>
      <p:sp>
        <p:nvSpPr>
          <p:cNvPr id="148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0918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E2C1D41-4D59-4789-8A2C-26FBF138A5F1}" type="slidenum">
              <a:rPr lang="en-US" altLang="en-US" sz="1200"/>
              <a:pPr algn="r"/>
              <a:t>7</a:t>
            </a:fld>
            <a:endParaRPr lang="en-US" alt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27050"/>
            <a:ext cx="3789362" cy="2624138"/>
          </a:xfrm>
          <a:ln w="12700" cap="flat"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88889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67D9AFA-8DD9-40E3-9FB3-C4E6E1DBF95F}" type="slidenum">
              <a:rPr lang="en-US" altLang="en-US" sz="1200"/>
              <a:pPr algn="r"/>
              <a:t>71</a:t>
            </a:fld>
            <a:endParaRPr lang="en-US" alt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95855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006B32-EAEA-440F-A358-B06B9A7E9938}" type="slidenum">
              <a:rPr lang="en-US" sz="1200" smtClean="0">
                <a:latin typeface="Arial Narrow" pitchFamily="34" charset="0"/>
              </a:rPr>
              <a:pPr eaLnBrk="1" hangingPunct="1"/>
              <a:t>72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16066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86FD12-CBF1-4C7A-909D-1203C095C662}" type="slidenum">
              <a:rPr lang="en-US" sz="1200" smtClean="0">
                <a:latin typeface="Arial Narrow" pitchFamily="34" charset="0"/>
              </a:rPr>
              <a:pPr eaLnBrk="1" hangingPunct="1"/>
              <a:t>74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98511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BC0AB5-858F-44D6-8512-9DB2CF1CB9F9}" type="slidenum">
              <a:rPr lang="en-US" sz="1200" smtClean="0">
                <a:latin typeface="Arial Narrow" pitchFamily="34" charset="0"/>
              </a:rPr>
              <a:pPr eaLnBrk="1" hangingPunct="1"/>
              <a:t>75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10539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F71416E-612F-4788-AB96-3CB5567EF0D8}" type="slidenum">
              <a:rPr lang="en-US" altLang="en-US" sz="1200"/>
              <a:pPr algn="r"/>
              <a:t>76</a:t>
            </a:fld>
            <a:endParaRPr lang="en-US" alt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071840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D7030A5-79C6-4D63-BC85-F60D03066AD8}" type="slidenum">
              <a:rPr lang="en-US" altLang="en-US" sz="1200"/>
              <a:pPr algn="r"/>
              <a:t>77</a:t>
            </a:fld>
            <a:endParaRPr lang="en-US" altLang="en-US" sz="12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25025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A74B708-5F77-46FC-A29C-17D9675BDED5}" type="slidenum">
              <a:rPr lang="en-US" altLang="en-US" sz="1200"/>
              <a:pPr algn="r"/>
              <a:t>78</a:t>
            </a:fld>
            <a:endParaRPr lang="en-US" alt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28921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D1F5ED4-FB87-4128-B1CF-968BC54714AF}" type="slidenum">
              <a:rPr lang="en-US" altLang="en-US" sz="1200"/>
              <a:pPr algn="r"/>
              <a:t>79</a:t>
            </a:fld>
            <a:endParaRPr lang="en-US" altLang="en-US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22961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8FC7C91-DE31-453C-985C-F28FBBD34CDC}" type="slidenum">
              <a:rPr lang="en-US" altLang="en-US" sz="1200"/>
              <a:pPr algn="r"/>
              <a:t>80</a:t>
            </a:fld>
            <a:endParaRPr lang="en-US" alt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53031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57E351E-66DE-4036-BD09-34721341D1E8}" type="slidenum">
              <a:rPr lang="en-US" altLang="en-US" sz="1200"/>
              <a:pPr algn="r"/>
              <a:t>81</a:t>
            </a:fld>
            <a:endParaRPr lang="en-US" alt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0799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4FB0BA8-DE9B-4780-8834-3793E4DC11C7}" type="slidenum">
              <a:rPr lang="en-US" altLang="en-US" sz="1200"/>
              <a:pPr algn="r"/>
              <a:t>8</a:t>
            </a:fld>
            <a:endParaRPr lang="en-US" alt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04875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037F3E5-EF1F-467A-9773-5E492913FF51}" type="slidenum">
              <a:rPr lang="en-US" altLang="en-US" sz="1200"/>
              <a:pPr algn="r"/>
              <a:t>82</a:t>
            </a:fld>
            <a:endParaRPr lang="en-US" alt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137369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678458A-2D4E-4903-A5A0-2A5A2B91E791}" type="slidenum">
              <a:rPr lang="en-US" altLang="en-US" sz="1200"/>
              <a:pPr algn="r"/>
              <a:t>83</a:t>
            </a:fld>
            <a:endParaRPr lang="en-US" altLang="en-US" sz="1200"/>
          </a:p>
        </p:txBody>
      </p:sp>
      <p:sp>
        <p:nvSpPr>
          <p:cNvPr id="175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328670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F78241F-A3CD-4C7A-9716-6CB7AC5904E7}" type="slidenum">
              <a:rPr lang="en-US" altLang="en-US" sz="1200"/>
              <a:pPr algn="r"/>
              <a:t>84</a:t>
            </a:fld>
            <a:endParaRPr lang="en-US" altLang="en-US" sz="1200"/>
          </a:p>
        </p:txBody>
      </p:sp>
      <p:sp>
        <p:nvSpPr>
          <p:cNvPr id="177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288900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4446618-96E2-46FB-A8FF-1EC9E15166C7}" type="slidenum">
              <a:rPr lang="en-US" altLang="en-US" sz="1200"/>
              <a:pPr algn="r"/>
              <a:t>85</a:t>
            </a:fld>
            <a:endParaRPr lang="en-US" altLang="en-US" sz="1200"/>
          </a:p>
        </p:txBody>
      </p:sp>
      <p:sp>
        <p:nvSpPr>
          <p:cNvPr id="1792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94112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EDA8F0-D226-46CD-A6EC-1ECBFF780D03}" type="slidenum">
              <a:rPr lang="en-US" sz="1200" smtClean="0">
                <a:latin typeface="Arial Narrow" pitchFamily="34" charset="0"/>
              </a:rPr>
              <a:pPr eaLnBrk="1" hangingPunct="1"/>
              <a:t>86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0830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22661A-2B85-4401-A748-4A3CCCEB014F}" type="slidenum">
              <a:rPr lang="en-US" sz="1200" smtClean="0">
                <a:latin typeface="Arial Narrow" pitchFamily="34" charset="0"/>
              </a:rPr>
              <a:pPr eaLnBrk="1" hangingPunct="1"/>
              <a:t>87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39775"/>
            <a:ext cx="5345113" cy="37020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577" y="4689721"/>
            <a:ext cx="5388610" cy="4439556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60436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610B1-7DA1-44A7-9C7C-BBA3E801A56D}" type="slidenum">
              <a:rPr lang="en-US"/>
              <a:pPr/>
              <a:t>88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996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2576C8-246D-4902-9CF7-4CDF4E444D77}" type="slidenum">
              <a:rPr lang="en-US"/>
              <a:pPr/>
              <a:t>89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71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9F762-F635-421B-AC0B-922AE771C7C2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759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A93C65D-DE12-414F-A0A2-30C379B05B3B}" type="slidenum">
              <a:rPr lang="en-US" altLang="en-US" sz="1200"/>
              <a:pPr algn="r"/>
              <a:t>91</a:t>
            </a:fld>
            <a:endParaRPr lang="en-US" altLang="en-US" sz="1200"/>
          </a:p>
        </p:txBody>
      </p:sp>
      <p:sp>
        <p:nvSpPr>
          <p:cNvPr id="189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8944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4885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862AF1D-B3FB-40CC-9541-725B1B4EE280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58142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7ED076C-052F-490D-A1AA-F87B77D9E6C5}" type="slidenum">
              <a:rPr lang="en-US" altLang="en-US" sz="1200"/>
              <a:pPr algn="r"/>
              <a:t>92</a:t>
            </a:fld>
            <a:endParaRPr lang="en-US" altLang="en-US" sz="1200"/>
          </a:p>
        </p:txBody>
      </p:sp>
      <p:sp>
        <p:nvSpPr>
          <p:cNvPr id="191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19149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37001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4270CED-C400-4ED6-941D-B3FD24EED2BF}" type="slidenum">
              <a:rPr lang="en-US" altLang="en-US" sz="1200"/>
              <a:pPr algn="r"/>
              <a:t>93</a:t>
            </a:fld>
            <a:endParaRPr lang="en-US" altLang="en-US" sz="120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80279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4D9C41B-0911-426C-9DD0-C9941DB7F4C8}" type="slidenum">
              <a:rPr lang="en-US" altLang="en-US" sz="1200"/>
              <a:pPr algn="r"/>
              <a:t>94</a:t>
            </a:fld>
            <a:endParaRPr lang="en-US" altLang="en-US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5270098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B7BEEDC-1373-40B5-A356-F95CD67A8F17}" type="slidenum">
              <a:rPr lang="en-US" altLang="en-US" sz="1200"/>
              <a:pPr algn="r"/>
              <a:t>95</a:t>
            </a:fld>
            <a:endParaRPr lang="en-US" altLang="en-US" sz="12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653434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928F91A-48DF-4C1D-A97D-BAF4278E82E6}" type="slidenum">
              <a:rPr lang="en-US" altLang="en-US" sz="1200"/>
              <a:pPr algn="r"/>
              <a:t>96</a:t>
            </a:fld>
            <a:endParaRPr lang="en-US" altLang="en-US" sz="120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108085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778FC28-5762-4018-A453-25227E5E613A}" type="slidenum">
              <a:rPr lang="en-US" altLang="en-US" sz="1200"/>
              <a:pPr algn="r"/>
              <a:t>97</a:t>
            </a:fld>
            <a:endParaRPr lang="en-US" altLang="en-US" sz="120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4973541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E81FB0F-456F-43BE-868F-19A10343D9FB}" type="slidenum">
              <a:rPr lang="en-US" altLang="en-US" sz="1200"/>
              <a:pPr algn="r"/>
              <a:t>98</a:t>
            </a:fld>
            <a:endParaRPr lang="en-US" altLang="en-US" sz="120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13489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13DC2ACD-75EF-4960-BE28-FD98288D0850}" type="slidenum">
              <a:rPr lang="en-US" altLang="en-US" sz="1200"/>
              <a:pPr algn="r"/>
              <a:t>99</a:t>
            </a:fld>
            <a:endParaRPr lang="en-US" altLang="en-US" sz="120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44710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3AB9C12-35D5-4AF5-A374-C0EA08DD097C}" type="slidenum">
              <a:rPr lang="en-US" altLang="en-US" sz="1200"/>
              <a:pPr algn="r"/>
              <a:t>100</a:t>
            </a:fld>
            <a:endParaRPr lang="en-US" altLang="en-US" sz="120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6975782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E3DAE25-F0B3-4D89-AE9B-0247F24C57FA}" type="slidenum">
              <a:rPr lang="en-US" altLang="en-US" sz="1200"/>
              <a:pPr algn="r"/>
              <a:t>101</a:t>
            </a:fld>
            <a:endParaRPr lang="en-US" altLang="en-US" sz="12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618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88" y="4624388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3088" y="4624388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7" y="4476750"/>
            <a:ext cx="2714625" cy="238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" y="3042652"/>
            <a:ext cx="9875520" cy="9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524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143000"/>
            <a:ext cx="4127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143000"/>
            <a:ext cx="41275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3276600"/>
            <a:ext cx="41275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393950" y="6621464"/>
            <a:ext cx="5097463" cy="160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GEOL 553 -  </a:t>
            </a:r>
            <a:r>
              <a:rPr lang="en-US" altLang="en-US" i="1" dirty="0"/>
              <a:t>Introduction to Facies Models</a:t>
            </a:r>
            <a:r>
              <a:rPr lang="en-US" altLang="en-US" dirty="0"/>
              <a:t> - Kendall</a:t>
            </a:r>
          </a:p>
        </p:txBody>
      </p:sp>
    </p:spTree>
    <p:extLst>
      <p:ext uri="{BB962C8B-B14F-4D97-AF65-F5344CB8AC3E}">
        <p14:creationId xmlns:p14="http://schemas.microsoft.com/office/powerpoint/2010/main" val="24207296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533400"/>
            <a:ext cx="84201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950" y="63246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200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“Sequence Stratigraphy – Surfaces”</a:t>
            </a:r>
          </a:p>
          <a:p>
            <a:pPr>
              <a:defRPr/>
            </a:pPr>
            <a:r>
              <a:rPr lang="en-US"/>
              <a:t>C. G. St. C. Kendall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246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291E-8957-47CC-840A-7D658D65D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3525" indent="-263525">
              <a:spcBef>
                <a:spcPts val="600"/>
              </a:spcBef>
              <a:buFont typeface="Arial" panose="020B0604020202020204" pitchFamily="34" charset="0"/>
              <a:buChar char="•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536575" indent="-277813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715963" indent="-179388">
              <a:spcBef>
                <a:spcPts val="600"/>
              </a:spcBef>
              <a:buFont typeface="Arial" panose="020B0604020202020204" pitchFamily="34" charset="0"/>
              <a:buChar char="•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985838" indent="-177800">
              <a:spcBef>
                <a:spcPts val="600"/>
              </a:spcBef>
              <a:tabLst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173163" indent="-179388">
              <a:spcBef>
                <a:spcPts val="600"/>
              </a:spcBef>
              <a:buFont typeface="Arial" panose="020B0604020202020204" pitchFamily="34" charset="0"/>
              <a:buChar char="•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0"/>
            <a:ext cx="9394825" cy="94773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926" y="1158875"/>
            <a:ext cx="4610100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 i="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7137" y="1158875"/>
            <a:ext cx="4638676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82576" y="1158875"/>
            <a:ext cx="9393238" cy="5937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336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82575" y="1752600"/>
            <a:ext cx="3753397" cy="4486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4192588" y="1752600"/>
            <a:ext cx="5483225" cy="44862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516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158876"/>
            <a:ext cx="4527550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9849" y="1158876"/>
            <a:ext cx="4525964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8925" y="1"/>
            <a:ext cx="9264650" cy="947737"/>
          </a:xfrm>
        </p:spPr>
        <p:txBody>
          <a:bodyPr/>
          <a:lstStyle>
            <a:lvl1pPr>
              <a:defRPr b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82575" y="1687513"/>
            <a:ext cx="4533900" cy="1196975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157788" y="1687513"/>
            <a:ext cx="4518025" cy="1196976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282575" y="2884488"/>
            <a:ext cx="4533900" cy="32389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5157788" y="2884489"/>
            <a:ext cx="4518025" cy="33845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2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8925" y="1"/>
            <a:ext cx="9264650" cy="947737"/>
          </a:xfrm>
        </p:spPr>
        <p:txBody>
          <a:bodyPr/>
          <a:lstStyle>
            <a:lvl1pPr>
              <a:defRPr b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382588" y="1158875"/>
            <a:ext cx="9293225" cy="48799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8925" y="1"/>
            <a:ext cx="9264650" cy="947737"/>
          </a:xfrm>
        </p:spPr>
        <p:txBody>
          <a:bodyPr/>
          <a:lstStyle>
            <a:lvl1pPr>
              <a:defRPr b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60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F9A06-1D60-4680-B49F-B7A1ED7EF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9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906000" cy="962526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575" y="1"/>
            <a:ext cx="9399588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75" y="1158875"/>
            <a:ext cx="9399588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9144" y="955497"/>
            <a:ext cx="9893808" cy="50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 bwMode="auto">
          <a:xfrm>
            <a:off x="3061855" y="6307854"/>
            <a:ext cx="4207741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1200" b="0" dirty="0" smtClean="0">
                <a:solidFill>
                  <a:schemeClr val="tx2"/>
                </a:solidFill>
                <a:latin typeface="Arial" charset="0"/>
              </a:rPr>
              <a:t>“</a:t>
            </a:r>
            <a:r>
              <a:rPr lang="en-US" sz="1200" b="0" i="1" baseline="0" dirty="0" smtClean="0">
                <a:solidFill>
                  <a:schemeClr val="tx2"/>
                </a:solidFill>
                <a:latin typeface="Arial" charset="0"/>
              </a:rPr>
              <a:t>Sequence Stratigraphy – Facies, Elements, Architecture</a:t>
            </a:r>
            <a:r>
              <a:rPr lang="en-US" sz="1200" b="0" dirty="0" smtClean="0">
                <a:solidFill>
                  <a:schemeClr val="tx2"/>
                </a:solidFill>
                <a:latin typeface="Arial" charset="0"/>
              </a:rPr>
              <a:t>”</a:t>
            </a:r>
          </a:p>
          <a:p>
            <a:pPr algn="ctr" eaLnBrk="1" hangingPunct="1"/>
            <a:r>
              <a:rPr lang="en-US" sz="1200" b="0" dirty="0" smtClean="0">
                <a:solidFill>
                  <a:schemeClr val="tx2"/>
                </a:solidFill>
                <a:latin typeface="Arial" charset="0"/>
              </a:rPr>
              <a:t>C. G. St. C. Kendall &amp; D. </a:t>
            </a:r>
            <a:r>
              <a:rPr lang="en-US" sz="1200" b="0" dirty="0" err="1" smtClean="0">
                <a:solidFill>
                  <a:schemeClr val="tx2"/>
                </a:solidFill>
                <a:latin typeface="Arial" charset="0"/>
              </a:rPr>
              <a:t>Barbeau</a:t>
            </a:r>
            <a:endParaRPr lang="en-US" sz="1200" b="0" dirty="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38" y="6307854"/>
            <a:ext cx="504825" cy="514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" y="6132115"/>
            <a:ext cx="628650" cy="6953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Wingdings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71278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9858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636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eas.ualberta.ca/ichnology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17187" y="4455896"/>
            <a:ext cx="6934200" cy="114660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Christopher G. </a:t>
            </a:r>
            <a:r>
              <a:rPr lang="en-US" b="1" dirty="0" err="1" smtClean="0"/>
              <a:t>St.C</a:t>
            </a:r>
            <a:r>
              <a:rPr lang="en-US" b="1" dirty="0" smtClean="0"/>
              <a:t>. Kendall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803 – 312 1569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kendall@geol.sc.edu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</a:p>
          <a:p>
            <a:endParaRPr lang="en-US" sz="2900" dirty="0" smtClean="0">
              <a:solidFill>
                <a:schemeClr val="tx2"/>
              </a:solidFill>
            </a:endParaRPr>
          </a:p>
          <a:p>
            <a:r>
              <a:rPr lang="en-US" sz="2900" b="1" dirty="0" smtClean="0"/>
              <a:t>David </a:t>
            </a:r>
            <a:r>
              <a:rPr lang="en-US" sz="2900" b="1" dirty="0" err="1" smtClean="0"/>
              <a:t>Barbeau</a:t>
            </a:r>
            <a:endParaRPr lang="en-US" sz="2900" b="1" dirty="0"/>
          </a:p>
          <a:p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endParaRPr lang="en-US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6700" y="525707"/>
            <a:ext cx="9188900" cy="1728286"/>
          </a:xfrm>
        </p:spPr>
        <p:txBody>
          <a:bodyPr/>
          <a:lstStyle/>
          <a:p>
            <a:pPr algn="ctr"/>
            <a:r>
              <a:rPr lang="en-US" sz="3600" dirty="0"/>
              <a:t>Sequence </a:t>
            </a:r>
            <a:r>
              <a:rPr lang="en-US" sz="3600" dirty="0" smtClean="0"/>
              <a:t>Stratigraphy</a:t>
            </a:r>
            <a:br>
              <a:rPr lang="en-US" sz="3600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“Sedimentary </a:t>
            </a:r>
            <a:r>
              <a:rPr lang="en-US" dirty="0"/>
              <a:t>Facies, Elements, Hierarchy &amp; </a:t>
            </a:r>
            <a:r>
              <a:rPr lang="en-US" dirty="0" smtClean="0"/>
              <a:t>Architecture”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Hjulstr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8250"/>
            <a:ext cx="8001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19200"/>
            <a:ext cx="6096000" cy="457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2400">
                <a:solidFill>
                  <a:srgbClr val="003300"/>
                </a:solidFill>
              </a:rPr>
              <a:t>Current Erosion/Transport &amp; Grain Size</a:t>
            </a:r>
            <a:r>
              <a:rPr lang="en-US" altLang="en-US"/>
              <a:t> </a:t>
            </a:r>
          </a:p>
        </p:txBody>
      </p:sp>
      <p:sp>
        <p:nvSpPr>
          <p:cNvPr id="738308" name="Rectangle 4"/>
          <p:cNvSpPr>
            <a:spLocks noChangeArrowheads="1"/>
          </p:cNvSpPr>
          <p:nvPr/>
        </p:nvSpPr>
        <p:spPr bwMode="auto">
          <a:xfrm>
            <a:off x="149472" y="117863"/>
            <a:ext cx="913326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0" i="1" dirty="0">
                <a:solidFill>
                  <a:schemeClr val="tx1"/>
                </a:solidFill>
                <a:effectLst/>
              </a:rPr>
              <a:t>Particle Entrainment: </a:t>
            </a:r>
            <a:r>
              <a:rPr lang="en-US" altLang="en-US" b="0" i="1" dirty="0" err="1">
                <a:solidFill>
                  <a:schemeClr val="tx1"/>
                </a:solidFill>
                <a:effectLst/>
              </a:rPr>
              <a:t>Hjulstr</a:t>
            </a:r>
            <a:r>
              <a:rPr lang="en-US" altLang="en-US" b="0" i="1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ö</a:t>
            </a:r>
            <a:r>
              <a:rPr lang="en-US" altLang="en-US" b="0" i="1" dirty="0" err="1">
                <a:solidFill>
                  <a:schemeClr val="tx1"/>
                </a:solidFill>
                <a:effectLst/>
              </a:rPr>
              <a:t>m’s</a:t>
            </a:r>
            <a:r>
              <a:rPr lang="en-US" altLang="en-US" b="0" i="1" dirty="0">
                <a:solidFill>
                  <a:schemeClr val="tx1"/>
                </a:solidFill>
                <a:effectLst/>
              </a:rPr>
              <a:t> Diagram</a:t>
            </a:r>
          </a:p>
        </p:txBody>
      </p:sp>
      <p:sp>
        <p:nvSpPr>
          <p:cNvPr id="738309" name="Rectangle 5"/>
          <p:cNvSpPr>
            <a:spLocks noChangeArrowheads="1"/>
          </p:cNvSpPr>
          <p:nvPr/>
        </p:nvSpPr>
        <p:spPr bwMode="auto">
          <a:xfrm>
            <a:off x="2343150" y="1939537"/>
            <a:ext cx="53721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d</a:t>
            </a:r>
            <a:r>
              <a:rPr lang="en-US" altLang="en-US" sz="2400" b="0" dirty="0" smtClean="0">
                <a:solidFill>
                  <a:schemeClr val="tx2"/>
                </a:solidFill>
                <a:effectLst/>
              </a:rPr>
              <a:t>escription </a:t>
            </a:r>
            <a:r>
              <a:rPr lang="en-US" altLang="en-US" sz="2400" b="0" dirty="0">
                <a:solidFill>
                  <a:schemeClr val="tx2"/>
                </a:solidFill>
                <a:effectLst/>
              </a:rPr>
              <a:t>of flow </a:t>
            </a:r>
            <a:r>
              <a:rPr lang="en-US" altLang="en-US" sz="2400" b="0" dirty="0" smtClean="0">
                <a:solidFill>
                  <a:schemeClr val="tx2"/>
                </a:solidFill>
                <a:effectLst/>
              </a:rPr>
              <a:t>competence</a:t>
            </a:r>
            <a:endParaRPr lang="en-US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817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0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2" descr="Mauritania, W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85" y="1028700"/>
            <a:ext cx="701040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Windblown Dunes</a:t>
            </a:r>
          </a:p>
        </p:txBody>
      </p:sp>
    </p:spTree>
    <p:extLst>
      <p:ext uri="{BB962C8B-B14F-4D97-AF65-F5344CB8AC3E}">
        <p14:creationId xmlns:p14="http://schemas.microsoft.com/office/powerpoint/2010/main" val="866527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Picture 2" descr="Erg Bourarhet region, Alg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44" y="1092708"/>
            <a:ext cx="6925056" cy="519379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Windblown Dunes</a:t>
            </a:r>
          </a:p>
        </p:txBody>
      </p:sp>
    </p:spTree>
    <p:extLst>
      <p:ext uri="{BB962C8B-B14F-4D97-AF65-F5344CB8AC3E}">
        <p14:creationId xmlns:p14="http://schemas.microsoft.com/office/powerpoint/2010/main" val="1550964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9" name="Picture 2" descr="05-East of Raha 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28700"/>
            <a:ext cx="701040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Windblown Carbonate Dunes - UAE</a:t>
            </a:r>
          </a:p>
        </p:txBody>
      </p:sp>
    </p:spTree>
    <p:extLst>
      <p:ext uri="{BB962C8B-B14F-4D97-AF65-F5344CB8AC3E}">
        <p14:creationId xmlns:p14="http://schemas.microsoft.com/office/powerpoint/2010/main" val="1207571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Glacial Action</a:t>
            </a:r>
          </a:p>
        </p:txBody>
      </p:sp>
      <p:pic>
        <p:nvPicPr>
          <p:cNvPr id="210948" name="Picture 3" descr="pluckingbig%7E3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r="10649"/>
          <a:stretch>
            <a:fillRect/>
          </a:stretch>
        </p:blipFill>
        <p:spPr bwMode="auto">
          <a:xfrm>
            <a:off x="1371600" y="1171576"/>
            <a:ext cx="2884488" cy="3019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9" name="Picture 4" descr="56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b="13132"/>
          <a:stretch>
            <a:fillRect/>
          </a:stretch>
        </p:blipFill>
        <p:spPr bwMode="auto">
          <a:xfrm>
            <a:off x="4876800" y="1239838"/>
            <a:ext cx="4152900" cy="29511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0" name="Picture 5" descr="The image “http://www.homestead.com/qltcottage/files/0200_Confluence_of_the_Fraser__muddy__and_Thompson__clear__rivers.jpg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0000"/>
          <a:stretch>
            <a:fillRect/>
          </a:stretch>
        </p:blipFill>
        <p:spPr bwMode="auto">
          <a:xfrm>
            <a:off x="6438900" y="4343400"/>
            <a:ext cx="2895600" cy="2286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1" name="Picture 6" descr="The image “http://www.niteshadepromises.com/glacier2.jpg” cannot be displayed, because it contains error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3" b="7988"/>
          <a:stretch>
            <a:fillRect/>
          </a:stretch>
        </p:blipFill>
        <p:spPr bwMode="auto">
          <a:xfrm>
            <a:off x="685801" y="4343400"/>
            <a:ext cx="5629275" cy="1600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9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2590800" y="6621464"/>
            <a:ext cx="4705350" cy="160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GEOL 553 -  </a:t>
            </a:r>
            <a:r>
              <a:rPr lang="en-US" altLang="en-US" i="1" dirty="0"/>
              <a:t>Introduction to Facies Models</a:t>
            </a:r>
            <a:r>
              <a:rPr lang="en-US" altLang="en-US" dirty="0"/>
              <a:t> - Kendall</a:t>
            </a:r>
          </a:p>
        </p:txBody>
      </p:sp>
      <p:sp>
        <p:nvSpPr>
          <p:cNvPr id="212995" name="Rectangle 2"/>
          <p:cNvSpPr>
            <a:spLocks noChangeArrowheads="1"/>
          </p:cNvSpPr>
          <p:nvPr/>
        </p:nvSpPr>
        <p:spPr bwMode="auto">
          <a:xfrm>
            <a:off x="1118830" y="1374775"/>
            <a:ext cx="773660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hlink"/>
                </a:solidFill>
                <a:latin typeface="Geneva" charset="0"/>
              </a:rPr>
              <a:t>What is a million? </a:t>
            </a:r>
          </a:p>
          <a:p>
            <a:endParaRPr lang="en-US" altLang="en-US" dirty="0">
              <a:solidFill>
                <a:schemeClr val="hlink"/>
              </a:solidFill>
              <a:latin typeface="Geneva" charset="0"/>
            </a:endParaRPr>
          </a:p>
          <a:p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How tall (in feet) would a stack of 1,000,000 $1 bills be?  </a:t>
            </a:r>
          </a:p>
          <a:p>
            <a:endParaRPr lang="en-US" altLang="en-US" sz="2000" dirty="0">
              <a:solidFill>
                <a:schemeClr val="accent2"/>
              </a:solidFill>
              <a:latin typeface="Geneva" charset="0"/>
            </a:endParaRPr>
          </a:p>
          <a:p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At the rate of 1 count/second, how many work weeks would it </a:t>
            </a:r>
          </a:p>
          <a:p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take you to count to one million?</a:t>
            </a:r>
            <a:endParaRPr lang="en-US" altLang="en-US" dirty="0">
              <a:solidFill>
                <a:schemeClr val="accent2"/>
              </a:solidFill>
              <a:latin typeface="Geneva" charset="0"/>
            </a:endParaRPr>
          </a:p>
          <a:p>
            <a:endParaRPr lang="en-US" altLang="en-US" dirty="0">
              <a:solidFill>
                <a:schemeClr val="tx2"/>
              </a:solidFill>
              <a:latin typeface="Geneva" charset="0"/>
            </a:endParaRPr>
          </a:p>
          <a:p>
            <a:r>
              <a:rPr lang="en-US" altLang="en-US" sz="3200" dirty="0">
                <a:solidFill>
                  <a:schemeClr val="hlink"/>
                </a:solidFill>
                <a:latin typeface="Geneva" charset="0"/>
              </a:rPr>
              <a:t>What is a billion?</a:t>
            </a:r>
            <a:r>
              <a:rPr lang="en-US" altLang="en-US" dirty="0">
                <a:solidFill>
                  <a:schemeClr val="hlink"/>
                </a:solidFill>
                <a:latin typeface="Geneva" charset="0"/>
              </a:rPr>
              <a:t> </a:t>
            </a:r>
          </a:p>
          <a:p>
            <a:endParaRPr lang="en-US" altLang="en-US" dirty="0">
              <a:solidFill>
                <a:schemeClr val="hlink"/>
              </a:solidFill>
              <a:latin typeface="Geneva" charset="0"/>
            </a:endParaRPr>
          </a:p>
          <a:p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How tall (in feet) would a stack of 1,000,000,000 $1 bills be?  </a:t>
            </a:r>
          </a:p>
          <a:p>
            <a:endParaRPr lang="en-US" altLang="en-US" sz="2000" dirty="0">
              <a:solidFill>
                <a:schemeClr val="accent2"/>
              </a:solidFill>
              <a:latin typeface="Geneva" charset="0"/>
            </a:endParaRPr>
          </a:p>
          <a:p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At the rate of $1,000/day, how long would it take you to spend </a:t>
            </a:r>
          </a:p>
          <a:p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$1,000,000,000? </a:t>
            </a:r>
          </a:p>
          <a:p>
            <a:endParaRPr lang="en-US" altLang="en-US" dirty="0">
              <a:solidFill>
                <a:srgbClr val="DAE28A"/>
              </a:solidFill>
              <a:latin typeface="Geneva" charset="0"/>
            </a:endParaRPr>
          </a:p>
          <a:p>
            <a:endParaRPr lang="en-US" altLang="en-US" dirty="0">
              <a:solidFill>
                <a:srgbClr val="DAE28A"/>
              </a:solidFill>
              <a:latin typeface="Geneva" charset="0"/>
            </a:endParaRPr>
          </a:p>
        </p:txBody>
      </p:sp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6070600" y="55626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latin typeface="Arial Unicode MS" panose="020B0604020202020204" pitchFamily="34" charset="-128"/>
              </a:rPr>
              <a:t>2,740 years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850" y="-703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0" dirty="0">
                <a:solidFill>
                  <a:schemeClr val="tx1"/>
                </a:solidFill>
              </a:rPr>
              <a:t>Large Numbers</a:t>
            </a:r>
          </a:p>
        </p:txBody>
      </p:sp>
    </p:spTree>
    <p:extLst>
      <p:ext uri="{BB962C8B-B14F-4D97-AF65-F5344CB8AC3E}">
        <p14:creationId xmlns:p14="http://schemas.microsoft.com/office/powerpoint/2010/main" val="111518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731760" y="1555750"/>
            <a:ext cx="8499634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defRPr/>
            </a:pPr>
            <a:r>
              <a:rPr lang="en-US" altLang="en-US" sz="3200" dirty="0">
                <a:solidFill>
                  <a:schemeClr val="hlink"/>
                </a:solidFill>
                <a:latin typeface="Geneva" charset="0"/>
              </a:rPr>
              <a:t>What is a million? </a:t>
            </a:r>
          </a:p>
          <a:p>
            <a:pPr algn="ctr">
              <a:defRPr/>
            </a:pPr>
            <a:endParaRPr lang="en-US" altLang="en-US" dirty="0">
              <a:solidFill>
                <a:schemeClr val="hlink"/>
              </a:solidFill>
              <a:latin typeface="Geneva" charset="0"/>
            </a:endParaRPr>
          </a:p>
          <a:p>
            <a:pPr algn="ctr">
              <a:defRPr/>
            </a:pPr>
            <a:r>
              <a:rPr lang="en-US" altLang="en-US" sz="2000" dirty="0">
                <a:latin typeface="Geneva" charset="0"/>
              </a:rPr>
              <a:t>1,000,000 $1 bills </a:t>
            </a:r>
            <a:r>
              <a:rPr lang="en-US" altLang="en-US" sz="2000" dirty="0">
                <a:solidFill>
                  <a:srgbClr val="FFFF00"/>
                </a:solidFill>
                <a:latin typeface="Geneva" charset="0"/>
              </a:rPr>
              <a:t>=</a:t>
            </a:r>
            <a:r>
              <a:rPr lang="en-US" altLang="en-US" sz="2000" dirty="0">
                <a:solidFill>
                  <a:srgbClr val="DAE28A"/>
                </a:solidFill>
                <a:latin typeface="Geneva" charset="0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</a:rPr>
              <a:t>a stack 330' tall</a:t>
            </a:r>
          </a:p>
          <a:p>
            <a:pPr algn="ctr">
              <a:defRPr/>
            </a:pPr>
            <a:r>
              <a:rPr lang="en-US" altLang="en-US" sz="1800" i="1" dirty="0">
                <a:solidFill>
                  <a:srgbClr val="DAE28A"/>
                </a:solidFill>
                <a:latin typeface="Geneva" charset="0"/>
              </a:rPr>
              <a:t>(</a:t>
            </a:r>
            <a:r>
              <a:rPr lang="en-US" altLang="en-US" sz="1800" i="1" dirty="0">
                <a:solidFill>
                  <a:schemeClr val="accent2"/>
                </a:solidFill>
                <a:latin typeface="Geneva" charset="0"/>
              </a:rPr>
              <a:t>1,000 new $1 bills stack 4” high)</a:t>
            </a:r>
            <a:endParaRPr lang="en-US" altLang="en-US" sz="2000" dirty="0">
              <a:solidFill>
                <a:schemeClr val="accent2"/>
              </a:solidFill>
              <a:latin typeface="Geneva" charset="0"/>
            </a:endParaRPr>
          </a:p>
          <a:p>
            <a:pPr algn="ctr">
              <a:defRPr/>
            </a:pPr>
            <a:endParaRPr lang="en-US" altLang="en-US" sz="2000" dirty="0">
              <a:solidFill>
                <a:srgbClr val="000000"/>
              </a:solidFill>
              <a:latin typeface="Geneva" charset="0"/>
            </a:endParaRPr>
          </a:p>
          <a:p>
            <a:pPr algn="ctr">
              <a:defRPr/>
            </a:pPr>
            <a:r>
              <a:rPr lang="en-US" altLang="en-US" sz="2000" dirty="0">
                <a:latin typeface="Geneva" charset="0"/>
              </a:rPr>
              <a:t>At the rate of 1 count/second</a:t>
            </a:r>
            <a:r>
              <a:rPr lang="en-US" altLang="en-US" sz="2000" dirty="0">
                <a:solidFill>
                  <a:schemeClr val="tx2"/>
                </a:solidFill>
                <a:latin typeface="Geneva" charset="0"/>
              </a:rPr>
              <a:t>, 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</a:rPr>
              <a:t>it would take you seven work 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</a:rPr>
              <a:t>weeks to count to one million.</a:t>
            </a:r>
            <a:endParaRPr lang="en-US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</a:endParaRPr>
          </a:p>
          <a:p>
            <a:pPr algn="ctr">
              <a:defRPr/>
            </a:pPr>
            <a:endParaRPr lang="en-US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</a:endParaRPr>
          </a:p>
          <a:p>
            <a:pPr algn="ctr">
              <a:defRPr/>
            </a:pPr>
            <a:r>
              <a:rPr lang="en-US" altLang="en-US" sz="3200" dirty="0">
                <a:solidFill>
                  <a:schemeClr val="hlink"/>
                </a:solidFill>
                <a:latin typeface="Geneva" charset="0"/>
              </a:rPr>
              <a:t>What is a billion?</a:t>
            </a:r>
            <a:r>
              <a:rPr lang="en-US" altLang="en-US" dirty="0">
                <a:solidFill>
                  <a:schemeClr val="hlink"/>
                </a:solidFill>
                <a:latin typeface="Geneva" charset="0"/>
              </a:rPr>
              <a:t> </a:t>
            </a:r>
          </a:p>
          <a:p>
            <a:pPr algn="ctr">
              <a:defRPr/>
            </a:pPr>
            <a:endParaRPr lang="en-US" altLang="en-US" dirty="0">
              <a:solidFill>
                <a:schemeClr val="hlink"/>
              </a:solidFill>
              <a:latin typeface="Geneva" charset="0"/>
            </a:endParaRPr>
          </a:p>
          <a:p>
            <a:pPr algn="ctr">
              <a:defRPr/>
            </a:pPr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1,000,000,000 $1 bills 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</a:rPr>
              <a:t>= a stack 62.5 miles tall</a:t>
            </a:r>
          </a:p>
          <a:p>
            <a:pPr algn="ctr">
              <a:defRPr/>
            </a:pPr>
            <a:endParaRPr lang="en-US" alt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</a:endParaRPr>
          </a:p>
          <a:p>
            <a:pPr algn="ctr">
              <a:defRPr/>
            </a:pPr>
            <a:r>
              <a:rPr lang="en-US" altLang="en-US" sz="2000" dirty="0" smtClean="0">
                <a:solidFill>
                  <a:srgbClr val="FFFF00"/>
                </a:solidFill>
                <a:latin typeface="Geneva" charset="0"/>
              </a:rPr>
              <a:t>would </a:t>
            </a:r>
            <a:r>
              <a:rPr lang="en-US" altLang="en-US" sz="2000" dirty="0">
                <a:solidFill>
                  <a:srgbClr val="FFFF00"/>
                </a:solidFill>
                <a:latin typeface="Geneva" charset="0"/>
              </a:rPr>
              <a:t>require ~</a:t>
            </a:r>
            <a:r>
              <a:rPr lang="en-US" altLang="en-US" sz="2000" dirty="0" smtClean="0">
                <a:solidFill>
                  <a:srgbClr val="FFFF00"/>
                </a:solidFill>
                <a:latin typeface="Geneva" charset="0"/>
              </a:rPr>
              <a:t>2,7</a:t>
            </a:r>
            <a:r>
              <a:rPr lang="en-US" altLang="en-US" sz="2000" dirty="0">
                <a:solidFill>
                  <a:schemeClr val="accent2"/>
                </a:solidFill>
                <a:latin typeface="Geneva" charset="0"/>
              </a:rPr>
              <a:t>At the rate of $1,000/day, to spend $1,000,000,000 </a:t>
            </a:r>
          </a:p>
          <a:p>
            <a:pPr algn="ctr">
              <a:defRPr/>
            </a:pPr>
            <a:r>
              <a:rPr lang="en-US" altLang="en-US" sz="2000" dirty="0" smtClean="0">
                <a:solidFill>
                  <a:srgbClr val="FFFF00"/>
                </a:solidFill>
                <a:latin typeface="Geneva" charset="0"/>
              </a:rPr>
              <a:t>38 </a:t>
            </a:r>
            <a:r>
              <a:rPr lang="en-US" altLang="en-US" sz="2000" dirty="0">
                <a:solidFill>
                  <a:srgbClr val="FFFF00"/>
                </a:solidFill>
                <a:latin typeface="Geneva" charset="0"/>
              </a:rPr>
              <a:t>years.</a:t>
            </a:r>
          </a:p>
          <a:p>
            <a:pPr algn="ctr">
              <a:defRPr/>
            </a:pPr>
            <a:endParaRPr lang="en-US" altLang="en-US" dirty="0">
              <a:solidFill>
                <a:srgbClr val="DAE28A"/>
              </a:solidFill>
              <a:latin typeface="Geneva" charset="0"/>
            </a:endParaRPr>
          </a:p>
        </p:txBody>
      </p:sp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175850" y="-703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0" dirty="0">
                <a:solidFill>
                  <a:schemeClr val="tx1"/>
                </a:solidFill>
                <a:latin typeface="+mn-lt"/>
              </a:rPr>
              <a:t>Large Numbers</a:t>
            </a:r>
          </a:p>
        </p:txBody>
      </p:sp>
    </p:spTree>
    <p:extLst>
      <p:ext uri="{BB962C8B-B14F-4D97-AF65-F5344CB8AC3E}">
        <p14:creationId xmlns:p14="http://schemas.microsoft.com/office/powerpoint/2010/main" val="29966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800100" y="1066801"/>
            <a:ext cx="83058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Units Used in Everyday Life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minutes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hours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days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weeks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months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years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centuries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millennia</a:t>
            </a:r>
            <a:endParaRPr lang="en-US" altLang="en-US" sz="20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altLang="en-US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alt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Units in History of Earth and Life (Deep Time)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Age (1,000,000 to 10,000,000 years)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Epoch (10 to 20 million)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Period (23 to 80 million)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Era (65 to 300 million)</a:t>
            </a:r>
          </a:p>
          <a:p>
            <a:pPr algn="ctr">
              <a:defRPr/>
            </a:pPr>
            <a:r>
              <a:rPr lang="en-US" altLang="en-US" sz="2000" dirty="0">
                <a:solidFill>
                  <a:srgbClr val="DAE2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Eon (more than 500 million [&gt;0.5 billion])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143607" y="-76199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0" dirty="0">
                <a:solidFill>
                  <a:schemeClr val="tx1"/>
                </a:solidFill>
                <a:latin typeface="+mn-lt"/>
              </a:rPr>
              <a:t>Units of Time</a:t>
            </a:r>
          </a:p>
        </p:txBody>
      </p:sp>
    </p:spTree>
    <p:extLst>
      <p:ext uri="{BB962C8B-B14F-4D97-AF65-F5344CB8AC3E}">
        <p14:creationId xmlns:p14="http://schemas.microsoft.com/office/powerpoint/2010/main" val="13383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05" y="87925"/>
            <a:ext cx="9393238" cy="9477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Geologic Timescale</a:t>
            </a:r>
          </a:p>
        </p:txBody>
      </p:sp>
      <p:pic>
        <p:nvPicPr>
          <p:cNvPr id="219140" name="Picture 4" descr="GEOLOGIC_TIMESC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191294"/>
            <a:ext cx="4437062" cy="510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“Sequence Stratigraphy – Basics”</a:t>
            </a:r>
          </a:p>
          <a:p>
            <a:pPr>
              <a:defRPr/>
            </a:pPr>
            <a:r>
              <a:rPr lang="en-US"/>
              <a:t>C. G. St. C. Kendall</a:t>
            </a:r>
          </a:p>
        </p:txBody>
      </p:sp>
      <p:pic>
        <p:nvPicPr>
          <p:cNvPr id="29699" name="Picture 2" descr="279-Stony-Gap-Miss-Pound-G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C020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9123" name="Freeform 3"/>
          <p:cNvSpPr>
            <a:spLocks/>
          </p:cNvSpPr>
          <p:nvPr/>
        </p:nvSpPr>
        <p:spPr bwMode="auto">
          <a:xfrm>
            <a:off x="1609726" y="1333500"/>
            <a:ext cx="4772422" cy="1962150"/>
          </a:xfrm>
          <a:custGeom>
            <a:avLst/>
            <a:gdLst>
              <a:gd name="T0" fmla="*/ 0 w 2775"/>
              <a:gd name="T1" fmla="*/ 2147483647 h 1236"/>
              <a:gd name="T2" fmla="*/ 2147483647 w 2775"/>
              <a:gd name="T3" fmla="*/ 2147483647 h 1236"/>
              <a:gd name="T4" fmla="*/ 2147483647 w 2775"/>
              <a:gd name="T5" fmla="*/ 2147483647 h 1236"/>
              <a:gd name="T6" fmla="*/ 2147483647 w 2775"/>
              <a:gd name="T7" fmla="*/ 2147483647 h 1236"/>
              <a:gd name="T8" fmla="*/ 2147483647 w 2775"/>
              <a:gd name="T9" fmla="*/ 2147483647 h 1236"/>
              <a:gd name="T10" fmla="*/ 2147483647 w 2775"/>
              <a:gd name="T11" fmla="*/ 2147483647 h 1236"/>
              <a:gd name="T12" fmla="*/ 2147483647 w 2775"/>
              <a:gd name="T13" fmla="*/ 2147483647 h 1236"/>
              <a:gd name="T14" fmla="*/ 2147483647 w 2775"/>
              <a:gd name="T15" fmla="*/ 2147483647 h 1236"/>
              <a:gd name="T16" fmla="*/ 2147483647 w 2775"/>
              <a:gd name="T17" fmla="*/ 2147483647 h 1236"/>
              <a:gd name="T18" fmla="*/ 2147483647 w 2775"/>
              <a:gd name="T19" fmla="*/ 2147483647 h 1236"/>
              <a:gd name="T20" fmla="*/ 2147483647 w 2775"/>
              <a:gd name="T21" fmla="*/ 2147483647 h 1236"/>
              <a:gd name="T22" fmla="*/ 2147483647 w 2775"/>
              <a:gd name="T23" fmla="*/ 2147483647 h 1236"/>
              <a:gd name="T24" fmla="*/ 2147483647 w 2775"/>
              <a:gd name="T25" fmla="*/ 2147483647 h 1236"/>
              <a:gd name="T26" fmla="*/ 2147483647 w 2775"/>
              <a:gd name="T27" fmla="*/ 2147483647 h 1236"/>
              <a:gd name="T28" fmla="*/ 2147483647 w 2775"/>
              <a:gd name="T29" fmla="*/ 2147483647 h 1236"/>
              <a:gd name="T30" fmla="*/ 2147483647 w 2775"/>
              <a:gd name="T31" fmla="*/ 2147483647 h 1236"/>
              <a:gd name="T32" fmla="*/ 2147483647 w 2775"/>
              <a:gd name="T33" fmla="*/ 0 h 12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75" h="1236">
                <a:moveTo>
                  <a:pt x="0" y="1236"/>
                </a:moveTo>
                <a:cubicBezTo>
                  <a:pt x="25" y="1220"/>
                  <a:pt x="86" y="1170"/>
                  <a:pt x="153" y="1134"/>
                </a:cubicBezTo>
                <a:cubicBezTo>
                  <a:pt x="212" y="1138"/>
                  <a:pt x="315" y="1065"/>
                  <a:pt x="399" y="1017"/>
                </a:cubicBezTo>
                <a:cubicBezTo>
                  <a:pt x="444" y="972"/>
                  <a:pt x="451" y="914"/>
                  <a:pt x="477" y="906"/>
                </a:cubicBezTo>
                <a:cubicBezTo>
                  <a:pt x="515" y="880"/>
                  <a:pt x="525" y="841"/>
                  <a:pt x="555" y="828"/>
                </a:cubicBezTo>
                <a:cubicBezTo>
                  <a:pt x="603" y="803"/>
                  <a:pt x="582" y="723"/>
                  <a:pt x="663" y="699"/>
                </a:cubicBezTo>
                <a:cubicBezTo>
                  <a:pt x="717" y="672"/>
                  <a:pt x="746" y="646"/>
                  <a:pt x="804" y="627"/>
                </a:cubicBezTo>
                <a:cubicBezTo>
                  <a:pt x="848" y="608"/>
                  <a:pt x="939" y="564"/>
                  <a:pt x="978" y="549"/>
                </a:cubicBezTo>
                <a:cubicBezTo>
                  <a:pt x="1021" y="526"/>
                  <a:pt x="1169" y="452"/>
                  <a:pt x="1212" y="429"/>
                </a:cubicBezTo>
                <a:cubicBezTo>
                  <a:pt x="1229" y="412"/>
                  <a:pt x="1300" y="459"/>
                  <a:pt x="1326" y="459"/>
                </a:cubicBezTo>
                <a:cubicBezTo>
                  <a:pt x="1500" y="408"/>
                  <a:pt x="1638" y="360"/>
                  <a:pt x="1803" y="357"/>
                </a:cubicBezTo>
                <a:cubicBezTo>
                  <a:pt x="1933" y="307"/>
                  <a:pt x="2025" y="245"/>
                  <a:pt x="2100" y="231"/>
                </a:cubicBezTo>
                <a:cubicBezTo>
                  <a:pt x="2150" y="198"/>
                  <a:pt x="2225" y="146"/>
                  <a:pt x="2289" y="141"/>
                </a:cubicBezTo>
                <a:cubicBezTo>
                  <a:pt x="2345" y="137"/>
                  <a:pt x="2371" y="129"/>
                  <a:pt x="2427" y="126"/>
                </a:cubicBezTo>
                <a:cubicBezTo>
                  <a:pt x="2481" y="108"/>
                  <a:pt x="2514" y="105"/>
                  <a:pt x="2559" y="66"/>
                </a:cubicBezTo>
                <a:cubicBezTo>
                  <a:pt x="2573" y="53"/>
                  <a:pt x="2655" y="72"/>
                  <a:pt x="2655" y="72"/>
                </a:cubicBezTo>
                <a:cubicBezTo>
                  <a:pt x="2687" y="24"/>
                  <a:pt x="2724" y="15"/>
                  <a:pt x="277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24" name="Freeform 4"/>
          <p:cNvSpPr>
            <a:spLocks/>
          </p:cNvSpPr>
          <p:nvPr/>
        </p:nvSpPr>
        <p:spPr bwMode="auto">
          <a:xfrm>
            <a:off x="-10318" y="1752600"/>
            <a:ext cx="9126935" cy="4229100"/>
          </a:xfrm>
          <a:custGeom>
            <a:avLst/>
            <a:gdLst>
              <a:gd name="T0" fmla="*/ 0 w 5307"/>
              <a:gd name="T1" fmla="*/ 2147483647 h 2664"/>
              <a:gd name="T2" fmla="*/ 2147483647 w 5307"/>
              <a:gd name="T3" fmla="*/ 2147483647 h 2664"/>
              <a:gd name="T4" fmla="*/ 2147483647 w 5307"/>
              <a:gd name="T5" fmla="*/ 2147483647 h 2664"/>
              <a:gd name="T6" fmla="*/ 2147483647 w 5307"/>
              <a:gd name="T7" fmla="*/ 2147483647 h 2664"/>
              <a:gd name="T8" fmla="*/ 2147483647 w 5307"/>
              <a:gd name="T9" fmla="*/ 2147483647 h 2664"/>
              <a:gd name="T10" fmla="*/ 2147483647 w 5307"/>
              <a:gd name="T11" fmla="*/ 2147483647 h 2664"/>
              <a:gd name="T12" fmla="*/ 2147483647 w 5307"/>
              <a:gd name="T13" fmla="*/ 2147483647 h 2664"/>
              <a:gd name="T14" fmla="*/ 2147483647 w 5307"/>
              <a:gd name="T15" fmla="*/ 2147483647 h 2664"/>
              <a:gd name="T16" fmla="*/ 2147483647 w 5307"/>
              <a:gd name="T17" fmla="*/ 2147483647 h 2664"/>
              <a:gd name="T18" fmla="*/ 2147483647 w 5307"/>
              <a:gd name="T19" fmla="*/ 2147483647 h 2664"/>
              <a:gd name="T20" fmla="*/ 2147483647 w 5307"/>
              <a:gd name="T21" fmla="*/ 2147483647 h 2664"/>
              <a:gd name="T22" fmla="*/ 2147483647 w 5307"/>
              <a:gd name="T23" fmla="*/ 2147483647 h 2664"/>
              <a:gd name="T24" fmla="*/ 2147483647 w 5307"/>
              <a:gd name="T25" fmla="*/ 2147483647 h 2664"/>
              <a:gd name="T26" fmla="*/ 2147483647 w 5307"/>
              <a:gd name="T27" fmla="*/ 2147483647 h 2664"/>
              <a:gd name="T28" fmla="*/ 2147483647 w 5307"/>
              <a:gd name="T29" fmla="*/ 2147483647 h 2664"/>
              <a:gd name="T30" fmla="*/ 2147483647 w 5307"/>
              <a:gd name="T31" fmla="*/ 2147483647 h 2664"/>
              <a:gd name="T32" fmla="*/ 2147483647 w 5307"/>
              <a:gd name="T33" fmla="*/ 2147483647 h 2664"/>
              <a:gd name="T34" fmla="*/ 2147483647 w 5307"/>
              <a:gd name="T35" fmla="*/ 2147483647 h 2664"/>
              <a:gd name="T36" fmla="*/ 2147483647 w 5307"/>
              <a:gd name="T37" fmla="*/ 0 h 266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307" h="2664">
                <a:moveTo>
                  <a:pt x="0" y="2664"/>
                </a:moveTo>
                <a:cubicBezTo>
                  <a:pt x="0" y="2664"/>
                  <a:pt x="571" y="2347"/>
                  <a:pt x="624" y="2340"/>
                </a:cubicBezTo>
                <a:cubicBezTo>
                  <a:pt x="671" y="2324"/>
                  <a:pt x="1382" y="1820"/>
                  <a:pt x="1440" y="1812"/>
                </a:cubicBezTo>
                <a:cubicBezTo>
                  <a:pt x="1473" y="1791"/>
                  <a:pt x="1598" y="1699"/>
                  <a:pt x="1653" y="1671"/>
                </a:cubicBezTo>
                <a:cubicBezTo>
                  <a:pt x="1690" y="1647"/>
                  <a:pt x="1740" y="1621"/>
                  <a:pt x="1773" y="1605"/>
                </a:cubicBezTo>
                <a:cubicBezTo>
                  <a:pt x="1804" y="1596"/>
                  <a:pt x="1779" y="1618"/>
                  <a:pt x="1842" y="1614"/>
                </a:cubicBezTo>
                <a:cubicBezTo>
                  <a:pt x="1905" y="1610"/>
                  <a:pt x="2048" y="1605"/>
                  <a:pt x="2154" y="1578"/>
                </a:cubicBezTo>
                <a:cubicBezTo>
                  <a:pt x="2258" y="1548"/>
                  <a:pt x="2399" y="1485"/>
                  <a:pt x="2478" y="1452"/>
                </a:cubicBezTo>
                <a:cubicBezTo>
                  <a:pt x="2557" y="1419"/>
                  <a:pt x="2583" y="1397"/>
                  <a:pt x="2631" y="1377"/>
                </a:cubicBezTo>
                <a:cubicBezTo>
                  <a:pt x="2675" y="1358"/>
                  <a:pt x="2727" y="1347"/>
                  <a:pt x="2766" y="1332"/>
                </a:cubicBezTo>
                <a:cubicBezTo>
                  <a:pt x="2809" y="1309"/>
                  <a:pt x="3068" y="1268"/>
                  <a:pt x="3111" y="1245"/>
                </a:cubicBezTo>
                <a:cubicBezTo>
                  <a:pt x="3128" y="1228"/>
                  <a:pt x="3352" y="1152"/>
                  <a:pt x="3378" y="1152"/>
                </a:cubicBezTo>
                <a:cubicBezTo>
                  <a:pt x="3552" y="1101"/>
                  <a:pt x="3516" y="999"/>
                  <a:pt x="3687" y="885"/>
                </a:cubicBezTo>
                <a:cubicBezTo>
                  <a:pt x="3817" y="835"/>
                  <a:pt x="3885" y="644"/>
                  <a:pt x="3960" y="630"/>
                </a:cubicBezTo>
                <a:cubicBezTo>
                  <a:pt x="4010" y="597"/>
                  <a:pt x="4112" y="599"/>
                  <a:pt x="4176" y="594"/>
                </a:cubicBezTo>
                <a:cubicBezTo>
                  <a:pt x="4232" y="590"/>
                  <a:pt x="4315" y="381"/>
                  <a:pt x="4371" y="378"/>
                </a:cubicBezTo>
                <a:cubicBezTo>
                  <a:pt x="4425" y="360"/>
                  <a:pt x="4452" y="357"/>
                  <a:pt x="4497" y="318"/>
                </a:cubicBezTo>
                <a:cubicBezTo>
                  <a:pt x="4511" y="305"/>
                  <a:pt x="4845" y="219"/>
                  <a:pt x="4980" y="204"/>
                </a:cubicBezTo>
                <a:cubicBezTo>
                  <a:pt x="5088" y="141"/>
                  <a:pt x="5256" y="15"/>
                  <a:pt x="5307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25" name="Freeform 5"/>
          <p:cNvSpPr>
            <a:spLocks/>
          </p:cNvSpPr>
          <p:nvPr/>
        </p:nvSpPr>
        <p:spPr bwMode="auto">
          <a:xfrm>
            <a:off x="412750" y="1295400"/>
            <a:ext cx="7610079" cy="2647950"/>
          </a:xfrm>
          <a:custGeom>
            <a:avLst/>
            <a:gdLst>
              <a:gd name="T0" fmla="*/ 0 w 4425"/>
              <a:gd name="T1" fmla="*/ 2147483647 h 1668"/>
              <a:gd name="T2" fmla="*/ 2147483647 w 4425"/>
              <a:gd name="T3" fmla="*/ 2147483647 h 1668"/>
              <a:gd name="T4" fmla="*/ 2147483647 w 4425"/>
              <a:gd name="T5" fmla="*/ 2147483647 h 1668"/>
              <a:gd name="T6" fmla="*/ 2147483647 w 4425"/>
              <a:gd name="T7" fmla="*/ 2147483647 h 1668"/>
              <a:gd name="T8" fmla="*/ 2147483647 w 4425"/>
              <a:gd name="T9" fmla="*/ 2147483647 h 1668"/>
              <a:gd name="T10" fmla="*/ 2147483647 w 4425"/>
              <a:gd name="T11" fmla="*/ 2147483647 h 1668"/>
              <a:gd name="T12" fmla="*/ 2147483647 w 4425"/>
              <a:gd name="T13" fmla="*/ 2147483647 h 1668"/>
              <a:gd name="T14" fmla="*/ 2147483647 w 4425"/>
              <a:gd name="T15" fmla="*/ 2147483647 h 1668"/>
              <a:gd name="T16" fmla="*/ 2147483647 w 4425"/>
              <a:gd name="T17" fmla="*/ 2147483647 h 1668"/>
              <a:gd name="T18" fmla="*/ 2147483647 w 4425"/>
              <a:gd name="T19" fmla="*/ 2147483647 h 1668"/>
              <a:gd name="T20" fmla="*/ 2147483647 w 4425"/>
              <a:gd name="T21" fmla="*/ 2147483647 h 1668"/>
              <a:gd name="T22" fmla="*/ 2147483647 w 4425"/>
              <a:gd name="T23" fmla="*/ 2147483647 h 1668"/>
              <a:gd name="T24" fmla="*/ 2147483647 w 4425"/>
              <a:gd name="T25" fmla="*/ 2147483647 h 1668"/>
              <a:gd name="T26" fmla="*/ 2147483647 w 4425"/>
              <a:gd name="T27" fmla="*/ 2147483647 h 1668"/>
              <a:gd name="T28" fmla="*/ 2147483647 w 4425"/>
              <a:gd name="T29" fmla="*/ 2147483647 h 1668"/>
              <a:gd name="T30" fmla="*/ 2147483647 w 4425"/>
              <a:gd name="T31" fmla="*/ 2147483647 h 1668"/>
              <a:gd name="T32" fmla="*/ 2147483647 w 4425"/>
              <a:gd name="T33" fmla="*/ 2147483647 h 1668"/>
              <a:gd name="T34" fmla="*/ 2147483647 w 4425"/>
              <a:gd name="T35" fmla="*/ 2147483647 h 1668"/>
              <a:gd name="T36" fmla="*/ 2147483647 w 4425"/>
              <a:gd name="T37" fmla="*/ 2147483647 h 1668"/>
              <a:gd name="T38" fmla="*/ 2147483647 w 4425"/>
              <a:gd name="T39" fmla="*/ 2147483647 h 1668"/>
              <a:gd name="T40" fmla="*/ 2147483647 w 4425"/>
              <a:gd name="T41" fmla="*/ 0 h 166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425" h="1668">
                <a:moveTo>
                  <a:pt x="0" y="1668"/>
                </a:moveTo>
                <a:cubicBezTo>
                  <a:pt x="45" y="1638"/>
                  <a:pt x="400" y="1474"/>
                  <a:pt x="453" y="1467"/>
                </a:cubicBezTo>
                <a:cubicBezTo>
                  <a:pt x="500" y="1451"/>
                  <a:pt x="683" y="1292"/>
                  <a:pt x="741" y="1284"/>
                </a:cubicBezTo>
                <a:cubicBezTo>
                  <a:pt x="774" y="1263"/>
                  <a:pt x="776" y="1294"/>
                  <a:pt x="831" y="1266"/>
                </a:cubicBezTo>
                <a:cubicBezTo>
                  <a:pt x="877" y="1258"/>
                  <a:pt x="994" y="1232"/>
                  <a:pt x="1101" y="1188"/>
                </a:cubicBezTo>
                <a:cubicBezTo>
                  <a:pt x="1208" y="1144"/>
                  <a:pt x="1363" y="1044"/>
                  <a:pt x="1473" y="1002"/>
                </a:cubicBezTo>
                <a:cubicBezTo>
                  <a:pt x="1532" y="1006"/>
                  <a:pt x="1680" y="984"/>
                  <a:pt x="1764" y="936"/>
                </a:cubicBezTo>
                <a:cubicBezTo>
                  <a:pt x="1809" y="891"/>
                  <a:pt x="1921" y="842"/>
                  <a:pt x="1947" y="834"/>
                </a:cubicBezTo>
                <a:cubicBezTo>
                  <a:pt x="1985" y="808"/>
                  <a:pt x="2091" y="763"/>
                  <a:pt x="2121" y="750"/>
                </a:cubicBezTo>
                <a:cubicBezTo>
                  <a:pt x="2169" y="725"/>
                  <a:pt x="2238" y="675"/>
                  <a:pt x="2319" y="651"/>
                </a:cubicBezTo>
                <a:cubicBezTo>
                  <a:pt x="2373" y="624"/>
                  <a:pt x="2339" y="640"/>
                  <a:pt x="2397" y="621"/>
                </a:cubicBezTo>
                <a:cubicBezTo>
                  <a:pt x="2441" y="602"/>
                  <a:pt x="2568" y="570"/>
                  <a:pt x="2607" y="555"/>
                </a:cubicBezTo>
                <a:cubicBezTo>
                  <a:pt x="2650" y="532"/>
                  <a:pt x="2723" y="491"/>
                  <a:pt x="2766" y="468"/>
                </a:cubicBezTo>
                <a:cubicBezTo>
                  <a:pt x="2783" y="451"/>
                  <a:pt x="2860" y="429"/>
                  <a:pt x="2886" y="429"/>
                </a:cubicBezTo>
                <a:cubicBezTo>
                  <a:pt x="3060" y="378"/>
                  <a:pt x="3126" y="315"/>
                  <a:pt x="3291" y="312"/>
                </a:cubicBezTo>
                <a:cubicBezTo>
                  <a:pt x="3421" y="262"/>
                  <a:pt x="3438" y="218"/>
                  <a:pt x="3513" y="204"/>
                </a:cubicBezTo>
                <a:cubicBezTo>
                  <a:pt x="3563" y="171"/>
                  <a:pt x="3710" y="146"/>
                  <a:pt x="3774" y="141"/>
                </a:cubicBezTo>
                <a:cubicBezTo>
                  <a:pt x="3830" y="137"/>
                  <a:pt x="3832" y="126"/>
                  <a:pt x="3888" y="123"/>
                </a:cubicBezTo>
                <a:cubicBezTo>
                  <a:pt x="3942" y="105"/>
                  <a:pt x="4041" y="123"/>
                  <a:pt x="4086" y="84"/>
                </a:cubicBezTo>
                <a:cubicBezTo>
                  <a:pt x="4100" y="71"/>
                  <a:pt x="4200" y="66"/>
                  <a:pt x="4200" y="66"/>
                </a:cubicBezTo>
                <a:cubicBezTo>
                  <a:pt x="4232" y="18"/>
                  <a:pt x="4374" y="15"/>
                  <a:pt x="442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26" name="Freeform 6"/>
          <p:cNvSpPr>
            <a:spLocks/>
          </p:cNvSpPr>
          <p:nvPr/>
        </p:nvSpPr>
        <p:spPr bwMode="auto">
          <a:xfrm>
            <a:off x="51594" y="1219200"/>
            <a:ext cx="6041629" cy="2628900"/>
          </a:xfrm>
          <a:custGeom>
            <a:avLst/>
            <a:gdLst>
              <a:gd name="T0" fmla="*/ 0 w 3513"/>
              <a:gd name="T1" fmla="*/ 2147483647 h 1656"/>
              <a:gd name="T2" fmla="*/ 2147483647 w 3513"/>
              <a:gd name="T3" fmla="*/ 2147483647 h 1656"/>
              <a:gd name="T4" fmla="*/ 2147483647 w 3513"/>
              <a:gd name="T5" fmla="*/ 2147483647 h 1656"/>
              <a:gd name="T6" fmla="*/ 2147483647 w 3513"/>
              <a:gd name="T7" fmla="*/ 2147483647 h 1656"/>
              <a:gd name="T8" fmla="*/ 2147483647 w 3513"/>
              <a:gd name="T9" fmla="*/ 2147483647 h 1656"/>
              <a:gd name="T10" fmla="*/ 2147483647 w 3513"/>
              <a:gd name="T11" fmla="*/ 2147483647 h 1656"/>
              <a:gd name="T12" fmla="*/ 2147483647 w 3513"/>
              <a:gd name="T13" fmla="*/ 2147483647 h 1656"/>
              <a:gd name="T14" fmla="*/ 2147483647 w 3513"/>
              <a:gd name="T15" fmla="*/ 2147483647 h 1656"/>
              <a:gd name="T16" fmla="*/ 2147483647 w 3513"/>
              <a:gd name="T17" fmla="*/ 2147483647 h 1656"/>
              <a:gd name="T18" fmla="*/ 2147483647 w 3513"/>
              <a:gd name="T19" fmla="*/ 2147483647 h 1656"/>
              <a:gd name="T20" fmla="*/ 2147483647 w 3513"/>
              <a:gd name="T21" fmla="*/ 2147483647 h 1656"/>
              <a:gd name="T22" fmla="*/ 2147483647 w 3513"/>
              <a:gd name="T23" fmla="*/ 2147483647 h 1656"/>
              <a:gd name="T24" fmla="*/ 2147483647 w 3513"/>
              <a:gd name="T25" fmla="*/ 2147483647 h 1656"/>
              <a:gd name="T26" fmla="*/ 2147483647 w 3513"/>
              <a:gd name="T27" fmla="*/ 2147483647 h 1656"/>
              <a:gd name="T28" fmla="*/ 2147483647 w 3513"/>
              <a:gd name="T29" fmla="*/ 2147483647 h 1656"/>
              <a:gd name="T30" fmla="*/ 2147483647 w 3513"/>
              <a:gd name="T31" fmla="*/ 2147483647 h 1656"/>
              <a:gd name="T32" fmla="*/ 2147483647 w 3513"/>
              <a:gd name="T33" fmla="*/ 0 h 16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13" h="1656">
                <a:moveTo>
                  <a:pt x="0" y="1656"/>
                </a:moveTo>
                <a:cubicBezTo>
                  <a:pt x="122" y="1600"/>
                  <a:pt x="543" y="1426"/>
                  <a:pt x="732" y="1320"/>
                </a:cubicBezTo>
                <a:cubicBezTo>
                  <a:pt x="791" y="1324"/>
                  <a:pt x="1053" y="1065"/>
                  <a:pt x="1137" y="1017"/>
                </a:cubicBezTo>
                <a:cubicBezTo>
                  <a:pt x="1182" y="972"/>
                  <a:pt x="1234" y="920"/>
                  <a:pt x="1260" y="912"/>
                </a:cubicBezTo>
                <a:cubicBezTo>
                  <a:pt x="1298" y="886"/>
                  <a:pt x="1263" y="841"/>
                  <a:pt x="1293" y="828"/>
                </a:cubicBezTo>
                <a:cubicBezTo>
                  <a:pt x="1341" y="803"/>
                  <a:pt x="1320" y="723"/>
                  <a:pt x="1401" y="699"/>
                </a:cubicBezTo>
                <a:cubicBezTo>
                  <a:pt x="1455" y="672"/>
                  <a:pt x="1484" y="646"/>
                  <a:pt x="1542" y="627"/>
                </a:cubicBezTo>
                <a:cubicBezTo>
                  <a:pt x="1586" y="608"/>
                  <a:pt x="1647" y="621"/>
                  <a:pt x="1686" y="606"/>
                </a:cubicBezTo>
                <a:cubicBezTo>
                  <a:pt x="1729" y="583"/>
                  <a:pt x="1847" y="551"/>
                  <a:pt x="1890" y="528"/>
                </a:cubicBezTo>
                <a:cubicBezTo>
                  <a:pt x="1907" y="511"/>
                  <a:pt x="2134" y="414"/>
                  <a:pt x="2160" y="414"/>
                </a:cubicBezTo>
                <a:cubicBezTo>
                  <a:pt x="2334" y="363"/>
                  <a:pt x="2376" y="360"/>
                  <a:pt x="2541" y="357"/>
                </a:cubicBezTo>
                <a:cubicBezTo>
                  <a:pt x="2671" y="307"/>
                  <a:pt x="2619" y="296"/>
                  <a:pt x="2694" y="282"/>
                </a:cubicBezTo>
                <a:cubicBezTo>
                  <a:pt x="2744" y="249"/>
                  <a:pt x="2828" y="173"/>
                  <a:pt x="2892" y="168"/>
                </a:cubicBezTo>
                <a:cubicBezTo>
                  <a:pt x="2948" y="164"/>
                  <a:pt x="3109" y="129"/>
                  <a:pt x="3165" y="126"/>
                </a:cubicBezTo>
                <a:cubicBezTo>
                  <a:pt x="3219" y="108"/>
                  <a:pt x="3252" y="105"/>
                  <a:pt x="3297" y="66"/>
                </a:cubicBezTo>
                <a:cubicBezTo>
                  <a:pt x="3311" y="53"/>
                  <a:pt x="3393" y="72"/>
                  <a:pt x="3393" y="72"/>
                </a:cubicBezTo>
                <a:cubicBezTo>
                  <a:pt x="3425" y="24"/>
                  <a:pt x="3462" y="15"/>
                  <a:pt x="3513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27" name="Freeform 7"/>
          <p:cNvSpPr>
            <a:spLocks/>
          </p:cNvSpPr>
          <p:nvPr/>
        </p:nvSpPr>
        <p:spPr bwMode="auto">
          <a:xfrm>
            <a:off x="3002756" y="2390776"/>
            <a:ext cx="6872288" cy="4010025"/>
          </a:xfrm>
          <a:custGeom>
            <a:avLst/>
            <a:gdLst>
              <a:gd name="T0" fmla="*/ 0 w 3996"/>
              <a:gd name="T1" fmla="*/ 2147483647 h 2526"/>
              <a:gd name="T2" fmla="*/ 2147483647 w 3996"/>
              <a:gd name="T3" fmla="*/ 2147483647 h 2526"/>
              <a:gd name="T4" fmla="*/ 2147483647 w 3996"/>
              <a:gd name="T5" fmla="*/ 2147483647 h 2526"/>
              <a:gd name="T6" fmla="*/ 2147483647 w 3996"/>
              <a:gd name="T7" fmla="*/ 2147483647 h 2526"/>
              <a:gd name="T8" fmla="*/ 2147483647 w 3996"/>
              <a:gd name="T9" fmla="*/ 2147483647 h 2526"/>
              <a:gd name="T10" fmla="*/ 2147483647 w 3996"/>
              <a:gd name="T11" fmla="*/ 2147483647 h 2526"/>
              <a:gd name="T12" fmla="*/ 2147483647 w 3996"/>
              <a:gd name="T13" fmla="*/ 2147483647 h 2526"/>
              <a:gd name="T14" fmla="*/ 2147483647 w 3996"/>
              <a:gd name="T15" fmla="*/ 2147483647 h 2526"/>
              <a:gd name="T16" fmla="*/ 2147483647 w 3996"/>
              <a:gd name="T17" fmla="*/ 2147483647 h 2526"/>
              <a:gd name="T18" fmla="*/ 2147483647 w 3996"/>
              <a:gd name="T19" fmla="*/ 2147483647 h 2526"/>
              <a:gd name="T20" fmla="*/ 2147483647 w 3996"/>
              <a:gd name="T21" fmla="*/ 0 h 252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96" h="2526">
                <a:moveTo>
                  <a:pt x="0" y="2526"/>
                </a:moveTo>
                <a:cubicBezTo>
                  <a:pt x="159" y="2369"/>
                  <a:pt x="531" y="2242"/>
                  <a:pt x="744" y="2064"/>
                </a:cubicBezTo>
                <a:cubicBezTo>
                  <a:pt x="848" y="2034"/>
                  <a:pt x="939" y="1962"/>
                  <a:pt x="1020" y="1914"/>
                </a:cubicBezTo>
                <a:cubicBezTo>
                  <a:pt x="1101" y="1866"/>
                  <a:pt x="1149" y="1823"/>
                  <a:pt x="1230" y="1776"/>
                </a:cubicBezTo>
                <a:cubicBezTo>
                  <a:pt x="1274" y="1757"/>
                  <a:pt x="1467" y="1647"/>
                  <a:pt x="1506" y="1632"/>
                </a:cubicBezTo>
                <a:cubicBezTo>
                  <a:pt x="1549" y="1609"/>
                  <a:pt x="1763" y="1487"/>
                  <a:pt x="1806" y="1464"/>
                </a:cubicBezTo>
                <a:cubicBezTo>
                  <a:pt x="1823" y="1447"/>
                  <a:pt x="2062" y="1254"/>
                  <a:pt x="2088" y="1254"/>
                </a:cubicBezTo>
                <a:cubicBezTo>
                  <a:pt x="2230" y="1152"/>
                  <a:pt x="2387" y="1047"/>
                  <a:pt x="2520" y="954"/>
                </a:cubicBezTo>
                <a:cubicBezTo>
                  <a:pt x="2685" y="825"/>
                  <a:pt x="2946" y="664"/>
                  <a:pt x="3036" y="612"/>
                </a:cubicBezTo>
                <a:cubicBezTo>
                  <a:pt x="3206" y="541"/>
                  <a:pt x="3522" y="213"/>
                  <a:pt x="3678" y="150"/>
                </a:cubicBezTo>
                <a:cubicBezTo>
                  <a:pt x="3786" y="87"/>
                  <a:pt x="3945" y="15"/>
                  <a:pt x="399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28" name="Freeform 8"/>
          <p:cNvSpPr>
            <a:spLocks/>
          </p:cNvSpPr>
          <p:nvPr/>
        </p:nvSpPr>
        <p:spPr bwMode="auto">
          <a:xfrm>
            <a:off x="4664075" y="2971800"/>
            <a:ext cx="5241925" cy="3448050"/>
          </a:xfrm>
          <a:custGeom>
            <a:avLst/>
            <a:gdLst>
              <a:gd name="T0" fmla="*/ 0 w 3048"/>
              <a:gd name="T1" fmla="*/ 2147483647 h 2172"/>
              <a:gd name="T2" fmla="*/ 2147483647 w 3048"/>
              <a:gd name="T3" fmla="*/ 2147483647 h 2172"/>
              <a:gd name="T4" fmla="*/ 2147483647 w 3048"/>
              <a:gd name="T5" fmla="*/ 2147483647 h 2172"/>
              <a:gd name="T6" fmla="*/ 2147483647 w 3048"/>
              <a:gd name="T7" fmla="*/ 2147483647 h 2172"/>
              <a:gd name="T8" fmla="*/ 2147483647 w 3048"/>
              <a:gd name="T9" fmla="*/ 2147483647 h 2172"/>
              <a:gd name="T10" fmla="*/ 2147483647 w 3048"/>
              <a:gd name="T11" fmla="*/ 2147483647 h 2172"/>
              <a:gd name="T12" fmla="*/ 2147483647 w 3048"/>
              <a:gd name="T13" fmla="*/ 2147483647 h 2172"/>
              <a:gd name="T14" fmla="*/ 2147483647 w 3048"/>
              <a:gd name="T15" fmla="*/ 0 h 2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48" h="2172">
                <a:moveTo>
                  <a:pt x="0" y="2172"/>
                </a:moveTo>
                <a:cubicBezTo>
                  <a:pt x="104" y="2142"/>
                  <a:pt x="254" y="2026"/>
                  <a:pt x="396" y="1896"/>
                </a:cubicBezTo>
                <a:cubicBezTo>
                  <a:pt x="567" y="1780"/>
                  <a:pt x="879" y="1568"/>
                  <a:pt x="1026" y="1476"/>
                </a:cubicBezTo>
                <a:cubicBezTo>
                  <a:pt x="1043" y="1459"/>
                  <a:pt x="1252" y="1344"/>
                  <a:pt x="1278" y="1344"/>
                </a:cubicBezTo>
                <a:cubicBezTo>
                  <a:pt x="1420" y="1242"/>
                  <a:pt x="1503" y="1118"/>
                  <a:pt x="1722" y="1054"/>
                </a:cubicBezTo>
                <a:cubicBezTo>
                  <a:pt x="1905" y="880"/>
                  <a:pt x="2112" y="718"/>
                  <a:pt x="2202" y="666"/>
                </a:cubicBezTo>
                <a:cubicBezTo>
                  <a:pt x="2372" y="595"/>
                  <a:pt x="2538" y="345"/>
                  <a:pt x="2694" y="282"/>
                </a:cubicBezTo>
                <a:cubicBezTo>
                  <a:pt x="2802" y="219"/>
                  <a:pt x="2997" y="15"/>
                  <a:pt x="304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29" name="Freeform 9"/>
          <p:cNvSpPr>
            <a:spLocks/>
          </p:cNvSpPr>
          <p:nvPr/>
        </p:nvSpPr>
        <p:spPr bwMode="auto">
          <a:xfrm>
            <a:off x="7697788" y="4410075"/>
            <a:ext cx="2177256" cy="1962150"/>
          </a:xfrm>
          <a:custGeom>
            <a:avLst/>
            <a:gdLst>
              <a:gd name="T0" fmla="*/ 0 w 1266"/>
              <a:gd name="T1" fmla="*/ 2147483647 h 1236"/>
              <a:gd name="T2" fmla="*/ 2147483647 w 1266"/>
              <a:gd name="T3" fmla="*/ 2147483647 h 1236"/>
              <a:gd name="T4" fmla="*/ 2147483647 w 1266"/>
              <a:gd name="T5" fmla="*/ 2147483647 h 1236"/>
              <a:gd name="T6" fmla="*/ 2147483647 w 1266"/>
              <a:gd name="T7" fmla="*/ 0 h 12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66" h="1236">
                <a:moveTo>
                  <a:pt x="0" y="1236"/>
                </a:moveTo>
                <a:cubicBezTo>
                  <a:pt x="17" y="1219"/>
                  <a:pt x="558" y="840"/>
                  <a:pt x="534" y="774"/>
                </a:cubicBezTo>
                <a:cubicBezTo>
                  <a:pt x="676" y="672"/>
                  <a:pt x="515" y="627"/>
                  <a:pt x="648" y="534"/>
                </a:cubicBezTo>
                <a:cubicBezTo>
                  <a:pt x="813" y="405"/>
                  <a:pt x="1176" y="52"/>
                  <a:pt x="126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0" name="Freeform 10"/>
          <p:cNvSpPr>
            <a:spLocks/>
          </p:cNvSpPr>
          <p:nvPr/>
        </p:nvSpPr>
        <p:spPr bwMode="auto">
          <a:xfrm>
            <a:off x="2641600" y="3876676"/>
            <a:ext cx="4643438" cy="2505075"/>
          </a:xfrm>
          <a:custGeom>
            <a:avLst/>
            <a:gdLst>
              <a:gd name="T0" fmla="*/ 0 w 2700"/>
              <a:gd name="T1" fmla="*/ 2147483647 h 1578"/>
              <a:gd name="T2" fmla="*/ 2147483647 w 2700"/>
              <a:gd name="T3" fmla="*/ 2147483647 h 1578"/>
              <a:gd name="T4" fmla="*/ 2147483647 w 2700"/>
              <a:gd name="T5" fmla="*/ 2147483647 h 1578"/>
              <a:gd name="T6" fmla="*/ 2147483647 w 2700"/>
              <a:gd name="T7" fmla="*/ 0 h 15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00" h="1578">
                <a:moveTo>
                  <a:pt x="0" y="1578"/>
                </a:moveTo>
                <a:cubicBezTo>
                  <a:pt x="17" y="1561"/>
                  <a:pt x="510" y="1188"/>
                  <a:pt x="816" y="1092"/>
                </a:cubicBezTo>
                <a:cubicBezTo>
                  <a:pt x="958" y="990"/>
                  <a:pt x="1385" y="789"/>
                  <a:pt x="1518" y="696"/>
                </a:cubicBezTo>
                <a:cubicBezTo>
                  <a:pt x="1824" y="570"/>
                  <a:pt x="2610" y="52"/>
                  <a:pt x="270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1" name="Freeform 11"/>
          <p:cNvSpPr>
            <a:spLocks/>
          </p:cNvSpPr>
          <p:nvPr/>
        </p:nvSpPr>
        <p:spPr bwMode="auto">
          <a:xfrm>
            <a:off x="6717507" y="3886200"/>
            <a:ext cx="3188494" cy="2527300"/>
          </a:xfrm>
          <a:custGeom>
            <a:avLst/>
            <a:gdLst>
              <a:gd name="T0" fmla="*/ 0 w 1854"/>
              <a:gd name="T1" fmla="*/ 2147483647 h 1592"/>
              <a:gd name="T2" fmla="*/ 2147483647 w 1854"/>
              <a:gd name="T3" fmla="*/ 2147483647 h 1592"/>
              <a:gd name="T4" fmla="*/ 2147483647 w 1854"/>
              <a:gd name="T5" fmla="*/ 2147483647 h 1592"/>
              <a:gd name="T6" fmla="*/ 2147483647 w 1854"/>
              <a:gd name="T7" fmla="*/ 0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54" h="1592">
                <a:moveTo>
                  <a:pt x="0" y="1592"/>
                </a:moveTo>
                <a:cubicBezTo>
                  <a:pt x="17" y="1575"/>
                  <a:pt x="768" y="1054"/>
                  <a:pt x="788" y="978"/>
                </a:cubicBezTo>
                <a:cubicBezTo>
                  <a:pt x="924" y="802"/>
                  <a:pt x="1103" y="627"/>
                  <a:pt x="1236" y="534"/>
                </a:cubicBezTo>
                <a:cubicBezTo>
                  <a:pt x="1401" y="405"/>
                  <a:pt x="1764" y="52"/>
                  <a:pt x="1854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2" name="Freeform 12"/>
          <p:cNvSpPr>
            <a:spLocks/>
          </p:cNvSpPr>
          <p:nvPr/>
        </p:nvSpPr>
        <p:spPr bwMode="auto">
          <a:xfrm>
            <a:off x="6198129" y="3505200"/>
            <a:ext cx="3707871" cy="2882900"/>
          </a:xfrm>
          <a:custGeom>
            <a:avLst/>
            <a:gdLst>
              <a:gd name="T0" fmla="*/ 0 w 2156"/>
              <a:gd name="T1" fmla="*/ 2147483647 h 1816"/>
              <a:gd name="T2" fmla="*/ 2147483647 w 2156"/>
              <a:gd name="T3" fmla="*/ 2147483647 h 1816"/>
              <a:gd name="T4" fmla="*/ 2147483647 w 2156"/>
              <a:gd name="T5" fmla="*/ 2147483647 h 1816"/>
              <a:gd name="T6" fmla="*/ 2147483647 w 2156"/>
              <a:gd name="T7" fmla="*/ 2147483647 h 1816"/>
              <a:gd name="T8" fmla="*/ 2147483647 w 2156"/>
              <a:gd name="T9" fmla="*/ 0 h 1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6" h="1816">
                <a:moveTo>
                  <a:pt x="0" y="1816"/>
                </a:moveTo>
                <a:cubicBezTo>
                  <a:pt x="17" y="1799"/>
                  <a:pt x="876" y="1224"/>
                  <a:pt x="896" y="1148"/>
                </a:cubicBezTo>
                <a:cubicBezTo>
                  <a:pt x="1032" y="972"/>
                  <a:pt x="1552" y="616"/>
                  <a:pt x="1700" y="436"/>
                </a:cubicBezTo>
                <a:cubicBezTo>
                  <a:pt x="1783" y="362"/>
                  <a:pt x="1856" y="221"/>
                  <a:pt x="1932" y="148"/>
                </a:cubicBezTo>
                <a:cubicBezTo>
                  <a:pt x="2008" y="75"/>
                  <a:pt x="2109" y="31"/>
                  <a:pt x="2156" y="0"/>
                </a:cubicBezTo>
              </a:path>
            </a:pathLst>
          </a:custGeom>
          <a:noFill/>
          <a:ln w="381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3" name="Freeform 13"/>
          <p:cNvSpPr>
            <a:spLocks/>
          </p:cNvSpPr>
          <p:nvPr/>
        </p:nvSpPr>
        <p:spPr bwMode="auto">
          <a:xfrm>
            <a:off x="5627158" y="3314700"/>
            <a:ext cx="4244446" cy="3105150"/>
          </a:xfrm>
          <a:custGeom>
            <a:avLst/>
            <a:gdLst>
              <a:gd name="T0" fmla="*/ 0 w 2468"/>
              <a:gd name="T1" fmla="*/ 2147483647 h 1956"/>
              <a:gd name="T2" fmla="*/ 2147483647 w 2468"/>
              <a:gd name="T3" fmla="*/ 2147483647 h 1956"/>
              <a:gd name="T4" fmla="*/ 2147483647 w 2468"/>
              <a:gd name="T5" fmla="*/ 2147483647 h 1956"/>
              <a:gd name="T6" fmla="*/ 2147483647 w 2468"/>
              <a:gd name="T7" fmla="*/ 0 h 19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8" h="1956">
                <a:moveTo>
                  <a:pt x="0" y="1956"/>
                </a:moveTo>
                <a:cubicBezTo>
                  <a:pt x="17" y="1939"/>
                  <a:pt x="1400" y="1000"/>
                  <a:pt x="1420" y="924"/>
                </a:cubicBezTo>
                <a:cubicBezTo>
                  <a:pt x="1620" y="744"/>
                  <a:pt x="1800" y="656"/>
                  <a:pt x="1924" y="484"/>
                </a:cubicBezTo>
                <a:cubicBezTo>
                  <a:pt x="2089" y="355"/>
                  <a:pt x="2378" y="52"/>
                  <a:pt x="2468" y="0"/>
                </a:cubicBezTo>
              </a:path>
            </a:pathLst>
          </a:custGeom>
          <a:noFill/>
          <a:ln w="38100" cap="flat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4" name="Freeform 14"/>
          <p:cNvSpPr>
            <a:spLocks/>
          </p:cNvSpPr>
          <p:nvPr/>
        </p:nvSpPr>
        <p:spPr bwMode="auto">
          <a:xfrm>
            <a:off x="5455179" y="3200400"/>
            <a:ext cx="4450821" cy="3225800"/>
          </a:xfrm>
          <a:custGeom>
            <a:avLst/>
            <a:gdLst>
              <a:gd name="T0" fmla="*/ 0 w 2588"/>
              <a:gd name="T1" fmla="*/ 2147483647 h 2032"/>
              <a:gd name="T2" fmla="*/ 2147483647 w 2588"/>
              <a:gd name="T3" fmla="*/ 2147483647 h 2032"/>
              <a:gd name="T4" fmla="*/ 2147483647 w 2588"/>
              <a:gd name="T5" fmla="*/ 2147483647 h 2032"/>
              <a:gd name="T6" fmla="*/ 2147483647 w 2588"/>
              <a:gd name="T7" fmla="*/ 2147483647 h 2032"/>
              <a:gd name="T8" fmla="*/ 2147483647 w 2588"/>
              <a:gd name="T9" fmla="*/ 2147483647 h 2032"/>
              <a:gd name="T10" fmla="*/ 2147483647 w 2588"/>
              <a:gd name="T11" fmla="*/ 0 h 2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88" h="2032">
                <a:moveTo>
                  <a:pt x="0" y="2032"/>
                </a:moveTo>
                <a:cubicBezTo>
                  <a:pt x="17" y="2015"/>
                  <a:pt x="1128" y="1220"/>
                  <a:pt x="1228" y="1140"/>
                </a:cubicBezTo>
                <a:cubicBezTo>
                  <a:pt x="1472" y="946"/>
                  <a:pt x="1636" y="822"/>
                  <a:pt x="1768" y="704"/>
                </a:cubicBezTo>
                <a:cubicBezTo>
                  <a:pt x="1900" y="586"/>
                  <a:pt x="1921" y="525"/>
                  <a:pt x="2020" y="432"/>
                </a:cubicBezTo>
                <a:cubicBezTo>
                  <a:pt x="2103" y="358"/>
                  <a:pt x="2269" y="220"/>
                  <a:pt x="2364" y="148"/>
                </a:cubicBezTo>
                <a:cubicBezTo>
                  <a:pt x="2459" y="76"/>
                  <a:pt x="2541" y="31"/>
                  <a:pt x="2588" y="0"/>
                </a:cubicBezTo>
              </a:path>
            </a:pathLst>
          </a:custGeom>
          <a:noFill/>
          <a:ln w="381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5" name="Freeform 15"/>
          <p:cNvSpPr>
            <a:spLocks/>
          </p:cNvSpPr>
          <p:nvPr/>
        </p:nvSpPr>
        <p:spPr bwMode="auto">
          <a:xfrm>
            <a:off x="3928004" y="2667000"/>
            <a:ext cx="5977996" cy="3727450"/>
          </a:xfrm>
          <a:custGeom>
            <a:avLst/>
            <a:gdLst>
              <a:gd name="T0" fmla="*/ 0 w 3476"/>
              <a:gd name="T1" fmla="*/ 2147483647 h 2348"/>
              <a:gd name="T2" fmla="*/ 2147483647 w 3476"/>
              <a:gd name="T3" fmla="*/ 2147483647 h 2348"/>
              <a:gd name="T4" fmla="*/ 2147483647 w 3476"/>
              <a:gd name="T5" fmla="*/ 2147483647 h 2348"/>
              <a:gd name="T6" fmla="*/ 2147483647 w 3476"/>
              <a:gd name="T7" fmla="*/ 0 h 23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76" h="2348">
                <a:moveTo>
                  <a:pt x="0" y="2348"/>
                </a:moveTo>
                <a:cubicBezTo>
                  <a:pt x="17" y="2331"/>
                  <a:pt x="2236" y="960"/>
                  <a:pt x="2256" y="884"/>
                </a:cubicBezTo>
                <a:cubicBezTo>
                  <a:pt x="2484" y="708"/>
                  <a:pt x="2648" y="612"/>
                  <a:pt x="2828" y="464"/>
                </a:cubicBezTo>
                <a:cubicBezTo>
                  <a:pt x="2993" y="335"/>
                  <a:pt x="3386" y="52"/>
                  <a:pt x="3476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6" name="Freeform 16"/>
          <p:cNvSpPr>
            <a:spLocks/>
          </p:cNvSpPr>
          <p:nvPr/>
        </p:nvSpPr>
        <p:spPr bwMode="auto">
          <a:xfrm>
            <a:off x="3694112" y="2590800"/>
            <a:ext cx="6211888" cy="3822700"/>
          </a:xfrm>
          <a:custGeom>
            <a:avLst/>
            <a:gdLst>
              <a:gd name="T0" fmla="*/ 0 w 3612"/>
              <a:gd name="T1" fmla="*/ 2147483647 h 2408"/>
              <a:gd name="T2" fmla="*/ 2147483647 w 3612"/>
              <a:gd name="T3" fmla="*/ 2147483647 h 2408"/>
              <a:gd name="T4" fmla="*/ 2147483647 w 3612"/>
              <a:gd name="T5" fmla="*/ 2147483647 h 2408"/>
              <a:gd name="T6" fmla="*/ 2147483647 w 3612"/>
              <a:gd name="T7" fmla="*/ 2147483647 h 2408"/>
              <a:gd name="T8" fmla="*/ 2147483647 w 3612"/>
              <a:gd name="T9" fmla="*/ 2147483647 h 2408"/>
              <a:gd name="T10" fmla="*/ 2147483647 w 3612"/>
              <a:gd name="T11" fmla="*/ 0 h 24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12" h="2408">
                <a:moveTo>
                  <a:pt x="0" y="2408"/>
                </a:moveTo>
                <a:cubicBezTo>
                  <a:pt x="17" y="2391"/>
                  <a:pt x="1996" y="1160"/>
                  <a:pt x="2096" y="1080"/>
                </a:cubicBezTo>
                <a:cubicBezTo>
                  <a:pt x="2340" y="886"/>
                  <a:pt x="2574" y="744"/>
                  <a:pt x="2732" y="636"/>
                </a:cubicBezTo>
                <a:cubicBezTo>
                  <a:pt x="2888" y="523"/>
                  <a:pt x="2923" y="481"/>
                  <a:pt x="3032" y="400"/>
                </a:cubicBezTo>
                <a:cubicBezTo>
                  <a:pt x="3115" y="326"/>
                  <a:pt x="3291" y="215"/>
                  <a:pt x="3388" y="148"/>
                </a:cubicBezTo>
                <a:cubicBezTo>
                  <a:pt x="3485" y="81"/>
                  <a:pt x="3565" y="31"/>
                  <a:pt x="3612" y="0"/>
                </a:cubicBezTo>
              </a:path>
            </a:pathLst>
          </a:custGeom>
          <a:noFill/>
          <a:ln w="381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7" name="Freeform 17"/>
          <p:cNvSpPr>
            <a:spLocks/>
          </p:cNvSpPr>
          <p:nvPr/>
        </p:nvSpPr>
        <p:spPr bwMode="auto">
          <a:xfrm>
            <a:off x="1382713" y="1905000"/>
            <a:ext cx="8227483" cy="3994150"/>
          </a:xfrm>
          <a:custGeom>
            <a:avLst/>
            <a:gdLst>
              <a:gd name="T0" fmla="*/ 0 w 4784"/>
              <a:gd name="T1" fmla="*/ 2147483647 h 2516"/>
              <a:gd name="T2" fmla="*/ 2147483647 w 4784"/>
              <a:gd name="T3" fmla="*/ 2147483647 h 2516"/>
              <a:gd name="T4" fmla="*/ 2147483647 w 4784"/>
              <a:gd name="T5" fmla="*/ 2147483647 h 2516"/>
              <a:gd name="T6" fmla="*/ 2147483647 w 4784"/>
              <a:gd name="T7" fmla="*/ 2147483647 h 2516"/>
              <a:gd name="T8" fmla="*/ 2147483647 w 4784"/>
              <a:gd name="T9" fmla="*/ 0 h 2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84" h="2516">
                <a:moveTo>
                  <a:pt x="0" y="2516"/>
                </a:moveTo>
                <a:cubicBezTo>
                  <a:pt x="325" y="2343"/>
                  <a:pt x="1281" y="1732"/>
                  <a:pt x="1712" y="1500"/>
                </a:cubicBezTo>
                <a:cubicBezTo>
                  <a:pt x="2143" y="1268"/>
                  <a:pt x="2152" y="1380"/>
                  <a:pt x="2588" y="1124"/>
                </a:cubicBezTo>
                <a:cubicBezTo>
                  <a:pt x="2816" y="948"/>
                  <a:pt x="3568" y="528"/>
                  <a:pt x="3824" y="412"/>
                </a:cubicBezTo>
                <a:cubicBezTo>
                  <a:pt x="4060" y="308"/>
                  <a:pt x="4694" y="52"/>
                  <a:pt x="4784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8" name="Freeform 18"/>
          <p:cNvSpPr>
            <a:spLocks/>
          </p:cNvSpPr>
          <p:nvPr/>
        </p:nvSpPr>
        <p:spPr bwMode="auto">
          <a:xfrm>
            <a:off x="1403350" y="1828800"/>
            <a:ext cx="8227483" cy="3994150"/>
          </a:xfrm>
          <a:custGeom>
            <a:avLst/>
            <a:gdLst>
              <a:gd name="T0" fmla="*/ 0 w 4784"/>
              <a:gd name="T1" fmla="*/ 2147483647 h 2516"/>
              <a:gd name="T2" fmla="*/ 2147483647 w 4784"/>
              <a:gd name="T3" fmla="*/ 2147483647 h 2516"/>
              <a:gd name="T4" fmla="*/ 2147483647 w 4784"/>
              <a:gd name="T5" fmla="*/ 2147483647 h 2516"/>
              <a:gd name="T6" fmla="*/ 2147483647 w 4784"/>
              <a:gd name="T7" fmla="*/ 2147483647 h 2516"/>
              <a:gd name="T8" fmla="*/ 2147483647 w 4784"/>
              <a:gd name="T9" fmla="*/ 0 h 2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84" h="2516">
                <a:moveTo>
                  <a:pt x="0" y="2516"/>
                </a:moveTo>
                <a:cubicBezTo>
                  <a:pt x="325" y="2343"/>
                  <a:pt x="1281" y="1732"/>
                  <a:pt x="1712" y="1500"/>
                </a:cubicBezTo>
                <a:cubicBezTo>
                  <a:pt x="2143" y="1268"/>
                  <a:pt x="2152" y="1380"/>
                  <a:pt x="2588" y="1124"/>
                </a:cubicBezTo>
                <a:cubicBezTo>
                  <a:pt x="2816" y="948"/>
                  <a:pt x="3568" y="528"/>
                  <a:pt x="3824" y="412"/>
                </a:cubicBezTo>
                <a:cubicBezTo>
                  <a:pt x="4060" y="308"/>
                  <a:pt x="4694" y="52"/>
                  <a:pt x="4784" y="0"/>
                </a:cubicBezTo>
              </a:path>
            </a:pathLst>
          </a:custGeom>
          <a:noFill/>
          <a:ln w="38100" cap="flat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39" name="Freeform 19"/>
          <p:cNvSpPr>
            <a:spLocks/>
          </p:cNvSpPr>
          <p:nvPr/>
        </p:nvSpPr>
        <p:spPr bwMode="auto">
          <a:xfrm>
            <a:off x="20638" y="1295400"/>
            <a:ext cx="8089900" cy="2997200"/>
          </a:xfrm>
          <a:custGeom>
            <a:avLst/>
            <a:gdLst>
              <a:gd name="T0" fmla="*/ 0 w 4704"/>
              <a:gd name="T1" fmla="*/ 2147483647 h 1888"/>
              <a:gd name="T2" fmla="*/ 2147483647 w 4704"/>
              <a:gd name="T3" fmla="*/ 2147483647 h 1888"/>
              <a:gd name="T4" fmla="*/ 2147483647 w 4704"/>
              <a:gd name="T5" fmla="*/ 2147483647 h 1888"/>
              <a:gd name="T6" fmla="*/ 2147483647 w 4704"/>
              <a:gd name="T7" fmla="*/ 2147483647 h 1888"/>
              <a:gd name="T8" fmla="*/ 2147483647 w 4704"/>
              <a:gd name="T9" fmla="*/ 0 h 18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04" h="1888">
                <a:moveTo>
                  <a:pt x="0" y="1888"/>
                </a:moveTo>
                <a:cubicBezTo>
                  <a:pt x="336" y="1735"/>
                  <a:pt x="1129" y="1277"/>
                  <a:pt x="1608" y="1080"/>
                </a:cubicBezTo>
                <a:cubicBezTo>
                  <a:pt x="1982" y="927"/>
                  <a:pt x="1891" y="1093"/>
                  <a:pt x="2244" y="972"/>
                </a:cubicBezTo>
                <a:cubicBezTo>
                  <a:pt x="2528" y="840"/>
                  <a:pt x="3465" y="452"/>
                  <a:pt x="3728" y="352"/>
                </a:cubicBezTo>
                <a:cubicBezTo>
                  <a:pt x="3980" y="288"/>
                  <a:pt x="4611" y="47"/>
                  <a:pt x="4704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40" name="Freeform 20"/>
          <p:cNvSpPr>
            <a:spLocks/>
          </p:cNvSpPr>
          <p:nvPr/>
        </p:nvSpPr>
        <p:spPr bwMode="auto">
          <a:xfrm>
            <a:off x="34396" y="1219200"/>
            <a:ext cx="7972954" cy="3009900"/>
          </a:xfrm>
          <a:custGeom>
            <a:avLst/>
            <a:gdLst>
              <a:gd name="T0" fmla="*/ 0 w 4636"/>
              <a:gd name="T1" fmla="*/ 2147483647 h 1896"/>
              <a:gd name="T2" fmla="*/ 2147483647 w 4636"/>
              <a:gd name="T3" fmla="*/ 2147483647 h 1896"/>
              <a:gd name="T4" fmla="*/ 2147483647 w 4636"/>
              <a:gd name="T5" fmla="*/ 2147483647 h 1896"/>
              <a:gd name="T6" fmla="*/ 2147483647 w 4636"/>
              <a:gd name="T7" fmla="*/ 2147483647 h 1896"/>
              <a:gd name="T8" fmla="*/ 2147483647 w 4636"/>
              <a:gd name="T9" fmla="*/ 2147483647 h 1896"/>
              <a:gd name="T10" fmla="*/ 2147483647 w 4636"/>
              <a:gd name="T11" fmla="*/ 0 h 1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36" h="1896">
                <a:moveTo>
                  <a:pt x="0" y="1896"/>
                </a:moveTo>
                <a:cubicBezTo>
                  <a:pt x="276" y="1751"/>
                  <a:pt x="1139" y="1307"/>
                  <a:pt x="1504" y="1160"/>
                </a:cubicBezTo>
                <a:cubicBezTo>
                  <a:pt x="1869" y="1013"/>
                  <a:pt x="2013" y="1071"/>
                  <a:pt x="2192" y="1012"/>
                </a:cubicBezTo>
                <a:cubicBezTo>
                  <a:pt x="2371" y="953"/>
                  <a:pt x="2357" y="907"/>
                  <a:pt x="2580" y="808"/>
                </a:cubicBezTo>
                <a:cubicBezTo>
                  <a:pt x="2904" y="672"/>
                  <a:pt x="3265" y="520"/>
                  <a:pt x="3528" y="420"/>
                </a:cubicBezTo>
                <a:cubicBezTo>
                  <a:pt x="3770" y="329"/>
                  <a:pt x="4516" y="128"/>
                  <a:pt x="4636" y="0"/>
                </a:cubicBezTo>
              </a:path>
            </a:pathLst>
          </a:custGeom>
          <a:noFill/>
          <a:ln w="38100" cap="flat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41" name="AutoShape 21"/>
          <p:cNvSpPr>
            <a:spLocks noChangeArrowheads="1"/>
          </p:cNvSpPr>
          <p:nvPr/>
        </p:nvSpPr>
        <p:spPr bwMode="auto">
          <a:xfrm rot="-2792701">
            <a:off x="7944644" y="5119688"/>
            <a:ext cx="228600" cy="908050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2" name="AutoShape 22"/>
          <p:cNvSpPr>
            <a:spLocks noChangeArrowheads="1"/>
          </p:cNvSpPr>
          <p:nvPr/>
        </p:nvSpPr>
        <p:spPr bwMode="auto">
          <a:xfrm rot="19278519" flipV="1">
            <a:off x="7567083" y="5113338"/>
            <a:ext cx="247650" cy="228600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3" name="AutoShape 23"/>
          <p:cNvSpPr>
            <a:spLocks noChangeArrowheads="1"/>
          </p:cNvSpPr>
          <p:nvPr/>
        </p:nvSpPr>
        <p:spPr bwMode="auto">
          <a:xfrm rot="-2142740">
            <a:off x="7426060" y="5030789"/>
            <a:ext cx="247650" cy="92075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4" name="AutoShape 24"/>
          <p:cNvSpPr>
            <a:spLocks noChangeArrowheads="1"/>
          </p:cNvSpPr>
          <p:nvPr/>
        </p:nvSpPr>
        <p:spPr bwMode="auto">
          <a:xfrm rot="19527303" flipV="1">
            <a:off x="7285038" y="4752975"/>
            <a:ext cx="247650" cy="319088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5" name="AutoShape 25"/>
          <p:cNvSpPr>
            <a:spLocks noChangeArrowheads="1"/>
          </p:cNvSpPr>
          <p:nvPr/>
        </p:nvSpPr>
        <p:spPr bwMode="auto">
          <a:xfrm rot="-2142740">
            <a:off x="7063185" y="4443414"/>
            <a:ext cx="247650" cy="338137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6" name="AutoShape 26"/>
          <p:cNvSpPr>
            <a:spLocks noChangeArrowheads="1"/>
          </p:cNvSpPr>
          <p:nvPr/>
        </p:nvSpPr>
        <p:spPr bwMode="auto">
          <a:xfrm rot="19527303" flipV="1">
            <a:off x="6843052" y="4184651"/>
            <a:ext cx="247650" cy="258763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7" name="AutoShape 27"/>
          <p:cNvSpPr>
            <a:spLocks noChangeArrowheads="1"/>
          </p:cNvSpPr>
          <p:nvPr/>
        </p:nvSpPr>
        <p:spPr bwMode="auto">
          <a:xfrm rot="-2142740">
            <a:off x="6825853" y="4076700"/>
            <a:ext cx="144463" cy="101600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8" name="AutoShape 28"/>
          <p:cNvSpPr>
            <a:spLocks noChangeArrowheads="1"/>
          </p:cNvSpPr>
          <p:nvPr/>
        </p:nvSpPr>
        <p:spPr bwMode="auto">
          <a:xfrm rot="-2142740">
            <a:off x="6769100" y="4114801"/>
            <a:ext cx="247650" cy="92075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49" name="AutoShape 29"/>
          <p:cNvSpPr>
            <a:spLocks noChangeArrowheads="1"/>
          </p:cNvSpPr>
          <p:nvPr/>
        </p:nvSpPr>
        <p:spPr bwMode="auto">
          <a:xfrm rot="-2066092">
            <a:off x="6414823" y="3282950"/>
            <a:ext cx="247650" cy="914400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50" name="AutoShape 30"/>
          <p:cNvSpPr>
            <a:spLocks noChangeArrowheads="1"/>
          </p:cNvSpPr>
          <p:nvPr/>
        </p:nvSpPr>
        <p:spPr bwMode="auto">
          <a:xfrm rot="19527303" flipV="1">
            <a:off x="6108700" y="3276600"/>
            <a:ext cx="247650" cy="90488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51" name="AutoShape 31"/>
          <p:cNvSpPr>
            <a:spLocks noChangeArrowheads="1"/>
          </p:cNvSpPr>
          <p:nvPr/>
        </p:nvSpPr>
        <p:spPr bwMode="auto">
          <a:xfrm rot="-2066092">
            <a:off x="5689071" y="2052638"/>
            <a:ext cx="247650" cy="1295400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9152" name="AutoShape 32"/>
          <p:cNvSpPr>
            <a:spLocks noChangeArrowheads="1"/>
          </p:cNvSpPr>
          <p:nvPr/>
        </p:nvSpPr>
        <p:spPr bwMode="auto">
          <a:xfrm rot="20094626" flipV="1">
            <a:off x="5217848" y="1976438"/>
            <a:ext cx="247650" cy="166687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Rectangle 33"/>
          <p:cNvSpPr>
            <a:spLocks noChangeArrowheads="1"/>
          </p:cNvSpPr>
          <p:nvPr/>
        </p:nvSpPr>
        <p:spPr bwMode="auto">
          <a:xfrm>
            <a:off x="330200" y="152400"/>
            <a:ext cx="1898650" cy="1143000"/>
          </a:xfrm>
          <a:prstGeom prst="rect">
            <a:avLst/>
          </a:prstGeom>
          <a:solidFill>
            <a:srgbClr val="96969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Freeform 34"/>
          <p:cNvSpPr>
            <a:spLocks/>
          </p:cNvSpPr>
          <p:nvPr/>
        </p:nvSpPr>
        <p:spPr bwMode="auto">
          <a:xfrm>
            <a:off x="495300" y="406400"/>
            <a:ext cx="536575" cy="12700"/>
          </a:xfrm>
          <a:custGeom>
            <a:avLst/>
            <a:gdLst>
              <a:gd name="T0" fmla="*/ 0 w 312"/>
              <a:gd name="T1" fmla="*/ 2147483647 h 8"/>
              <a:gd name="T2" fmla="*/ 2147483647 w 312"/>
              <a:gd name="T3" fmla="*/ 2147483647 h 8"/>
              <a:gd name="T4" fmla="*/ 2147483647 w 31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" h="8">
                <a:moveTo>
                  <a:pt x="0" y="7"/>
                </a:moveTo>
                <a:cubicBezTo>
                  <a:pt x="33" y="8"/>
                  <a:pt x="104" y="2"/>
                  <a:pt x="156" y="1"/>
                </a:cubicBezTo>
                <a:cubicBezTo>
                  <a:pt x="208" y="0"/>
                  <a:pt x="280" y="1"/>
                  <a:pt x="312" y="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32" name="Freeform 35"/>
          <p:cNvSpPr>
            <a:spLocks/>
          </p:cNvSpPr>
          <p:nvPr/>
        </p:nvSpPr>
        <p:spPr bwMode="auto">
          <a:xfrm>
            <a:off x="495300" y="711200"/>
            <a:ext cx="536575" cy="12700"/>
          </a:xfrm>
          <a:custGeom>
            <a:avLst/>
            <a:gdLst>
              <a:gd name="T0" fmla="*/ 0 w 312"/>
              <a:gd name="T1" fmla="*/ 2147483647 h 8"/>
              <a:gd name="T2" fmla="*/ 2147483647 w 312"/>
              <a:gd name="T3" fmla="*/ 2147483647 h 8"/>
              <a:gd name="T4" fmla="*/ 2147483647 w 31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" h="8">
                <a:moveTo>
                  <a:pt x="0" y="7"/>
                </a:moveTo>
                <a:cubicBezTo>
                  <a:pt x="33" y="8"/>
                  <a:pt x="104" y="2"/>
                  <a:pt x="156" y="1"/>
                </a:cubicBezTo>
                <a:cubicBezTo>
                  <a:pt x="208" y="0"/>
                  <a:pt x="280" y="1"/>
                  <a:pt x="312" y="1"/>
                </a:cubicBezTo>
              </a:path>
            </a:pathLst>
          </a:custGeom>
          <a:noFill/>
          <a:ln w="38100">
            <a:solidFill>
              <a:srgbClr val="33CCCC"/>
            </a:solidFill>
            <a:round/>
            <a:headEnd/>
            <a:tailEnd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56" name="Text Box 36"/>
          <p:cNvSpPr txBox="1">
            <a:spLocks noChangeArrowheads="1"/>
          </p:cNvSpPr>
          <p:nvPr/>
        </p:nvSpPr>
        <p:spPr bwMode="auto">
          <a:xfrm>
            <a:off x="1238250" y="228601"/>
            <a:ext cx="505267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</a:t>
            </a:r>
          </a:p>
        </p:txBody>
      </p:sp>
      <p:sp>
        <p:nvSpPr>
          <p:cNvPr id="2309157" name="Text Box 37"/>
          <p:cNvSpPr txBox="1">
            <a:spLocks noChangeArrowheads="1"/>
          </p:cNvSpPr>
          <p:nvPr/>
        </p:nvSpPr>
        <p:spPr bwMode="auto">
          <a:xfrm>
            <a:off x="1238250" y="533401"/>
            <a:ext cx="59503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mfs</a:t>
            </a:r>
          </a:p>
        </p:txBody>
      </p:sp>
      <p:sp>
        <p:nvSpPr>
          <p:cNvPr id="29735" name="Freeform 38"/>
          <p:cNvSpPr>
            <a:spLocks/>
          </p:cNvSpPr>
          <p:nvPr/>
        </p:nvSpPr>
        <p:spPr bwMode="auto">
          <a:xfrm>
            <a:off x="495300" y="1030288"/>
            <a:ext cx="536575" cy="12700"/>
          </a:xfrm>
          <a:custGeom>
            <a:avLst/>
            <a:gdLst>
              <a:gd name="T0" fmla="*/ 0 w 312"/>
              <a:gd name="T1" fmla="*/ 2147483647 h 8"/>
              <a:gd name="T2" fmla="*/ 2147483647 w 312"/>
              <a:gd name="T3" fmla="*/ 2147483647 h 8"/>
              <a:gd name="T4" fmla="*/ 2147483647 w 31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" h="8">
                <a:moveTo>
                  <a:pt x="0" y="7"/>
                </a:moveTo>
                <a:cubicBezTo>
                  <a:pt x="33" y="8"/>
                  <a:pt x="104" y="2"/>
                  <a:pt x="156" y="1"/>
                </a:cubicBezTo>
                <a:cubicBezTo>
                  <a:pt x="208" y="0"/>
                  <a:pt x="280" y="1"/>
                  <a:pt x="312" y="1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59" name="Text Box 39"/>
          <p:cNvSpPr txBox="1">
            <a:spLocks noChangeArrowheads="1"/>
          </p:cNvSpPr>
          <p:nvPr/>
        </p:nvSpPr>
        <p:spPr bwMode="auto">
          <a:xfrm>
            <a:off x="1238250" y="852488"/>
            <a:ext cx="479618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TS</a:t>
            </a:r>
          </a:p>
        </p:txBody>
      </p:sp>
      <p:sp>
        <p:nvSpPr>
          <p:cNvPr id="2309160" name="Freeform 40"/>
          <p:cNvSpPr>
            <a:spLocks/>
          </p:cNvSpPr>
          <p:nvPr/>
        </p:nvSpPr>
        <p:spPr bwMode="auto">
          <a:xfrm>
            <a:off x="5661554" y="3284538"/>
            <a:ext cx="4244446" cy="3105150"/>
          </a:xfrm>
          <a:custGeom>
            <a:avLst/>
            <a:gdLst>
              <a:gd name="T0" fmla="*/ 0 w 2468"/>
              <a:gd name="T1" fmla="*/ 2147483647 h 1956"/>
              <a:gd name="T2" fmla="*/ 2147483647 w 2468"/>
              <a:gd name="T3" fmla="*/ 2147483647 h 1956"/>
              <a:gd name="T4" fmla="*/ 2147483647 w 2468"/>
              <a:gd name="T5" fmla="*/ 2147483647 h 1956"/>
              <a:gd name="T6" fmla="*/ 2147483647 w 2468"/>
              <a:gd name="T7" fmla="*/ 0 h 19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8" h="1956">
                <a:moveTo>
                  <a:pt x="0" y="1956"/>
                </a:moveTo>
                <a:cubicBezTo>
                  <a:pt x="17" y="1939"/>
                  <a:pt x="1400" y="1000"/>
                  <a:pt x="1420" y="924"/>
                </a:cubicBezTo>
                <a:cubicBezTo>
                  <a:pt x="1620" y="744"/>
                  <a:pt x="1800" y="656"/>
                  <a:pt x="1924" y="484"/>
                </a:cubicBezTo>
                <a:cubicBezTo>
                  <a:pt x="2089" y="355"/>
                  <a:pt x="2378" y="52"/>
                  <a:pt x="2468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09161" name="Rectangle 41"/>
          <p:cNvSpPr>
            <a:spLocks noChangeArrowheads="1"/>
          </p:cNvSpPr>
          <p:nvPr/>
        </p:nvSpPr>
        <p:spPr bwMode="auto">
          <a:xfrm>
            <a:off x="2724150" y="2057400"/>
            <a:ext cx="6604000" cy="2133600"/>
          </a:xfrm>
          <a:prstGeom prst="rect">
            <a:avLst/>
          </a:prstGeom>
          <a:solidFill>
            <a:srgbClr val="96969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0" dirty="0">
                <a:latin typeface="Arial Narrow" panose="020B0606020202030204" pitchFamily="34" charset="0"/>
              </a:rPr>
              <a:t>Establish a framework of genetically</a:t>
            </a:r>
          </a:p>
          <a:p>
            <a:pPr algn="ctr">
              <a:defRPr/>
            </a:pPr>
            <a:r>
              <a:rPr lang="en-US" sz="2400" b="0" dirty="0">
                <a:latin typeface="Arial Narrow" panose="020B0606020202030204" pitchFamily="34" charset="0"/>
              </a:rPr>
              <a:t>related stratigraphic </a:t>
            </a:r>
            <a:r>
              <a:rPr lang="en-US" sz="2400" b="0" dirty="0" err="1">
                <a:latin typeface="Arial Narrow" panose="020B0606020202030204" pitchFamily="34" charset="0"/>
              </a:rPr>
              <a:t>facies</a:t>
            </a:r>
            <a:r>
              <a:rPr lang="en-US" sz="2400" b="0" dirty="0">
                <a:latin typeface="Arial Narrow" panose="020B0606020202030204" pitchFamily="34" charset="0"/>
              </a:rPr>
              <a:t> geometries</a:t>
            </a:r>
          </a:p>
          <a:p>
            <a:pPr algn="ctr">
              <a:defRPr/>
            </a:pPr>
            <a:r>
              <a:rPr lang="en-US" sz="2400" b="0" dirty="0">
                <a:latin typeface="Arial Narrow" panose="020B0606020202030204" pitchFamily="34" charset="0"/>
              </a:rPr>
              <a:t>and their bounding surfaces to</a:t>
            </a:r>
          </a:p>
          <a:p>
            <a:pPr algn="ctr">
              <a:defRPr/>
            </a:pPr>
            <a:r>
              <a:rPr lang="en-US" sz="2400" b="0" dirty="0">
                <a:latin typeface="Arial Narrow" panose="020B0606020202030204" pitchFamily="34" charset="0"/>
              </a:rPr>
              <a:t>determine depositional setting</a:t>
            </a:r>
          </a:p>
        </p:txBody>
      </p:sp>
    </p:spTree>
    <p:extLst>
      <p:ext uri="{BB962C8B-B14F-4D97-AF65-F5344CB8AC3E}">
        <p14:creationId xmlns:p14="http://schemas.microsoft.com/office/powerpoint/2010/main" val="3688698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9123" grpId="0" animBg="1"/>
      <p:bldP spid="2309124" grpId="0" animBg="1"/>
      <p:bldP spid="2309125" grpId="0" animBg="1"/>
      <p:bldP spid="2309126" grpId="0" animBg="1"/>
      <p:bldP spid="2309127" grpId="0" animBg="1"/>
      <p:bldP spid="2309128" grpId="0" animBg="1"/>
      <p:bldP spid="2309129" grpId="0" animBg="1"/>
      <p:bldP spid="2309130" grpId="0" animBg="1"/>
      <p:bldP spid="2309131" grpId="0" animBg="1"/>
      <p:bldP spid="2309132" grpId="0" animBg="1"/>
      <p:bldP spid="2309133" grpId="0" animBg="1"/>
      <p:bldP spid="2309134" grpId="0" animBg="1"/>
      <p:bldP spid="2309135" grpId="0" animBg="1"/>
      <p:bldP spid="2309136" grpId="0" animBg="1"/>
      <p:bldP spid="2309137" grpId="0" animBg="1"/>
      <p:bldP spid="2309138" grpId="0" animBg="1"/>
      <p:bldP spid="2309139" grpId="0" animBg="1"/>
      <p:bldP spid="2309140" grpId="0" animBg="1"/>
      <p:bldP spid="2309141" grpId="0" animBg="1"/>
      <p:bldP spid="2309142" grpId="0" animBg="1"/>
      <p:bldP spid="2309143" grpId="0" animBg="1"/>
      <p:bldP spid="2309144" grpId="0" animBg="1"/>
      <p:bldP spid="2309145" grpId="0" animBg="1"/>
      <p:bldP spid="2309146" grpId="0" animBg="1"/>
      <p:bldP spid="2309147" grpId="0" animBg="1"/>
      <p:bldP spid="2309148" grpId="0" animBg="1"/>
      <p:bldP spid="2309149" grpId="0" animBg="1"/>
      <p:bldP spid="2309150" grpId="0" animBg="1"/>
      <p:bldP spid="2309151" grpId="0" animBg="1"/>
      <p:bldP spid="2309152" grpId="0" animBg="1"/>
      <p:bldP spid="2309160" grpId="0" animBg="1"/>
      <p:bldP spid="2309160" grpId="1" animBg="1"/>
      <p:bldP spid="230916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045845"/>
            <a:ext cx="8212455" cy="5812155"/>
          </a:xfrm>
          <a:prstGeom prst="rect">
            <a:avLst/>
          </a:prstGeom>
        </p:spPr>
      </p:pic>
      <p:sp>
        <p:nvSpPr>
          <p:cNvPr id="2343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5" y="389095"/>
            <a:ext cx="9245600" cy="38832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Coastal Elements</a:t>
            </a:r>
          </a:p>
        </p:txBody>
      </p:sp>
    </p:spTree>
    <p:extLst>
      <p:ext uri="{BB962C8B-B14F-4D97-AF65-F5344CB8AC3E}">
        <p14:creationId xmlns:p14="http://schemas.microsoft.com/office/powerpoint/2010/main" val="125416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66" y="310068"/>
            <a:ext cx="3719043" cy="4840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/>
              <a:t>Flow Regimes</a:t>
            </a:r>
          </a:p>
        </p:txBody>
      </p:sp>
      <p:pic>
        <p:nvPicPr>
          <p:cNvPr id="26628" name="Picture 3" descr="Ripple-Response-to-flow-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161335"/>
            <a:ext cx="3673475" cy="5568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3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819400"/>
            <a:ext cx="800735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Lecture Ends!!</a:t>
            </a:r>
          </a:p>
        </p:txBody>
      </p:sp>
    </p:spTree>
    <p:extLst>
      <p:ext uri="{BB962C8B-B14F-4D97-AF65-F5344CB8AC3E}">
        <p14:creationId xmlns:p14="http://schemas.microsoft.com/office/powerpoint/2010/main" val="28475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 descr="Bedforms&amp;Grain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296608"/>
            <a:ext cx="57150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66" y="323923"/>
            <a:ext cx="3719043" cy="4840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/>
              <a:t>Flow Regimes</a:t>
            </a:r>
          </a:p>
        </p:txBody>
      </p:sp>
    </p:spTree>
    <p:extLst>
      <p:ext uri="{BB962C8B-B14F-4D97-AF65-F5344CB8AC3E}">
        <p14:creationId xmlns:p14="http://schemas.microsoft.com/office/powerpoint/2010/main" val="15405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 descr="12-FlowtypesHaugh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028700"/>
            <a:ext cx="7467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76" y="310068"/>
            <a:ext cx="6204666" cy="4840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 smtClean="0"/>
              <a:t>Gravity Flows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050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1372" y="220101"/>
            <a:ext cx="9393238" cy="645314"/>
          </a:xfrm>
        </p:spPr>
        <p:txBody>
          <a:bodyPr vert="horz" lIns="92075" tIns="46038" rIns="92075" bIns="46038" rtlCol="0" anchor="ctr">
            <a:normAutofit/>
          </a:bodyPr>
          <a:lstStyle/>
          <a:p>
            <a:pPr>
              <a:defRPr/>
            </a:pPr>
            <a:r>
              <a:rPr lang="en-US" altLang="en-US" sz="3600" dirty="0"/>
              <a:t>Sedimentary Rocks</a:t>
            </a:r>
          </a:p>
        </p:txBody>
      </p:sp>
      <p:sp>
        <p:nvSpPr>
          <p:cNvPr id="752643" name="Rectangle 3"/>
          <p:cNvSpPr>
            <a:spLocks noChangeArrowheads="1"/>
          </p:cNvSpPr>
          <p:nvPr/>
        </p:nvSpPr>
        <p:spPr bwMode="auto">
          <a:xfrm>
            <a:off x="838200" y="1447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2800" b="0" dirty="0">
                <a:solidFill>
                  <a:schemeClr val="tx2"/>
                </a:solidFill>
                <a:effectLst/>
              </a:rPr>
              <a:t>Detrital/Siliciclastic Sedimentary Rocks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conglomerates &amp; </a:t>
            </a:r>
            <a:r>
              <a:rPr lang="en-US" altLang="en-US" sz="2400" b="0" dirty="0" err="1">
                <a:solidFill>
                  <a:schemeClr val="tx2"/>
                </a:solidFill>
                <a:effectLst/>
              </a:rPr>
              <a:t>breccias</a:t>
            </a:r>
            <a:endParaRPr lang="en-US" altLang="en-US" sz="2400" b="0" dirty="0">
              <a:solidFill>
                <a:schemeClr val="tx2"/>
              </a:solidFill>
              <a:effectLst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sandstones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mudstones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b="0" dirty="0">
                <a:solidFill>
                  <a:schemeClr val="tx2"/>
                </a:solidFill>
                <a:effectLst/>
              </a:rPr>
              <a:t>Carbonate Sedimentary Rocks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carbonates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b="0" dirty="0">
                <a:solidFill>
                  <a:schemeClr val="tx2"/>
                </a:solidFill>
                <a:effectLst/>
              </a:rPr>
              <a:t>Other Sedimentary Rocks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evaporites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phosphates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>
                <a:solidFill>
                  <a:schemeClr val="tx2"/>
                </a:solidFill>
                <a:effectLst/>
              </a:rPr>
              <a:t>organic-rich sedimentary rocks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 err="1">
                <a:solidFill>
                  <a:schemeClr val="tx2"/>
                </a:solidFill>
                <a:effectLst/>
              </a:rPr>
              <a:t>cherts</a:t>
            </a:r>
            <a:endParaRPr lang="en-US" altLang="en-US" sz="2400" b="0" dirty="0">
              <a:solidFill>
                <a:schemeClr val="tx2"/>
              </a:solidFill>
              <a:effectLst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0" dirty="0" err="1">
                <a:solidFill>
                  <a:schemeClr val="tx2"/>
                </a:solidFill>
                <a:effectLst/>
              </a:rPr>
              <a:t>volcaniclastic</a:t>
            </a:r>
            <a:r>
              <a:rPr lang="en-US" altLang="en-US" sz="2400" b="0" dirty="0">
                <a:solidFill>
                  <a:schemeClr val="tx2"/>
                </a:solidFill>
                <a:effectLst/>
              </a:rPr>
              <a:t> rocks</a:t>
            </a:r>
          </a:p>
        </p:txBody>
      </p:sp>
      <p:grpSp>
        <p:nvGrpSpPr>
          <p:cNvPr id="752644" name="Group 4"/>
          <p:cNvGrpSpPr>
            <a:grpSpLocks/>
          </p:cNvGrpSpPr>
          <p:nvPr/>
        </p:nvGrpSpPr>
        <p:grpSpPr bwMode="auto">
          <a:xfrm>
            <a:off x="5427676" y="2667000"/>
            <a:ext cx="4386269" cy="2971800"/>
            <a:chOff x="2928" y="1584"/>
            <a:chExt cx="2763" cy="1872"/>
          </a:xfrm>
        </p:grpSpPr>
        <p:sp>
          <p:nvSpPr>
            <p:cNvPr id="32774" name="AutoShape 5"/>
            <p:cNvSpPr>
              <a:spLocks noChangeArrowheads="1"/>
            </p:cNvSpPr>
            <p:nvPr/>
          </p:nvSpPr>
          <p:spPr bwMode="auto">
            <a:xfrm rot="-2761173">
              <a:off x="2856" y="1656"/>
              <a:ext cx="1872" cy="1728"/>
            </a:xfrm>
            <a:custGeom>
              <a:avLst/>
              <a:gdLst>
                <a:gd name="T0" fmla="*/ 1337 w 21600"/>
                <a:gd name="T1" fmla="*/ 0 h 21600"/>
                <a:gd name="T2" fmla="*/ 802 w 21600"/>
                <a:gd name="T3" fmla="*/ 494 h 21600"/>
                <a:gd name="T4" fmla="*/ 535 w 21600"/>
                <a:gd name="T5" fmla="*/ 741 h 21600"/>
                <a:gd name="T6" fmla="*/ 0 w 21600"/>
                <a:gd name="T7" fmla="*/ 1234 h 21600"/>
                <a:gd name="T8" fmla="*/ 535 w 21600"/>
                <a:gd name="T9" fmla="*/ 1728 h 21600"/>
                <a:gd name="T10" fmla="*/ 1070 w 21600"/>
                <a:gd name="T11" fmla="*/ 1481 h 21600"/>
                <a:gd name="T12" fmla="*/ 1605 w 21600"/>
                <a:gd name="T13" fmla="*/ 987 h 21600"/>
                <a:gd name="T14" fmla="*/ 1872 w 21600"/>
                <a:gd name="T15" fmla="*/ 494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3081 w 21600"/>
                <a:gd name="T25" fmla="*/ 12338 h 21600"/>
                <a:gd name="T26" fmla="*/ 18519 w 21600"/>
                <a:gd name="T27" fmla="*/ 1851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46" name="Rectangle 6"/>
            <p:cNvSpPr>
              <a:spLocks noChangeArrowheads="1"/>
            </p:cNvSpPr>
            <p:nvPr/>
          </p:nvSpPr>
          <p:spPr bwMode="auto">
            <a:xfrm>
              <a:off x="4011" y="1968"/>
              <a:ext cx="1680" cy="11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Sedimentary </a:t>
              </a:r>
            </a:p>
            <a:p>
              <a:pPr algn="ctr" eaLnBrk="1" hangingPunct="1">
                <a:defRPr/>
              </a:pP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Structures</a:t>
              </a:r>
            </a:p>
            <a:p>
              <a:pPr algn="ctr" eaLnBrk="1" hangingPunct="1">
                <a:defRPr/>
              </a:pP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-</a:t>
              </a:r>
            </a:p>
            <a:p>
              <a:pPr algn="ctr" eaLnBrk="1" hangingPunct="1">
                <a:defRPr/>
              </a:pPr>
              <a:r>
                <a:rPr lang="en-US" altLang="en-US" sz="2400" b="0" dirty="0" smtClean="0">
                  <a:solidFill>
                    <a:schemeClr val="tx2"/>
                  </a:solidFill>
                  <a:latin typeface="+mn-lt"/>
                </a:rPr>
                <a:t>In All These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961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24" y="100672"/>
            <a:ext cx="7772400" cy="8507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Sedimentary Structures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1295400"/>
            <a:ext cx="8229600" cy="4114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sz="3000" dirty="0"/>
              <a:t>Sedimentary structures are features found within the sedimentary section, and/or on, and/or between, bedding plane surfaces subdividing that section</a:t>
            </a:r>
          </a:p>
          <a:p>
            <a:pPr>
              <a:defRPr/>
            </a:pPr>
            <a:r>
              <a:rPr lang="en-US" altLang="en-US" sz="3000" dirty="0"/>
              <a:t>Related to scale and hierarchy of features they occur in, whether in sediments that have confined (as in a channel) or unconfined settings (as on a shelf), &amp; associated but similar sized structures</a:t>
            </a:r>
          </a:p>
          <a:p>
            <a:pPr>
              <a:defRPr/>
            </a:pPr>
            <a:r>
              <a:rPr lang="en-US" altLang="en-US" sz="3000" i="1" dirty="0"/>
              <a:t>Sedimentary structures provide critical versus general clues to depositional setting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744452" name="AutoShape 4"/>
          <p:cNvSpPr>
            <a:spLocks noChangeArrowheads="1"/>
          </p:cNvSpPr>
          <p:nvPr/>
        </p:nvSpPr>
        <p:spPr bwMode="auto">
          <a:xfrm rot="14132094">
            <a:off x="6960266" y="5183412"/>
            <a:ext cx="1666875" cy="955675"/>
          </a:xfrm>
          <a:prstGeom prst="chevron">
            <a:avLst>
              <a:gd name="adj" fmla="val 436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5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785" y="206061"/>
            <a:ext cx="9393238" cy="7030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dirty="0" smtClean="0"/>
              <a:t>Primary Sedimentary Structures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Plane Bedding</a:t>
            </a:r>
          </a:p>
          <a:p>
            <a:pPr>
              <a:defRPr/>
            </a:pPr>
            <a:r>
              <a:rPr lang="en-US" altLang="en-US" dirty="0" err="1" smtClean="0"/>
              <a:t>Bedforms</a:t>
            </a:r>
            <a:r>
              <a:rPr lang="en-US" altLang="en-US" dirty="0" smtClean="0"/>
              <a:t> generated by Unidirectional Currents</a:t>
            </a:r>
          </a:p>
          <a:p>
            <a:pPr>
              <a:defRPr/>
            </a:pPr>
            <a:r>
              <a:rPr lang="en-US" altLang="en-US" dirty="0" err="1" smtClean="0"/>
              <a:t>Bedforms</a:t>
            </a:r>
            <a:r>
              <a:rPr lang="en-US" altLang="en-US" dirty="0" smtClean="0"/>
              <a:t> generated by Multidirectional flow</a:t>
            </a:r>
          </a:p>
          <a:p>
            <a:pPr lvl="1">
              <a:defRPr/>
            </a:pPr>
            <a:r>
              <a:rPr lang="en-US" altLang="en-US" dirty="0" smtClean="0"/>
              <a:t>Currents</a:t>
            </a:r>
          </a:p>
          <a:p>
            <a:pPr lvl="1">
              <a:defRPr/>
            </a:pPr>
            <a:r>
              <a:rPr lang="en-US" altLang="en-US" dirty="0" smtClean="0"/>
              <a:t>Waves</a:t>
            </a:r>
          </a:p>
          <a:p>
            <a:pPr>
              <a:defRPr/>
            </a:pPr>
            <a:r>
              <a:rPr lang="en-US" altLang="en-US" dirty="0" smtClean="0"/>
              <a:t>Graded &amp; Imbricate Bedding</a:t>
            </a:r>
          </a:p>
          <a:p>
            <a:pPr>
              <a:defRPr/>
            </a:pPr>
            <a:r>
              <a:rPr lang="en-US" altLang="en-US" dirty="0" smtClean="0"/>
              <a:t>Bedding Plane Structures</a:t>
            </a:r>
          </a:p>
        </p:txBody>
      </p:sp>
      <p:sp>
        <p:nvSpPr>
          <p:cNvPr id="723972" name="AutoShape 4"/>
          <p:cNvSpPr>
            <a:spLocks noChangeArrowheads="1"/>
          </p:cNvSpPr>
          <p:nvPr/>
        </p:nvSpPr>
        <p:spPr bwMode="auto">
          <a:xfrm rot="21526021" flipH="1">
            <a:off x="2350785" y="2569506"/>
            <a:ext cx="3106738" cy="666750"/>
          </a:xfrm>
          <a:prstGeom prst="homePlate">
            <a:avLst>
              <a:gd name="adj" fmla="val 1164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6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74" y="131534"/>
            <a:ext cx="9110663" cy="8023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dirty="0" err="1" smtClean="0"/>
              <a:t>Bedforms</a:t>
            </a:r>
            <a:r>
              <a:rPr lang="en-US" altLang="en-US" sz="4000" dirty="0" smtClean="0"/>
              <a:t> &amp; Asymmetric Current Ripples</a:t>
            </a:r>
          </a:p>
        </p:txBody>
      </p:sp>
      <p:pic>
        <p:nvPicPr>
          <p:cNvPr id="38916" name="Picture 3" descr="Compendium-of-RippleHar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/>
        </p:blipFill>
        <p:spPr bwMode="auto">
          <a:xfrm>
            <a:off x="1602582" y="1233055"/>
            <a:ext cx="6667500" cy="548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AutoShape 4"/>
          <p:cNvSpPr>
            <a:spLocks noChangeArrowheads="1"/>
          </p:cNvSpPr>
          <p:nvPr/>
        </p:nvSpPr>
        <p:spPr bwMode="auto">
          <a:xfrm rot="-2602766">
            <a:off x="3570289" y="2187762"/>
            <a:ext cx="3175000" cy="3073400"/>
          </a:xfrm>
          <a:custGeom>
            <a:avLst/>
            <a:gdLst>
              <a:gd name="T0" fmla="*/ 2267920 w 21600"/>
              <a:gd name="T1" fmla="*/ 0 h 21600"/>
              <a:gd name="T2" fmla="*/ 1360693 w 21600"/>
              <a:gd name="T3" fmla="*/ 878053 h 21600"/>
              <a:gd name="T4" fmla="*/ 907080 w 21600"/>
              <a:gd name="T5" fmla="*/ 1317151 h 21600"/>
              <a:gd name="T6" fmla="*/ 0 w 21600"/>
              <a:gd name="T7" fmla="*/ 2195347 h 21600"/>
              <a:gd name="T8" fmla="*/ 907080 w 21600"/>
              <a:gd name="T9" fmla="*/ 3073400 h 21600"/>
              <a:gd name="T10" fmla="*/ 1814307 w 21600"/>
              <a:gd name="T11" fmla="*/ 2634302 h 21600"/>
              <a:gd name="T12" fmla="*/ 2721387 w 21600"/>
              <a:gd name="T13" fmla="*/ 1756249 h 21600"/>
              <a:gd name="T14" fmla="*/ 3175000 w 21600"/>
              <a:gd name="T15" fmla="*/ 878053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021" name="Text Box 5"/>
          <p:cNvSpPr txBox="1">
            <a:spLocks noChangeArrowheads="1"/>
          </p:cNvSpPr>
          <p:nvPr/>
        </p:nvSpPr>
        <p:spPr bwMode="auto">
          <a:xfrm>
            <a:off x="573088" y="2863483"/>
            <a:ext cx="20514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Unidirectional Current Ripples</a:t>
            </a:r>
          </a:p>
        </p:txBody>
      </p:sp>
    </p:spTree>
    <p:extLst>
      <p:ext uri="{BB962C8B-B14F-4D97-AF65-F5344CB8AC3E}">
        <p14:creationId xmlns:p14="http://schemas.microsoft.com/office/powerpoint/2010/main" val="14806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0" grpId="0" animBg="1"/>
      <p:bldP spid="7260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1028700"/>
            <a:ext cx="3986213" cy="5059363"/>
          </a:xfrm>
        </p:spPr>
        <p:txBody>
          <a:bodyPr/>
          <a:lstStyle/>
          <a:p>
            <a:pPr algn="ctr">
              <a:defRPr/>
            </a:pPr>
            <a:r>
              <a:rPr lang="en-US" altLang="en-US" dirty="0" err="1">
                <a:solidFill>
                  <a:schemeClr val="tx2"/>
                </a:solidFill>
              </a:rPr>
              <a:t>Bedforms</a:t>
            </a:r>
            <a:r>
              <a:rPr lang="en-US" altLang="en-US" dirty="0">
                <a:solidFill>
                  <a:schemeClr val="tx2"/>
                </a:solidFill>
              </a:rPr>
              <a:t> 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dirty="0">
                <a:solidFill>
                  <a:schemeClr val="tx2"/>
                </a:solidFill>
              </a:rPr>
              <a:t>–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dirty="0">
                <a:solidFill>
                  <a:schemeClr val="tx2"/>
                </a:solidFill>
              </a:rPr>
              <a:t>Unidirectional Current Ripples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dirty="0">
                <a:solidFill>
                  <a:schemeClr val="tx2"/>
                </a:solidFill>
              </a:rPr>
              <a:t>-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dirty="0">
                <a:solidFill>
                  <a:schemeClr val="tx2"/>
                </a:solidFill>
              </a:rPr>
              <a:t>increasing Flow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dirty="0">
                <a:solidFill>
                  <a:schemeClr val="tx2"/>
                </a:solidFill>
              </a:rPr>
              <a:t>Velocities</a:t>
            </a:r>
          </a:p>
        </p:txBody>
      </p:sp>
      <p:pic>
        <p:nvPicPr>
          <p:cNvPr id="40964" name="Picture 3" descr="Ripple-Response-to-flow-st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 bwMode="auto">
          <a:xfrm>
            <a:off x="5003081" y="1094510"/>
            <a:ext cx="3673475" cy="543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8068" name="Rectangle 4"/>
          <p:cNvSpPr>
            <a:spLocks noChangeArrowheads="1"/>
          </p:cNvSpPr>
          <p:nvPr/>
        </p:nvSpPr>
        <p:spPr bwMode="auto">
          <a:xfrm>
            <a:off x="129308" y="381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0" dirty="0">
                <a:solidFill>
                  <a:schemeClr val="tx1"/>
                </a:solidFill>
                <a:effectLst/>
              </a:rPr>
              <a:t>Current Structures</a:t>
            </a:r>
          </a:p>
        </p:txBody>
      </p:sp>
    </p:spTree>
    <p:extLst>
      <p:ext uri="{BB962C8B-B14F-4D97-AF65-F5344CB8AC3E}">
        <p14:creationId xmlns:p14="http://schemas.microsoft.com/office/powerpoint/2010/main" val="40906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15" y="180523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Allen’s Classification of Ripples</a:t>
            </a:r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518" y="2555885"/>
            <a:ext cx="4135438" cy="305911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Straight </a:t>
            </a:r>
          </a:p>
          <a:p>
            <a:pPr>
              <a:defRPr/>
            </a:pPr>
            <a:r>
              <a:rPr lang="en-US" altLang="en-US" dirty="0" smtClean="0"/>
              <a:t>Sinuous </a:t>
            </a:r>
          </a:p>
          <a:p>
            <a:pPr>
              <a:defRPr/>
            </a:pPr>
            <a:r>
              <a:rPr lang="en-US" altLang="en-US" dirty="0" smtClean="0"/>
              <a:t>Catenary</a:t>
            </a:r>
          </a:p>
          <a:p>
            <a:pPr>
              <a:defRPr/>
            </a:pPr>
            <a:r>
              <a:rPr lang="en-US" altLang="en-US" dirty="0" err="1" smtClean="0"/>
              <a:t>Linguoid</a:t>
            </a: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Lunate</a:t>
            </a:r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153319" y="1170890"/>
            <a:ext cx="75993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plan view shape, with increasing complexity tied to shallower water &amp; higher velocities:-</a:t>
            </a:r>
          </a:p>
        </p:txBody>
      </p:sp>
    </p:spTree>
    <p:extLst>
      <p:ext uri="{BB962C8B-B14F-4D97-AF65-F5344CB8AC3E}">
        <p14:creationId xmlns:p14="http://schemas.microsoft.com/office/powerpoint/2010/main" val="436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69" y="202843"/>
            <a:ext cx="8255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cs typeface="Arial" charset="0"/>
              </a:rPr>
              <a:t>Lecture Series Overview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12750" y="1143000"/>
            <a:ext cx="85852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Purpose of Sequence Stratigraphy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Depositional  Sequence Vail et al 1971 seen in Movies of Clastic Cycle and Depositional Systems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Data for Sequence Stratigraphy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Surfaces and Geometries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Sequence Stratigraphy Defined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Book Cliffs – Prograding Cretaceous Shoreline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Sequence Stratigraphy Methodology: Surfaces, Walther, and Steno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cs typeface="Arial" charset="0"/>
              </a:rPr>
              <a:t>Carbonate and Clastic Systems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16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RippleSty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077849"/>
            <a:ext cx="7734300" cy="523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7018" y="110835"/>
            <a:ext cx="7772400" cy="79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l"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b="0" dirty="0" smtClean="0">
                <a:solidFill>
                  <a:schemeClr val="tx1"/>
                </a:solidFill>
                <a:effectLst/>
              </a:rPr>
              <a:t>Transverse Ripples</a:t>
            </a:r>
            <a:endParaRPr lang="en-US" altLang="en-US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2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4230" y="177940"/>
            <a:ext cx="9393238" cy="7399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Primary Sedimentary Structures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Plane Bedding</a:t>
            </a:r>
          </a:p>
          <a:p>
            <a:pPr>
              <a:defRPr/>
            </a:pPr>
            <a:r>
              <a:rPr lang="en-US" altLang="en-US" smtClean="0"/>
              <a:t>Bedforms generated by Unidirectional Currents</a:t>
            </a:r>
          </a:p>
          <a:p>
            <a:pPr>
              <a:defRPr/>
            </a:pPr>
            <a:r>
              <a:rPr lang="en-US" altLang="en-US" smtClean="0"/>
              <a:t>Bedforms generated by Multidirectional flow</a:t>
            </a:r>
          </a:p>
          <a:p>
            <a:pPr lvl="1">
              <a:defRPr/>
            </a:pPr>
            <a:r>
              <a:rPr lang="en-US" altLang="en-US" smtClean="0"/>
              <a:t>Currents</a:t>
            </a:r>
          </a:p>
          <a:p>
            <a:pPr lvl="1">
              <a:defRPr/>
            </a:pPr>
            <a:r>
              <a:rPr lang="en-US" altLang="en-US" smtClean="0"/>
              <a:t>Waves</a:t>
            </a:r>
          </a:p>
          <a:p>
            <a:pPr>
              <a:defRPr/>
            </a:pPr>
            <a:r>
              <a:rPr lang="en-US" altLang="en-US" smtClean="0"/>
              <a:t>Graded &amp; Imbricate Bedding</a:t>
            </a:r>
          </a:p>
          <a:p>
            <a:pPr>
              <a:defRPr/>
            </a:pPr>
            <a:r>
              <a:rPr lang="en-US" altLang="en-US" smtClean="0"/>
              <a:t>Bedding Plane Structures</a:t>
            </a:r>
          </a:p>
        </p:txBody>
      </p:sp>
      <p:sp>
        <p:nvSpPr>
          <p:cNvPr id="740356" name="AutoShape 4"/>
          <p:cNvSpPr>
            <a:spLocks noChangeArrowheads="1"/>
          </p:cNvSpPr>
          <p:nvPr/>
        </p:nvSpPr>
        <p:spPr bwMode="auto">
          <a:xfrm rot="21526021" flipH="1">
            <a:off x="2175165" y="2998776"/>
            <a:ext cx="3106738" cy="666750"/>
          </a:xfrm>
          <a:prstGeom prst="homePlate">
            <a:avLst>
              <a:gd name="adj" fmla="val 1164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ompendium-of-RippleHar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/>
        </p:blipFill>
        <p:spPr bwMode="auto">
          <a:xfrm>
            <a:off x="1602582" y="1233055"/>
            <a:ext cx="6667500" cy="548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4212" name="AutoShape 4"/>
          <p:cNvSpPr>
            <a:spLocks noChangeArrowheads="1"/>
          </p:cNvSpPr>
          <p:nvPr/>
        </p:nvSpPr>
        <p:spPr bwMode="auto">
          <a:xfrm rot="2602766" flipH="1">
            <a:off x="3017925" y="2173622"/>
            <a:ext cx="3175000" cy="3073400"/>
          </a:xfrm>
          <a:custGeom>
            <a:avLst/>
            <a:gdLst>
              <a:gd name="T0" fmla="*/ 2267920 w 21600"/>
              <a:gd name="T1" fmla="*/ 0 h 21600"/>
              <a:gd name="T2" fmla="*/ 1360693 w 21600"/>
              <a:gd name="T3" fmla="*/ 878053 h 21600"/>
              <a:gd name="T4" fmla="*/ 907080 w 21600"/>
              <a:gd name="T5" fmla="*/ 1317151 h 21600"/>
              <a:gd name="T6" fmla="*/ 0 w 21600"/>
              <a:gd name="T7" fmla="*/ 2195347 h 21600"/>
              <a:gd name="T8" fmla="*/ 907080 w 21600"/>
              <a:gd name="T9" fmla="*/ 3073400 h 21600"/>
              <a:gd name="T10" fmla="*/ 1814307 w 21600"/>
              <a:gd name="T11" fmla="*/ 2634302 h 21600"/>
              <a:gd name="T12" fmla="*/ 2721387 w 21600"/>
              <a:gd name="T13" fmla="*/ 1756249 h 21600"/>
              <a:gd name="T14" fmla="*/ 3175000 w 21600"/>
              <a:gd name="T15" fmla="*/ 878053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13" name="Text Box 5"/>
          <p:cNvSpPr txBox="1">
            <a:spLocks noChangeArrowheads="1"/>
          </p:cNvSpPr>
          <p:nvPr/>
        </p:nvSpPr>
        <p:spPr bwMode="auto">
          <a:xfrm>
            <a:off x="157704" y="2667000"/>
            <a:ext cx="2889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Wave Generated Ripples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74" y="131534"/>
            <a:ext cx="9110663" cy="802333"/>
          </a:xfrm>
        </p:spPr>
        <p:txBody>
          <a:bodyPr/>
          <a:lstStyle/>
          <a:p>
            <a:pPr>
              <a:defRPr/>
            </a:pPr>
            <a:r>
              <a:rPr lang="en-US" altLang="en-US" dirty="0" err="1" smtClean="0"/>
              <a:t>Bedforms</a:t>
            </a:r>
            <a:r>
              <a:rPr lang="en-US" altLang="en-US" dirty="0" smtClean="0"/>
              <a:t> &amp; Asymmetric Current Ripples</a:t>
            </a:r>
          </a:p>
        </p:txBody>
      </p:sp>
    </p:spTree>
    <p:extLst>
      <p:ext uri="{BB962C8B-B14F-4D97-AF65-F5344CB8AC3E}">
        <p14:creationId xmlns:p14="http://schemas.microsoft.com/office/powerpoint/2010/main" val="583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2" grpId="0" animBg="1"/>
      <p:bldP spid="7342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394" y="196395"/>
            <a:ext cx="9144000" cy="70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Generation of Wave Ripples</a:t>
            </a:r>
          </a:p>
        </p:txBody>
      </p:sp>
      <p:pic>
        <p:nvPicPr>
          <p:cNvPr id="51204" name="Picture 3" descr="Wave-Movement-&amp;-Rip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4" y="1092534"/>
            <a:ext cx="8291512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1362075" y="4685381"/>
            <a:ext cx="72421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2"/>
                </a:solidFill>
                <a:latin typeface="+mn-lt"/>
              </a:rPr>
              <a:t>Water movement during generation of wave ripples.  Note that the orbital movement of water is flattening close to sediment surface and  well developed symmetrical shapes form at this surface</a:t>
            </a:r>
          </a:p>
        </p:txBody>
      </p:sp>
    </p:spTree>
    <p:extLst>
      <p:ext uri="{BB962C8B-B14F-4D97-AF65-F5344CB8AC3E}">
        <p14:creationId xmlns:p14="http://schemas.microsoft.com/office/powerpoint/2010/main" val="20231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85" y="249382"/>
            <a:ext cx="2295815" cy="642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Maturity</a:t>
            </a:r>
          </a:p>
        </p:txBody>
      </p:sp>
      <p:pic>
        <p:nvPicPr>
          <p:cNvPr id="53252" name="Picture 3" descr="sedgeo5_1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/>
          <a:stretch>
            <a:fillRect/>
          </a:stretch>
        </p:blipFill>
        <p:spPr bwMode="auto">
          <a:xfrm>
            <a:off x="1439863" y="1298286"/>
            <a:ext cx="7086600" cy="4679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21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60" y="249382"/>
            <a:ext cx="9393238" cy="601374"/>
          </a:xfrm>
        </p:spPr>
        <p:txBody>
          <a:bodyPr vert="horz" lIns="92075" tIns="46038" rIns="92075" bIns="46038" rtlCol="0" anchor="ctr">
            <a:normAutofit/>
          </a:bodyPr>
          <a:lstStyle/>
          <a:p>
            <a:pPr>
              <a:defRPr/>
            </a:pPr>
            <a:r>
              <a:rPr lang="en-US" altLang="en-US" sz="3600" dirty="0"/>
              <a:t>Siliciclastic Sedimentary Rocks: Sandstones </a:t>
            </a:r>
          </a:p>
        </p:txBody>
      </p:sp>
      <p:pic>
        <p:nvPicPr>
          <p:cNvPr id="55300" name="Picture 3" descr="round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9" y="1149929"/>
            <a:ext cx="8153400" cy="2714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4" descr="sorti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17821"/>
            <a:ext cx="8153400" cy="2517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9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207819"/>
            <a:ext cx="9264650" cy="6290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Climate</a:t>
            </a:r>
          </a:p>
        </p:txBody>
      </p:sp>
      <p:pic>
        <p:nvPicPr>
          <p:cNvPr id="57348" name="Picture 3" descr="Figure 3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306514"/>
            <a:ext cx="7983538" cy="49418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11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Maturity</a:t>
            </a:r>
          </a:p>
        </p:txBody>
      </p:sp>
      <p:pic>
        <p:nvPicPr>
          <p:cNvPr id="59396" name="Picture 3" descr="sedgeo5_1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557" b="14635"/>
          <a:stretch>
            <a:fillRect/>
          </a:stretch>
        </p:blipFill>
        <p:spPr bwMode="auto">
          <a:xfrm>
            <a:off x="533400" y="1550989"/>
            <a:ext cx="8839200" cy="41925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27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3613" y="1255713"/>
            <a:ext cx="8266112" cy="481171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2400" dirty="0" err="1"/>
              <a:t>Ichnofacies</a:t>
            </a:r>
            <a:r>
              <a:rPr lang="en-US" altLang="en-US" sz="2400" dirty="0"/>
              <a:t> is concept devised by Adolph </a:t>
            </a:r>
            <a:r>
              <a:rPr lang="en-US" altLang="en-US" sz="2400" dirty="0" err="1"/>
              <a:t>Seilacher</a:t>
            </a:r>
            <a:r>
              <a:rPr lang="en-US" altLang="en-US" sz="2400" dirty="0"/>
              <a:t> of Tubingen University!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It is a paleontological tool that analyses assemblages of trace fossils  to interpret ancient depositional settings &amp; sedimentary </a:t>
            </a:r>
            <a:r>
              <a:rPr lang="en-US" altLang="en-US" sz="2400" dirty="0" err="1"/>
              <a:t>facies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 err="1"/>
              <a:t>Ichnofacies</a:t>
            </a:r>
            <a:r>
              <a:rPr lang="en-US" altLang="en-US" sz="2400" dirty="0"/>
              <a:t> were defined as archetypal and recurring assemblages related to bathymetry, but water depth is only one facet of </a:t>
            </a:r>
            <a:r>
              <a:rPr lang="en-US" altLang="en-US" sz="2400" dirty="0" err="1"/>
              <a:t>ichnofacies</a:t>
            </a:r>
            <a:r>
              <a:rPr lang="en-US" altLang="en-US" sz="2400" dirty="0"/>
              <a:t> and they are also sensitive to sediment dynamics, coherence, water salinity, oxygen levels and predation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 err="1"/>
              <a:t>Ichnofacies</a:t>
            </a:r>
            <a:r>
              <a:rPr lang="en-US" altLang="en-US" sz="2400" dirty="0"/>
              <a:t> are named after one distinctive trace fossil that is commonly (but not necessarily) present in the assemblage.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 err="1"/>
              <a:t>Ichnofacies</a:t>
            </a:r>
            <a:r>
              <a:rPr lang="en-US" altLang="en-US" sz="2400" dirty="0"/>
              <a:t> have been related to contemporaneous trace fossils in modern settings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dirty="0"/>
          </a:p>
        </p:txBody>
      </p:sp>
      <p:sp>
        <p:nvSpPr>
          <p:cNvPr id="75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138113" y="235527"/>
            <a:ext cx="7772400" cy="671945"/>
          </a:xfrm>
        </p:spPr>
        <p:txBody>
          <a:bodyPr/>
          <a:lstStyle/>
          <a:p>
            <a:pPr>
              <a:defRPr/>
            </a:pPr>
            <a:r>
              <a:rPr lang="en-US" altLang="en-US" dirty="0" err="1" smtClean="0"/>
              <a:t>Ichnofacies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67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8063" y="174625"/>
            <a:ext cx="8310562" cy="854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Ichnology of Sedimentary Section</a:t>
            </a:r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4475" y="1539875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>
                <a:hlinkClick r:id="rId3"/>
              </a:rPr>
              <a:t>http://research.eas.ualberta.ca/ichnology/</a:t>
            </a:r>
            <a:endParaRPr lang="en-US" altLang="en-US"/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Trypanites</a:t>
            </a:r>
            <a:r>
              <a:rPr lang="en-US" altLang="en-US"/>
              <a:t> - Rocky Coast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Teredolites</a:t>
            </a:r>
            <a:r>
              <a:rPr lang="en-US" altLang="en-US"/>
              <a:t> – Peat or Xylic Substrate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Glossifungites</a:t>
            </a:r>
            <a:r>
              <a:rPr lang="en-US" altLang="en-US"/>
              <a:t> -  Semi Consolidated Substrate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Psilonichnus</a:t>
            </a:r>
            <a:r>
              <a:rPr lang="en-US" altLang="en-US"/>
              <a:t> – Sandy Backshore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Skolithos</a:t>
            </a:r>
            <a:r>
              <a:rPr lang="en-US" altLang="en-US"/>
              <a:t> - Sandy Shore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Cruziana</a:t>
            </a:r>
            <a:r>
              <a:rPr lang="en-US" altLang="en-US"/>
              <a:t> – Sublittoral Zone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Zoophycos</a:t>
            </a:r>
            <a:r>
              <a:rPr lang="en-US" altLang="en-US"/>
              <a:t> – Bathyal Zone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/>
              <a:t>Nereites</a:t>
            </a:r>
            <a:r>
              <a:rPr lang="en-US" altLang="en-US"/>
              <a:t> – Abyssal Zone</a:t>
            </a:r>
          </a:p>
        </p:txBody>
      </p:sp>
      <p:sp>
        <p:nvSpPr>
          <p:cNvPr id="758788" name="Rectangle 4"/>
          <p:cNvSpPr>
            <a:spLocks noChangeArrowheads="1"/>
          </p:cNvSpPr>
          <p:nvPr/>
        </p:nvSpPr>
        <p:spPr bwMode="auto">
          <a:xfrm>
            <a:off x="7924800" y="2049464"/>
            <a:ext cx="1600200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0">
                <a:solidFill>
                  <a:schemeClr val="tx2"/>
                </a:solidFill>
                <a:latin typeface="+mn-lt"/>
              </a:rPr>
              <a:t>Substrate</a:t>
            </a:r>
          </a:p>
          <a:p>
            <a:pPr algn="ctr" eaLnBrk="1" hangingPunct="1">
              <a:defRPr/>
            </a:pPr>
            <a:r>
              <a:rPr lang="en-US" altLang="en-US" sz="2400" b="0">
                <a:solidFill>
                  <a:schemeClr val="tx2"/>
                </a:solidFill>
                <a:latin typeface="+mn-lt"/>
              </a:rPr>
              <a:t>Controlled</a:t>
            </a:r>
          </a:p>
        </p:txBody>
      </p:sp>
      <p:sp>
        <p:nvSpPr>
          <p:cNvPr id="758789" name="Rectangle 5"/>
          <p:cNvSpPr>
            <a:spLocks noChangeArrowheads="1"/>
          </p:cNvSpPr>
          <p:nvPr/>
        </p:nvSpPr>
        <p:spPr bwMode="auto">
          <a:xfrm>
            <a:off x="6477001" y="4349750"/>
            <a:ext cx="2290763" cy="89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0">
                <a:solidFill>
                  <a:schemeClr val="tx2"/>
                </a:solidFill>
                <a:latin typeface="+mn-lt"/>
              </a:rPr>
              <a:t>Softground</a:t>
            </a:r>
          </a:p>
        </p:txBody>
      </p:sp>
      <p:sp>
        <p:nvSpPr>
          <p:cNvPr id="758790" name="AutoShape 6"/>
          <p:cNvSpPr>
            <a:spLocks noChangeArrowheads="1"/>
          </p:cNvSpPr>
          <p:nvPr/>
        </p:nvSpPr>
        <p:spPr bwMode="auto">
          <a:xfrm rot="2309902">
            <a:off x="1052514" y="2197101"/>
            <a:ext cx="803275" cy="1033463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8791" name="AutoShape 7"/>
          <p:cNvSpPr>
            <a:spLocks noChangeArrowheads="1"/>
          </p:cNvSpPr>
          <p:nvPr/>
        </p:nvSpPr>
        <p:spPr bwMode="auto">
          <a:xfrm rot="2591737">
            <a:off x="858838" y="3857626"/>
            <a:ext cx="1238250" cy="1382713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8" grpId="0" animBg="1" autoUpdateAnimBg="0"/>
      <p:bldP spid="758789" grpId="0" animBg="1" autoUpdateAnimBg="0"/>
      <p:bldP spid="758790" grpId="0" animBg="1"/>
      <p:bldP spid="7587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76" y="166255"/>
            <a:ext cx="9393238" cy="684502"/>
          </a:xfrm>
        </p:spPr>
        <p:txBody>
          <a:bodyPr vert="horz" lIns="92075" tIns="46038" rIns="92075" bIns="46038" rtlCol="0" anchor="ctr">
            <a:normAutofit/>
          </a:bodyPr>
          <a:lstStyle/>
          <a:p>
            <a:pPr>
              <a:defRPr/>
            </a:pPr>
            <a:r>
              <a:rPr lang="en-US" altLang="en-US" sz="3600" dirty="0"/>
              <a:t>Sedimentary Rocks &amp; Minerals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64670"/>
            <a:ext cx="8229600" cy="4800600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Detrital/Siliciclastic Sedimentary Rocks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 err="1"/>
              <a:t>Quartzarenite</a:t>
            </a:r>
            <a:r>
              <a:rPr lang="en-US" altLang="en-US" sz="2000" dirty="0"/>
              <a:t> (quartz rich)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Arkoses (feldspar rich)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 err="1"/>
              <a:t>Litharenite</a:t>
            </a:r>
            <a:r>
              <a:rPr lang="en-US" altLang="en-US" sz="2000" dirty="0"/>
              <a:t> (rock fragment rich)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Carbonate sedimentary rocks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Limestone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Dolomite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Other sedimentary rocks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Evaporites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Phosphates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Organic-rich sedimentary rocks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 err="1"/>
              <a:t>Cherts</a:t>
            </a:r>
            <a:endParaRPr lang="en-US" alt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 err="1"/>
              <a:t>Volcaniclastic</a:t>
            </a:r>
            <a:r>
              <a:rPr lang="en-US" altLang="en-US" sz="2000" dirty="0"/>
              <a:t> rocks</a:t>
            </a:r>
          </a:p>
        </p:txBody>
      </p:sp>
    </p:spTree>
    <p:extLst>
      <p:ext uri="{BB962C8B-B14F-4D97-AF65-F5344CB8AC3E}">
        <p14:creationId xmlns:p14="http://schemas.microsoft.com/office/powerpoint/2010/main" val="3815898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785" y="43543"/>
            <a:ext cx="9290504" cy="9477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 smtClean="0"/>
              <a:t>Distribution of Common Marine </a:t>
            </a:r>
            <a:r>
              <a:rPr lang="en-US" altLang="en-US" sz="3600" dirty="0" err="1" smtClean="0"/>
              <a:t>Ichnofacies</a:t>
            </a:r>
            <a:endParaRPr lang="en-US" altLang="en-US" sz="3600" dirty="0" smtClean="0"/>
          </a:p>
        </p:txBody>
      </p:sp>
      <p:pic>
        <p:nvPicPr>
          <p:cNvPr id="65540" name="Picture 3" descr="SeilacherControlsy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2254" r="586" b="22668"/>
          <a:stretch/>
        </p:blipFill>
        <p:spPr bwMode="auto">
          <a:xfrm>
            <a:off x="1214437" y="1138417"/>
            <a:ext cx="7858125" cy="52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7163875" y="6408546"/>
            <a:ext cx="16976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dirty="0"/>
              <a:t>Adolph Seilacher of Tubingen University</a:t>
            </a:r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135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693989"/>
            <a:ext cx="7772400" cy="1470025"/>
          </a:xfrm>
        </p:spPr>
        <p:txBody>
          <a:bodyPr anchor="ctr"/>
          <a:lstStyle/>
          <a:p>
            <a:pPr algn="l">
              <a:defRPr/>
            </a:pPr>
            <a:r>
              <a:rPr lang="en-US" altLang="en-US"/>
              <a:t>Sedimentary rocks are the product of the creation, transport, deposition, and diagenesis of detritus and solutes derived from pre-existing rocks.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2575" y="0"/>
            <a:ext cx="9393238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en-US" smtClean="0"/>
              <a:t>Sedimentary Geology</a:t>
            </a:r>
            <a:endParaRPr kumimoji="0"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02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693989"/>
            <a:ext cx="7772400" cy="1470025"/>
          </a:xfrm>
        </p:spPr>
        <p:txBody>
          <a:bodyPr anchor="ctr"/>
          <a:lstStyle/>
          <a:p>
            <a:pPr algn="l">
              <a:defRPr/>
            </a:pPr>
            <a:r>
              <a:rPr lang="en-US" altLang="en-US"/>
              <a:t>Sedimentary rocks are the product of the creation, transport, </a:t>
            </a:r>
            <a:r>
              <a:rPr lang="en-US" altLang="en-US">
                <a:solidFill>
                  <a:schemeClr val="hlink"/>
                </a:solidFill>
              </a:rPr>
              <a:t>deposition</a:t>
            </a:r>
            <a:r>
              <a:rPr lang="en-US" altLang="en-US"/>
              <a:t>, and diagenesis of detritus and solutes derived from pre-existing rocks.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2575" y="0"/>
            <a:ext cx="9393238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en-US" smtClean="0"/>
              <a:t>Sedimentary Geology</a:t>
            </a:r>
            <a:endParaRPr kumimoji="0"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60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7620000" cy="44196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Sediment</a:t>
            </a:r>
            <a:r>
              <a:rPr lang="en-US" altLang="en-US" sz="2400" i="1"/>
              <a:t>: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240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Sedimentary rock</a:t>
            </a:r>
            <a:r>
              <a:rPr lang="en-US" altLang="en-US" sz="2400" i="1"/>
              <a:t>:</a:t>
            </a:r>
            <a:r>
              <a:rPr lang="en-US" altLang="en-US" sz="2400"/>
              <a:t> 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2400" b="1" i="1" u="sng">
              <a:solidFill>
                <a:schemeClr val="hlink"/>
              </a:solidFill>
            </a:endParaRP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Sedimentology</a:t>
            </a:r>
            <a:r>
              <a:rPr lang="en-US" altLang="en-US" sz="2400"/>
              <a:t>: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240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Strata</a:t>
            </a:r>
            <a:r>
              <a:rPr lang="en-US" altLang="en-US" sz="2400" i="1"/>
              <a:t>: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240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Stratigraphy</a:t>
            </a:r>
            <a:r>
              <a:rPr lang="en-US" altLang="en-US" sz="2400" i="1"/>
              <a:t>:</a:t>
            </a:r>
            <a:r>
              <a:rPr lang="en-US" altLang="en-US" sz="2400"/>
              <a:t> </a:t>
            </a:r>
            <a:endParaRPr lang="en-US" altLang="en-US"/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2400" b="1" i="1" u="sng">
              <a:solidFill>
                <a:schemeClr val="hlink"/>
              </a:solidFill>
            </a:endParaRP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Basin</a:t>
            </a:r>
            <a:r>
              <a:rPr lang="en-US" altLang="en-US" sz="2400" i="1"/>
              <a:t>: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2234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Sedimentary Geology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7620000" cy="4419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Sediment</a:t>
            </a:r>
            <a:r>
              <a:rPr lang="en-US" altLang="en-US" sz="2400" i="1"/>
              <a:t>:</a:t>
            </a:r>
            <a:r>
              <a:rPr lang="en-US" altLang="en-US" sz="2400"/>
              <a:t> unconsolidated* material that is produced on earth’s surface by the disaggregation of pre-existing rocks </a:t>
            </a:r>
          </a:p>
          <a:p>
            <a:pPr marL="533400" indent="-533400">
              <a:lnSpc>
                <a:spcPct val="90000"/>
              </a:lnSpc>
              <a:buNone/>
              <a:defRPr/>
            </a:pPr>
            <a:endParaRPr lang="en-US" altLang="en-US" sz="1400"/>
          </a:p>
          <a:p>
            <a:pPr marL="533400" indent="-533400">
              <a:lnSpc>
                <a:spcPct val="9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Sedimentary rock</a:t>
            </a:r>
            <a:r>
              <a:rPr lang="en-US" altLang="en-US" sz="2400" i="1"/>
              <a:t>:</a:t>
            </a:r>
            <a:r>
              <a:rPr lang="en-US" altLang="en-US" sz="2400"/>
              <a:t> a consolidated body formed from sediments or </a:t>
            </a:r>
            <a:r>
              <a:rPr lang="en-US" altLang="en-US" sz="2400" i="1">
                <a:solidFill>
                  <a:schemeClr val="hlink"/>
                </a:solidFill>
              </a:rPr>
              <a:t>solutes</a:t>
            </a:r>
            <a:r>
              <a:rPr lang="en-US" altLang="en-US" sz="2400"/>
              <a:t> that are transported and deposited by gravity, biologic activity, or a </a:t>
            </a:r>
            <a:r>
              <a:rPr lang="en-US" altLang="en-US" sz="2400" i="1">
                <a:solidFill>
                  <a:schemeClr val="hlink"/>
                </a:solidFill>
              </a:rPr>
              <a:t>fluid</a:t>
            </a:r>
            <a:r>
              <a:rPr lang="en-US" altLang="en-US" sz="2400"/>
              <a:t> and then </a:t>
            </a:r>
            <a:r>
              <a:rPr lang="en-US" altLang="en-US" sz="2400" i="1">
                <a:solidFill>
                  <a:schemeClr val="hlink"/>
                </a:solidFill>
              </a:rPr>
              <a:t>lithified</a:t>
            </a:r>
            <a:r>
              <a:rPr lang="en-US" altLang="en-US" sz="2400"/>
              <a:t> by the combined effects of </a:t>
            </a:r>
            <a:r>
              <a:rPr lang="en-US" altLang="en-US" sz="2400" i="1">
                <a:solidFill>
                  <a:schemeClr val="hlink"/>
                </a:solidFill>
              </a:rPr>
              <a:t>compaction</a:t>
            </a:r>
            <a:r>
              <a:rPr lang="en-US" altLang="en-US" sz="2400"/>
              <a:t> and </a:t>
            </a:r>
            <a:r>
              <a:rPr lang="en-US" altLang="en-US" sz="2400" i="1">
                <a:solidFill>
                  <a:schemeClr val="hlink"/>
                </a:solidFill>
              </a:rPr>
              <a:t>cementation</a:t>
            </a:r>
          </a:p>
          <a:p>
            <a:pPr marL="533400" indent="-533400">
              <a:lnSpc>
                <a:spcPct val="90000"/>
              </a:lnSpc>
              <a:buNone/>
              <a:defRPr/>
            </a:pPr>
            <a:endParaRPr lang="en-US" altLang="en-US" sz="1200" i="1">
              <a:solidFill>
                <a:schemeClr val="hlink"/>
              </a:solidFill>
            </a:endParaRPr>
          </a:p>
          <a:p>
            <a:pPr marL="533400" indent="-533400">
              <a:lnSpc>
                <a:spcPct val="90000"/>
              </a:lnSpc>
              <a:buNone/>
              <a:defRPr/>
            </a:pPr>
            <a:r>
              <a:rPr lang="en-US" altLang="en-US" sz="2400" b="1" i="1" u="sng">
                <a:solidFill>
                  <a:schemeClr val="hlink"/>
                </a:solidFill>
              </a:rPr>
              <a:t>Sedimentology</a:t>
            </a:r>
            <a:r>
              <a:rPr lang="en-US" altLang="en-US" sz="2400"/>
              <a:t>: the study of the</a:t>
            </a:r>
            <a:r>
              <a:rPr lang="en-US" altLang="en-US" sz="2400" i="1">
                <a:solidFill>
                  <a:schemeClr val="hlink"/>
                </a:solidFill>
              </a:rPr>
              <a:t> production</a:t>
            </a:r>
            <a:r>
              <a:rPr lang="en-US" altLang="en-US" sz="2400"/>
              <a:t>, </a:t>
            </a:r>
            <a:r>
              <a:rPr lang="en-US" altLang="en-US" sz="2400" i="1">
                <a:solidFill>
                  <a:schemeClr val="hlink"/>
                </a:solidFill>
              </a:rPr>
              <a:t>transport</a:t>
            </a:r>
            <a:r>
              <a:rPr lang="en-US" altLang="en-US" sz="2400"/>
              <a:t>, and </a:t>
            </a:r>
            <a:r>
              <a:rPr lang="en-US" altLang="en-US" sz="2400" i="1">
                <a:solidFill>
                  <a:schemeClr val="hlink"/>
                </a:solidFill>
              </a:rPr>
              <a:t>deposition</a:t>
            </a:r>
            <a:r>
              <a:rPr lang="en-US" altLang="en-US" sz="2400"/>
              <a:t> of sediment</a:t>
            </a:r>
          </a:p>
        </p:txBody>
      </p:sp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4165046" y="2191472"/>
            <a:ext cx="36073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000" b="0" dirty="0">
                <a:solidFill>
                  <a:schemeClr val="tx2"/>
                </a:solidFill>
                <a:latin typeface="Arial" panose="020B0604020202020204" pitchFamily="34" charset="0"/>
              </a:rPr>
              <a:t>* some exceptions apply</a:t>
            </a:r>
          </a:p>
        </p:txBody>
      </p:sp>
    </p:spTree>
    <p:extLst>
      <p:ext uri="{BB962C8B-B14F-4D97-AF65-F5344CB8AC3E}">
        <p14:creationId xmlns:p14="http://schemas.microsoft.com/office/powerpoint/2010/main" val="10713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Sedimentary Geology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447800"/>
            <a:ext cx="7543800" cy="48768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Strata</a:t>
            </a:r>
            <a:r>
              <a:rPr lang="en-US" altLang="en-US" sz="2400" i="1" dirty="0"/>
              <a:t>: </a:t>
            </a:r>
            <a:r>
              <a:rPr lang="en-US" altLang="en-US" sz="2400" dirty="0"/>
              <a:t>layers of (usually sedimentary) rock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altLang="en-US" sz="1400" i="1" dirty="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Stratigraphy</a:t>
            </a:r>
            <a:r>
              <a:rPr lang="en-US" altLang="en-US" sz="2400" i="1" dirty="0"/>
              <a:t>:</a:t>
            </a:r>
            <a:r>
              <a:rPr lang="en-US" altLang="en-US" sz="2400" dirty="0"/>
              <a:t> </a:t>
            </a:r>
            <a:endParaRPr lang="en-US" altLang="en-US" dirty="0"/>
          </a:p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dirty="0"/>
              <a:t>The description, study, and/or application of the composition of layered (usually sedimentary) rocks 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dirty="0"/>
              <a:t>A </a:t>
            </a:r>
            <a:r>
              <a:rPr lang="en-US" altLang="en-US" i="1" dirty="0">
                <a:solidFill>
                  <a:schemeClr val="hlink"/>
                </a:solidFill>
              </a:rPr>
              <a:t>succession</a:t>
            </a:r>
            <a:r>
              <a:rPr lang="en-US" altLang="en-US" dirty="0"/>
              <a:t> of layered rocks; </a:t>
            </a:r>
            <a:r>
              <a:rPr lang="en-US" altLang="en-US" i="1" dirty="0"/>
              <a:t>e.g</a:t>
            </a:r>
            <a:r>
              <a:rPr lang="en-US" altLang="en-US" dirty="0"/>
              <a:t>., The stratigraphy of South Carolina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endParaRPr lang="en-US" altLang="en-US" sz="1200" b="1" i="1" u="sng" dirty="0">
              <a:solidFill>
                <a:schemeClr val="hlink"/>
              </a:solidFill>
            </a:endParaRP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Basin</a:t>
            </a:r>
            <a:r>
              <a:rPr lang="en-US" altLang="en-US" sz="2400" i="1" dirty="0"/>
              <a:t>: 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dirty="0"/>
              <a:t>A region of potential sediment </a:t>
            </a:r>
            <a:r>
              <a:rPr lang="en-US" altLang="en-US" i="1" dirty="0">
                <a:solidFill>
                  <a:schemeClr val="hlink"/>
                </a:solidFill>
              </a:rPr>
              <a:t>accumulation </a:t>
            </a:r>
            <a:r>
              <a:rPr lang="en-US" altLang="en-US" dirty="0"/>
              <a:t>generally caused by </a:t>
            </a:r>
            <a:r>
              <a:rPr lang="en-US" altLang="en-US" i="1" dirty="0">
                <a:solidFill>
                  <a:schemeClr val="hlink"/>
                </a:solidFill>
              </a:rPr>
              <a:t>subsidence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dirty="0"/>
              <a:t>The largest possible body of related and once-contiguous* strata; </a:t>
            </a:r>
            <a:r>
              <a:rPr lang="en-US" altLang="en-US" i="1" dirty="0" smtClean="0"/>
              <a:t>e.g.</a:t>
            </a:r>
            <a:r>
              <a:rPr lang="en-US" altLang="en-US" dirty="0" smtClean="0"/>
              <a:t>, </a:t>
            </a:r>
            <a:r>
              <a:rPr lang="en-US" altLang="en-US" dirty="0"/>
              <a:t>The Appalachian Basin</a:t>
            </a:r>
          </a:p>
        </p:txBody>
      </p: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6949225" y="6007298"/>
            <a:ext cx="2590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anose="020B0604020202020204" pitchFamily="34" charset="0"/>
              </a:rPr>
              <a:t>* some exceptions apply</a:t>
            </a:r>
          </a:p>
        </p:txBody>
      </p:sp>
    </p:spTree>
    <p:extLst>
      <p:ext uri="{BB962C8B-B14F-4D97-AF65-F5344CB8AC3E}">
        <p14:creationId xmlns:p14="http://schemas.microsoft.com/office/powerpoint/2010/main" val="27145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6" descr="sa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3"/>
          <a:stretch>
            <a:fillRect/>
          </a:stretch>
        </p:blipFill>
        <p:spPr bwMode="auto">
          <a:xfrm>
            <a:off x="4786313" y="1219200"/>
            <a:ext cx="456565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7" descr="salton_DF_AF_19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b="7840"/>
          <a:stretch>
            <a:fillRect/>
          </a:stretch>
        </p:blipFill>
        <p:spPr bwMode="auto">
          <a:xfrm>
            <a:off x="533400" y="1676400"/>
            <a:ext cx="4495800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Rectangle 9"/>
          <p:cNvSpPr>
            <a:spLocks noChangeArrowheads="1"/>
          </p:cNvSpPr>
          <p:nvPr/>
        </p:nvSpPr>
        <p:spPr bwMode="auto">
          <a:xfrm rot="662787">
            <a:off x="6400800" y="4800600"/>
            <a:ext cx="18288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7831" name="Line 10"/>
          <p:cNvSpPr>
            <a:spLocks noChangeShapeType="1"/>
          </p:cNvSpPr>
          <p:nvPr/>
        </p:nvSpPr>
        <p:spPr bwMode="auto">
          <a:xfrm>
            <a:off x="5029200" y="1676400"/>
            <a:ext cx="3200400" cy="3276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Line 11"/>
          <p:cNvSpPr>
            <a:spLocks noChangeShapeType="1"/>
          </p:cNvSpPr>
          <p:nvPr/>
        </p:nvSpPr>
        <p:spPr bwMode="auto">
          <a:xfrm flipH="1" flipV="1">
            <a:off x="4786313" y="3886200"/>
            <a:ext cx="1662112" cy="7429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3" name="Line 12"/>
          <p:cNvSpPr>
            <a:spLocks noChangeShapeType="1"/>
          </p:cNvSpPr>
          <p:nvPr/>
        </p:nvSpPr>
        <p:spPr bwMode="auto">
          <a:xfrm>
            <a:off x="533400" y="3886200"/>
            <a:ext cx="5848350" cy="11049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 bwMode="auto">
          <a:xfrm>
            <a:off x="7777581" y="6189518"/>
            <a:ext cx="146354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Images by Dave </a:t>
            </a:r>
            <a:r>
              <a:rPr lang="en-US" b="0" i="1" dirty="0" err="1">
                <a:solidFill>
                  <a:schemeClr val="tx2"/>
                </a:solidFill>
                <a:latin typeface="+mn-lt"/>
              </a:rPr>
              <a:t>Barbeau</a:t>
            </a:r>
            <a:r>
              <a:rPr lang="en-US" b="0" i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5343859" y="2393142"/>
            <a:ext cx="39426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n-lt"/>
              </a:rPr>
              <a:t>Miocene alluvial </a:t>
            </a: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fan, Salton 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Trough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7259" y="195944"/>
            <a:ext cx="9393238" cy="669471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</p:spTree>
    <p:extLst>
      <p:ext uri="{BB962C8B-B14F-4D97-AF65-F5344CB8AC3E}">
        <p14:creationId xmlns:p14="http://schemas.microsoft.com/office/powerpoint/2010/main" val="3203524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3" descr="sa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3"/>
          <a:stretch>
            <a:fillRect/>
          </a:stretch>
        </p:blipFill>
        <p:spPr bwMode="auto">
          <a:xfrm>
            <a:off x="4786313" y="1219200"/>
            <a:ext cx="456565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4" descr="salton_DF_AF_19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b="7840"/>
          <a:stretch>
            <a:fillRect/>
          </a:stretch>
        </p:blipFill>
        <p:spPr bwMode="auto">
          <a:xfrm>
            <a:off x="533400" y="1676400"/>
            <a:ext cx="4495800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Line 6"/>
          <p:cNvSpPr>
            <a:spLocks noChangeShapeType="1"/>
          </p:cNvSpPr>
          <p:nvPr/>
        </p:nvSpPr>
        <p:spPr bwMode="auto">
          <a:xfrm flipV="1">
            <a:off x="1828800" y="2590800"/>
            <a:ext cx="60960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914400" y="4784726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0">
                <a:solidFill>
                  <a:schemeClr val="tx2"/>
                </a:solidFill>
                <a:latin typeface="Arial" panose="020B0604020202020204" pitchFamily="34" charset="0"/>
              </a:rPr>
              <a:t>sediment</a:t>
            </a: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 rot="662787">
            <a:off x="6400800" y="4800600"/>
            <a:ext cx="18288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7777581" y="6189518"/>
            <a:ext cx="146354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Images by Dave </a:t>
            </a:r>
            <a:r>
              <a:rPr lang="en-US" b="0" i="1" dirty="0" err="1">
                <a:solidFill>
                  <a:schemeClr val="tx2"/>
                </a:solidFill>
                <a:latin typeface="+mn-lt"/>
              </a:rPr>
              <a:t>Barbeau</a:t>
            </a:r>
            <a:r>
              <a:rPr lang="en-US" b="0" i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343859" y="2393142"/>
            <a:ext cx="39426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n-lt"/>
              </a:rPr>
              <a:t>Miocene alluvial </a:t>
            </a: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fan, Salton 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Trough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7259" y="195944"/>
            <a:ext cx="9393238" cy="669471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</p:spTree>
    <p:extLst>
      <p:ext uri="{BB962C8B-B14F-4D97-AF65-F5344CB8AC3E}">
        <p14:creationId xmlns:p14="http://schemas.microsoft.com/office/powerpoint/2010/main" val="2553639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3" descr="sa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3"/>
          <a:stretch>
            <a:fillRect/>
          </a:stretch>
        </p:blipFill>
        <p:spPr bwMode="auto">
          <a:xfrm>
            <a:off x="4786313" y="1219200"/>
            <a:ext cx="456565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4" descr="salton_DF_AF_19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b="7840"/>
          <a:stretch>
            <a:fillRect/>
          </a:stretch>
        </p:blipFill>
        <p:spPr bwMode="auto">
          <a:xfrm>
            <a:off x="533400" y="1676400"/>
            <a:ext cx="4495800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1905001" y="2362201"/>
            <a:ext cx="9525" cy="4286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>
            <a:off x="1914526" y="2514600"/>
            <a:ext cx="904875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879" name="Text Box 7"/>
          <p:cNvSpPr txBox="1">
            <a:spLocks noChangeArrowheads="1"/>
          </p:cNvSpPr>
          <p:nvPr/>
        </p:nvSpPr>
        <p:spPr bwMode="auto">
          <a:xfrm>
            <a:off x="2228582" y="4151872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0" i="1">
                <a:solidFill>
                  <a:schemeClr val="tx2"/>
                </a:solidFill>
                <a:latin typeface="Arial" panose="020B0604020202020204" pitchFamily="34" charset="0"/>
              </a:rPr>
              <a:t>stratum</a:t>
            </a:r>
            <a:r>
              <a:rPr lang="en-US" altLang="en-US" sz="2800" b="0">
                <a:solidFill>
                  <a:schemeClr val="tx2"/>
                </a:solidFill>
                <a:latin typeface="Arial" panose="020B0604020202020204" pitchFamily="34" charset="0"/>
              </a:rPr>
              <a:t> or </a:t>
            </a:r>
            <a:r>
              <a:rPr lang="en-US" altLang="en-US" sz="2800" b="0" i="1">
                <a:solidFill>
                  <a:schemeClr val="tx2"/>
                </a:solidFill>
                <a:latin typeface="Arial" panose="020B0604020202020204" pitchFamily="34" charset="0"/>
              </a:rPr>
              <a:t>bed</a:t>
            </a:r>
          </a:p>
        </p:txBody>
      </p:sp>
      <p:sp>
        <p:nvSpPr>
          <p:cNvPr id="81929" name="Line 8"/>
          <p:cNvSpPr>
            <a:spLocks noChangeShapeType="1"/>
          </p:cNvSpPr>
          <p:nvPr/>
        </p:nvSpPr>
        <p:spPr bwMode="auto">
          <a:xfrm>
            <a:off x="1219200" y="1905000"/>
            <a:ext cx="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Line 9"/>
          <p:cNvSpPr>
            <a:spLocks noChangeShapeType="1"/>
          </p:cNvSpPr>
          <p:nvPr/>
        </p:nvSpPr>
        <p:spPr bwMode="auto">
          <a:xfrm>
            <a:off x="1219201" y="2790826"/>
            <a:ext cx="695325" cy="2238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882" name="Text Box 10"/>
          <p:cNvSpPr txBox="1">
            <a:spLocks noChangeArrowheads="1"/>
          </p:cNvSpPr>
          <p:nvPr/>
        </p:nvSpPr>
        <p:spPr bwMode="auto">
          <a:xfrm>
            <a:off x="712831" y="5099045"/>
            <a:ext cx="3483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0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strata or succession of beds </a:t>
            </a:r>
            <a:endParaRPr lang="en-US" altLang="en-US" sz="2800" b="0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1932" name="Rectangle 11"/>
          <p:cNvSpPr>
            <a:spLocks noChangeArrowheads="1"/>
          </p:cNvSpPr>
          <p:nvPr/>
        </p:nvSpPr>
        <p:spPr bwMode="auto">
          <a:xfrm rot="662787">
            <a:off x="6400800" y="4800600"/>
            <a:ext cx="18288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777581" y="6189518"/>
            <a:ext cx="146354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Images by Dave </a:t>
            </a:r>
            <a:r>
              <a:rPr lang="en-US" b="0" i="1" dirty="0" err="1">
                <a:solidFill>
                  <a:schemeClr val="tx2"/>
                </a:solidFill>
                <a:latin typeface="+mn-lt"/>
              </a:rPr>
              <a:t>Barbeau</a:t>
            </a:r>
            <a:r>
              <a:rPr lang="en-US" b="0" i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5343859" y="2393142"/>
            <a:ext cx="39426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n-lt"/>
              </a:rPr>
              <a:t>Miocene alluvial </a:t>
            </a: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fan, Salton 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Trough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259" y="195944"/>
            <a:ext cx="9393238" cy="669471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</p:spTree>
    <p:extLst>
      <p:ext uri="{BB962C8B-B14F-4D97-AF65-F5344CB8AC3E}">
        <p14:creationId xmlns:p14="http://schemas.microsoft.com/office/powerpoint/2010/main" val="2738328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3" descr="sa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3"/>
          <a:stretch>
            <a:fillRect/>
          </a:stretch>
        </p:blipFill>
        <p:spPr bwMode="auto">
          <a:xfrm>
            <a:off x="4786313" y="1219200"/>
            <a:ext cx="456565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4" descr="salton_DF_AF_19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b="7840"/>
          <a:stretch>
            <a:fillRect/>
          </a:stretch>
        </p:blipFill>
        <p:spPr bwMode="auto">
          <a:xfrm>
            <a:off x="533400" y="1676400"/>
            <a:ext cx="4495800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Rectangle 5"/>
          <p:cNvSpPr>
            <a:spLocks noChangeArrowheads="1"/>
          </p:cNvSpPr>
          <p:nvPr/>
        </p:nvSpPr>
        <p:spPr bwMode="auto">
          <a:xfrm rot="662787">
            <a:off x="6400800" y="4800600"/>
            <a:ext cx="18288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>
            <a:off x="5181601" y="1371600"/>
            <a:ext cx="295275" cy="3810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1600201" y="3972038"/>
            <a:ext cx="2057400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altLang="en-US" sz="2800" b="0" i="1" dirty="0">
                <a:solidFill>
                  <a:schemeClr val="tx2"/>
                </a:solidFill>
                <a:latin typeface="Arial" panose="020B0604020202020204" pitchFamily="34" charset="0"/>
              </a:rPr>
              <a:t>succession</a:t>
            </a: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or 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altLang="en-US" sz="2800" b="0" i="1" dirty="0">
                <a:solidFill>
                  <a:schemeClr val="tx2"/>
                </a:solidFill>
                <a:latin typeface="Arial" panose="020B0604020202020204" pitchFamily="34" charset="0"/>
              </a:rPr>
              <a:t>stratigraphy 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or 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altLang="en-US" sz="2800" b="0" i="1" dirty="0">
                <a:solidFill>
                  <a:schemeClr val="tx2"/>
                </a:solidFill>
                <a:latin typeface="Arial" panose="020B0604020202020204" pitchFamily="34" charset="0"/>
              </a:rPr>
              <a:t>strata</a:t>
            </a: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lang="en-US" altLang="en-US" sz="2800" b="0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 flipH="1">
            <a:off x="3581400" y="3124200"/>
            <a:ext cx="175260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7777581" y="6189518"/>
            <a:ext cx="146354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Images by Dave </a:t>
            </a:r>
            <a:r>
              <a:rPr lang="en-US" b="0" i="1" dirty="0" err="1">
                <a:solidFill>
                  <a:schemeClr val="tx2"/>
                </a:solidFill>
                <a:latin typeface="+mn-lt"/>
              </a:rPr>
              <a:t>Barbeau</a:t>
            </a:r>
            <a:r>
              <a:rPr lang="en-US" b="0" i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343859" y="2393142"/>
            <a:ext cx="39426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n-lt"/>
              </a:rPr>
              <a:t>Miocene alluvial </a:t>
            </a: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fan, Salton 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Trough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7259" y="195944"/>
            <a:ext cx="9393238" cy="669471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</p:spTree>
    <p:extLst>
      <p:ext uri="{BB962C8B-B14F-4D97-AF65-F5344CB8AC3E}">
        <p14:creationId xmlns:p14="http://schemas.microsoft.com/office/powerpoint/2010/main" val="3875085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421" y="207820"/>
            <a:ext cx="9393238" cy="698356"/>
          </a:xfrm>
        </p:spPr>
        <p:txBody>
          <a:bodyPr vert="horz" lIns="92075" tIns="46038" rIns="92075" bIns="46038" rtlCol="0" anchor="ctr">
            <a:normAutofit/>
          </a:bodyPr>
          <a:lstStyle/>
          <a:p>
            <a:pPr>
              <a:defRPr/>
            </a:pPr>
            <a:r>
              <a:rPr lang="en-US" altLang="en-US" sz="3600" dirty="0"/>
              <a:t>Siliciclastic Sedimentary Rocks: Sandstones </a:t>
            </a:r>
          </a:p>
        </p:txBody>
      </p:sp>
      <p:pic>
        <p:nvPicPr>
          <p:cNvPr id="12292" name="Picture 3" descr="qf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143000"/>
            <a:ext cx="7162800" cy="51720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62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3" descr="sa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3"/>
          <a:stretch>
            <a:fillRect/>
          </a:stretch>
        </p:blipFill>
        <p:spPr bwMode="auto">
          <a:xfrm>
            <a:off x="4786313" y="1219200"/>
            <a:ext cx="4565650" cy="525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4" descr="salton_DF_AF_19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b="7840"/>
          <a:stretch>
            <a:fillRect/>
          </a:stretch>
        </p:blipFill>
        <p:spPr bwMode="auto">
          <a:xfrm>
            <a:off x="533400" y="1676400"/>
            <a:ext cx="4495800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Rectangle 5"/>
          <p:cNvSpPr>
            <a:spLocks noChangeArrowheads="1"/>
          </p:cNvSpPr>
          <p:nvPr/>
        </p:nvSpPr>
        <p:spPr bwMode="auto">
          <a:xfrm rot="662787">
            <a:off x="6400800" y="4800600"/>
            <a:ext cx="18288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6023" name="Line 6"/>
          <p:cNvSpPr>
            <a:spLocks noChangeShapeType="1"/>
          </p:cNvSpPr>
          <p:nvPr/>
        </p:nvSpPr>
        <p:spPr bwMode="auto">
          <a:xfrm>
            <a:off x="4181476" y="4867276"/>
            <a:ext cx="4048125" cy="923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27" name="Text Box 7"/>
          <p:cNvSpPr txBox="1">
            <a:spLocks noChangeArrowheads="1"/>
          </p:cNvSpPr>
          <p:nvPr/>
        </p:nvSpPr>
        <p:spPr bwMode="auto">
          <a:xfrm>
            <a:off x="533400" y="4348930"/>
            <a:ext cx="40005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students </a:t>
            </a:r>
            <a:r>
              <a:rPr lang="en-US" altLang="en-US" sz="2800" b="0" dirty="0" smtClean="0">
                <a:solidFill>
                  <a:schemeClr val="tx2"/>
                </a:solidFill>
                <a:latin typeface="Arial" panose="020B0604020202020204" pitchFamily="34" charset="0"/>
              </a:rPr>
              <a:t>studying </a:t>
            </a:r>
            <a:r>
              <a:rPr lang="en-US" altLang="en-US" sz="2800" b="0" i="1" dirty="0">
                <a:solidFill>
                  <a:schemeClr val="tx2"/>
                </a:solidFill>
                <a:latin typeface="Arial" panose="020B0604020202020204" pitchFamily="34" charset="0"/>
              </a:rPr>
              <a:t>stratigraphy</a:t>
            </a:r>
            <a:endParaRPr lang="en-US" altLang="en-US" sz="2800" b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777581" y="6189518"/>
            <a:ext cx="146354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Images by Dave </a:t>
            </a:r>
            <a:r>
              <a:rPr lang="en-US" b="0" i="1" dirty="0" err="1">
                <a:solidFill>
                  <a:schemeClr val="tx2"/>
                </a:solidFill>
                <a:latin typeface="+mn-lt"/>
              </a:rPr>
              <a:t>Barbeau</a:t>
            </a:r>
            <a:r>
              <a:rPr lang="en-US" b="0" i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343859" y="2393142"/>
            <a:ext cx="39426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n-lt"/>
              </a:rPr>
              <a:t>Miocene alluvial </a:t>
            </a: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fan, Salton 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Trough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17259" y="195944"/>
            <a:ext cx="9393238" cy="669471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</p:spTree>
    <p:extLst>
      <p:ext uri="{BB962C8B-B14F-4D97-AF65-F5344CB8AC3E}">
        <p14:creationId xmlns:p14="http://schemas.microsoft.com/office/powerpoint/2010/main" val="2684101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301" y="167425"/>
            <a:ext cx="5113673" cy="741676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  <p:pic>
        <p:nvPicPr>
          <p:cNvPr id="88068" name="Picture 10" descr="DSC_0008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5981" b="15948"/>
          <a:stretch>
            <a:fillRect/>
          </a:stretch>
        </p:blipFill>
        <p:spPr bwMode="auto">
          <a:xfrm>
            <a:off x="4930776" y="1143000"/>
            <a:ext cx="4441825" cy="5410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11" descr="DSC_0008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30173" r="18665" b="18147"/>
          <a:stretch>
            <a:fillRect/>
          </a:stretch>
        </p:blipFill>
        <p:spPr bwMode="auto">
          <a:xfrm>
            <a:off x="838201" y="1219200"/>
            <a:ext cx="3857625" cy="4648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1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8399" y="58736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  <p:pic>
        <p:nvPicPr>
          <p:cNvPr id="90116" name="Picture 3" descr="DSC_0008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5981" b="15948"/>
          <a:stretch>
            <a:fillRect/>
          </a:stretch>
        </p:blipFill>
        <p:spPr bwMode="auto">
          <a:xfrm>
            <a:off x="4930776" y="1143000"/>
            <a:ext cx="4441825" cy="5410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4" descr="DSC_0008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30173" r="18665" b="18147"/>
          <a:stretch>
            <a:fillRect/>
          </a:stretch>
        </p:blipFill>
        <p:spPr bwMode="auto">
          <a:xfrm>
            <a:off x="838201" y="1219200"/>
            <a:ext cx="3857625" cy="4648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Freeform 5"/>
          <p:cNvSpPr>
            <a:spLocks/>
          </p:cNvSpPr>
          <p:nvPr/>
        </p:nvSpPr>
        <p:spPr bwMode="auto">
          <a:xfrm>
            <a:off x="812801" y="1198563"/>
            <a:ext cx="3636963" cy="4508500"/>
          </a:xfrm>
          <a:custGeom>
            <a:avLst/>
            <a:gdLst>
              <a:gd name="T0" fmla="*/ 3387725 w 2291"/>
              <a:gd name="T1" fmla="*/ 68263 h 2840"/>
              <a:gd name="T2" fmla="*/ 2320925 w 2291"/>
              <a:gd name="T3" fmla="*/ 201613 h 2840"/>
              <a:gd name="T4" fmla="*/ 2178050 w 2291"/>
              <a:gd name="T5" fmla="*/ 249238 h 2840"/>
              <a:gd name="T6" fmla="*/ 1968500 w 2291"/>
              <a:gd name="T7" fmla="*/ 411163 h 2840"/>
              <a:gd name="T8" fmla="*/ 1882775 w 2291"/>
              <a:gd name="T9" fmla="*/ 439738 h 2840"/>
              <a:gd name="T10" fmla="*/ 1749425 w 2291"/>
              <a:gd name="T11" fmla="*/ 525463 h 2840"/>
              <a:gd name="T12" fmla="*/ 1644650 w 2291"/>
              <a:gd name="T13" fmla="*/ 620713 h 2840"/>
              <a:gd name="T14" fmla="*/ 1473200 w 2291"/>
              <a:gd name="T15" fmla="*/ 744538 h 2840"/>
              <a:gd name="T16" fmla="*/ 1149350 w 2291"/>
              <a:gd name="T17" fmla="*/ 982663 h 2840"/>
              <a:gd name="T18" fmla="*/ 1130300 w 2291"/>
              <a:gd name="T19" fmla="*/ 1782763 h 2840"/>
              <a:gd name="T20" fmla="*/ 1196975 w 2291"/>
              <a:gd name="T21" fmla="*/ 1963738 h 2840"/>
              <a:gd name="T22" fmla="*/ 1120775 w 2291"/>
              <a:gd name="T23" fmla="*/ 2601913 h 2840"/>
              <a:gd name="T24" fmla="*/ 835025 w 2291"/>
              <a:gd name="T25" fmla="*/ 3097213 h 2840"/>
              <a:gd name="T26" fmla="*/ 596900 w 2291"/>
              <a:gd name="T27" fmla="*/ 3554413 h 2840"/>
              <a:gd name="T28" fmla="*/ 415925 w 2291"/>
              <a:gd name="T29" fmla="*/ 3868738 h 2840"/>
              <a:gd name="T30" fmla="*/ 44450 w 2291"/>
              <a:gd name="T31" fmla="*/ 4002088 h 2840"/>
              <a:gd name="T32" fmla="*/ 15875 w 2291"/>
              <a:gd name="T33" fmla="*/ 4221163 h 2840"/>
              <a:gd name="T34" fmla="*/ 168275 w 2291"/>
              <a:gd name="T35" fmla="*/ 4364038 h 2840"/>
              <a:gd name="T36" fmla="*/ 358775 w 2291"/>
              <a:gd name="T37" fmla="*/ 4487863 h 2840"/>
              <a:gd name="T38" fmla="*/ 501650 w 2291"/>
              <a:gd name="T39" fmla="*/ 4354513 h 2840"/>
              <a:gd name="T40" fmla="*/ 644525 w 2291"/>
              <a:gd name="T41" fmla="*/ 4144963 h 2840"/>
              <a:gd name="T42" fmla="*/ 730250 w 2291"/>
              <a:gd name="T43" fmla="*/ 4097338 h 2840"/>
              <a:gd name="T44" fmla="*/ 777875 w 2291"/>
              <a:gd name="T45" fmla="*/ 4059238 h 2840"/>
              <a:gd name="T46" fmla="*/ 825500 w 2291"/>
              <a:gd name="T47" fmla="*/ 3716338 h 2840"/>
              <a:gd name="T48" fmla="*/ 968375 w 2291"/>
              <a:gd name="T49" fmla="*/ 3430588 h 2840"/>
              <a:gd name="T50" fmla="*/ 1149350 w 2291"/>
              <a:gd name="T51" fmla="*/ 3163888 h 2840"/>
              <a:gd name="T52" fmla="*/ 1387475 w 2291"/>
              <a:gd name="T53" fmla="*/ 3087688 h 2840"/>
              <a:gd name="T54" fmla="*/ 1473200 w 2291"/>
              <a:gd name="T55" fmla="*/ 3059113 h 2840"/>
              <a:gd name="T56" fmla="*/ 1682750 w 2291"/>
              <a:gd name="T57" fmla="*/ 2859088 h 2840"/>
              <a:gd name="T58" fmla="*/ 1787525 w 2291"/>
              <a:gd name="T59" fmla="*/ 2773363 h 2840"/>
              <a:gd name="T60" fmla="*/ 1997075 w 2291"/>
              <a:gd name="T61" fmla="*/ 2611438 h 2840"/>
              <a:gd name="T62" fmla="*/ 2311400 w 2291"/>
              <a:gd name="T63" fmla="*/ 2449513 h 2840"/>
              <a:gd name="T64" fmla="*/ 2416175 w 2291"/>
              <a:gd name="T65" fmla="*/ 2287588 h 2840"/>
              <a:gd name="T66" fmla="*/ 2587625 w 2291"/>
              <a:gd name="T67" fmla="*/ 1887538 h 2840"/>
              <a:gd name="T68" fmla="*/ 2635250 w 2291"/>
              <a:gd name="T69" fmla="*/ 1411288 h 2840"/>
              <a:gd name="T70" fmla="*/ 2730500 w 2291"/>
              <a:gd name="T71" fmla="*/ 1030288 h 2840"/>
              <a:gd name="T72" fmla="*/ 2863850 w 2291"/>
              <a:gd name="T73" fmla="*/ 982663 h 2840"/>
              <a:gd name="T74" fmla="*/ 2816225 w 2291"/>
              <a:gd name="T75" fmla="*/ 1125538 h 2840"/>
              <a:gd name="T76" fmla="*/ 2987675 w 2291"/>
              <a:gd name="T77" fmla="*/ 1239838 h 2840"/>
              <a:gd name="T78" fmla="*/ 3063875 w 2291"/>
              <a:gd name="T79" fmla="*/ 1173163 h 2840"/>
              <a:gd name="T80" fmla="*/ 3140075 w 2291"/>
              <a:gd name="T81" fmla="*/ 1116013 h 2840"/>
              <a:gd name="T82" fmla="*/ 3187700 w 2291"/>
              <a:gd name="T83" fmla="*/ 1068388 h 2840"/>
              <a:gd name="T84" fmla="*/ 3349625 w 2291"/>
              <a:gd name="T85" fmla="*/ 896938 h 2840"/>
              <a:gd name="T86" fmla="*/ 3463925 w 2291"/>
              <a:gd name="T87" fmla="*/ 668338 h 2840"/>
              <a:gd name="T88" fmla="*/ 3530600 w 2291"/>
              <a:gd name="T89" fmla="*/ 563563 h 2840"/>
              <a:gd name="T90" fmla="*/ 3549650 w 2291"/>
              <a:gd name="T91" fmla="*/ 163513 h 28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91" h="2840">
                <a:moveTo>
                  <a:pt x="2242" y="97"/>
                </a:moveTo>
                <a:cubicBezTo>
                  <a:pt x="2203" y="84"/>
                  <a:pt x="2173" y="56"/>
                  <a:pt x="2134" y="43"/>
                </a:cubicBezTo>
                <a:cubicBezTo>
                  <a:pt x="2108" y="43"/>
                  <a:pt x="1704" y="0"/>
                  <a:pt x="1522" y="61"/>
                </a:cubicBezTo>
                <a:cubicBezTo>
                  <a:pt x="1497" y="86"/>
                  <a:pt x="1483" y="96"/>
                  <a:pt x="1462" y="127"/>
                </a:cubicBezTo>
                <a:cubicBezTo>
                  <a:pt x="1455" y="138"/>
                  <a:pt x="1438" y="135"/>
                  <a:pt x="1426" y="139"/>
                </a:cubicBezTo>
                <a:cubicBezTo>
                  <a:pt x="1408" y="145"/>
                  <a:pt x="1390" y="151"/>
                  <a:pt x="1372" y="157"/>
                </a:cubicBezTo>
                <a:cubicBezTo>
                  <a:pt x="1352" y="164"/>
                  <a:pt x="1338" y="180"/>
                  <a:pt x="1318" y="187"/>
                </a:cubicBezTo>
                <a:cubicBezTo>
                  <a:pt x="1298" y="216"/>
                  <a:pt x="1269" y="239"/>
                  <a:pt x="1240" y="259"/>
                </a:cubicBezTo>
                <a:cubicBezTo>
                  <a:pt x="1229" y="266"/>
                  <a:pt x="1216" y="267"/>
                  <a:pt x="1204" y="271"/>
                </a:cubicBezTo>
                <a:cubicBezTo>
                  <a:pt x="1198" y="273"/>
                  <a:pt x="1186" y="277"/>
                  <a:pt x="1186" y="277"/>
                </a:cubicBezTo>
                <a:cubicBezTo>
                  <a:pt x="1157" y="320"/>
                  <a:pt x="1198" y="267"/>
                  <a:pt x="1138" y="307"/>
                </a:cubicBezTo>
                <a:cubicBezTo>
                  <a:pt x="1126" y="315"/>
                  <a:pt x="1102" y="331"/>
                  <a:pt x="1102" y="331"/>
                </a:cubicBezTo>
                <a:cubicBezTo>
                  <a:pt x="1069" y="380"/>
                  <a:pt x="1112" y="324"/>
                  <a:pt x="1072" y="355"/>
                </a:cubicBezTo>
                <a:cubicBezTo>
                  <a:pt x="1059" y="365"/>
                  <a:pt x="1050" y="382"/>
                  <a:pt x="1036" y="391"/>
                </a:cubicBezTo>
                <a:cubicBezTo>
                  <a:pt x="1018" y="403"/>
                  <a:pt x="997" y="412"/>
                  <a:pt x="982" y="427"/>
                </a:cubicBezTo>
                <a:cubicBezTo>
                  <a:pt x="960" y="449"/>
                  <a:pt x="958" y="461"/>
                  <a:pt x="928" y="469"/>
                </a:cubicBezTo>
                <a:cubicBezTo>
                  <a:pt x="898" y="515"/>
                  <a:pt x="826" y="566"/>
                  <a:pt x="772" y="577"/>
                </a:cubicBezTo>
                <a:cubicBezTo>
                  <a:pt x="752" y="590"/>
                  <a:pt x="744" y="606"/>
                  <a:pt x="724" y="619"/>
                </a:cubicBezTo>
                <a:cubicBezTo>
                  <a:pt x="715" y="645"/>
                  <a:pt x="697" y="665"/>
                  <a:pt x="688" y="691"/>
                </a:cubicBezTo>
                <a:cubicBezTo>
                  <a:pt x="692" y="856"/>
                  <a:pt x="696" y="969"/>
                  <a:pt x="712" y="1123"/>
                </a:cubicBezTo>
                <a:cubicBezTo>
                  <a:pt x="715" y="1150"/>
                  <a:pt x="727" y="1160"/>
                  <a:pt x="736" y="1183"/>
                </a:cubicBezTo>
                <a:cubicBezTo>
                  <a:pt x="743" y="1201"/>
                  <a:pt x="754" y="1237"/>
                  <a:pt x="754" y="1237"/>
                </a:cubicBezTo>
                <a:cubicBezTo>
                  <a:pt x="752" y="1339"/>
                  <a:pt x="753" y="1441"/>
                  <a:pt x="748" y="1543"/>
                </a:cubicBezTo>
                <a:cubicBezTo>
                  <a:pt x="746" y="1576"/>
                  <a:pt x="722" y="1612"/>
                  <a:pt x="706" y="1639"/>
                </a:cubicBezTo>
                <a:cubicBezTo>
                  <a:pt x="663" y="1715"/>
                  <a:pt x="584" y="1777"/>
                  <a:pt x="556" y="1861"/>
                </a:cubicBezTo>
                <a:cubicBezTo>
                  <a:pt x="552" y="1905"/>
                  <a:pt x="560" y="1928"/>
                  <a:pt x="526" y="1951"/>
                </a:cubicBezTo>
                <a:cubicBezTo>
                  <a:pt x="471" y="2033"/>
                  <a:pt x="424" y="2107"/>
                  <a:pt x="400" y="2203"/>
                </a:cubicBezTo>
                <a:cubicBezTo>
                  <a:pt x="397" y="2217"/>
                  <a:pt x="381" y="2225"/>
                  <a:pt x="376" y="2239"/>
                </a:cubicBezTo>
                <a:cubicBezTo>
                  <a:pt x="357" y="2295"/>
                  <a:pt x="318" y="2335"/>
                  <a:pt x="286" y="2383"/>
                </a:cubicBezTo>
                <a:cubicBezTo>
                  <a:pt x="276" y="2398"/>
                  <a:pt x="273" y="2423"/>
                  <a:pt x="262" y="2437"/>
                </a:cubicBezTo>
                <a:cubicBezTo>
                  <a:pt x="229" y="2479"/>
                  <a:pt x="97" y="2472"/>
                  <a:pt x="70" y="2473"/>
                </a:cubicBezTo>
                <a:cubicBezTo>
                  <a:pt x="48" y="2487"/>
                  <a:pt x="47" y="2502"/>
                  <a:pt x="28" y="2521"/>
                </a:cubicBezTo>
                <a:cubicBezTo>
                  <a:pt x="21" y="2541"/>
                  <a:pt x="11" y="2555"/>
                  <a:pt x="4" y="2575"/>
                </a:cubicBezTo>
                <a:cubicBezTo>
                  <a:pt x="6" y="2603"/>
                  <a:pt x="0" y="2633"/>
                  <a:pt x="10" y="2659"/>
                </a:cubicBezTo>
                <a:cubicBezTo>
                  <a:pt x="15" y="2672"/>
                  <a:pt x="46" y="2683"/>
                  <a:pt x="46" y="2683"/>
                </a:cubicBezTo>
                <a:cubicBezTo>
                  <a:pt x="68" y="2717"/>
                  <a:pt x="79" y="2722"/>
                  <a:pt x="106" y="2749"/>
                </a:cubicBezTo>
                <a:cubicBezTo>
                  <a:pt x="117" y="2782"/>
                  <a:pt x="103" y="2756"/>
                  <a:pt x="136" y="2773"/>
                </a:cubicBezTo>
                <a:cubicBezTo>
                  <a:pt x="168" y="2789"/>
                  <a:pt x="192" y="2816"/>
                  <a:pt x="226" y="2827"/>
                </a:cubicBezTo>
                <a:cubicBezTo>
                  <a:pt x="254" y="2825"/>
                  <a:pt x="289" y="2840"/>
                  <a:pt x="310" y="2821"/>
                </a:cubicBezTo>
                <a:cubicBezTo>
                  <a:pt x="329" y="2803"/>
                  <a:pt x="314" y="2769"/>
                  <a:pt x="316" y="2743"/>
                </a:cubicBezTo>
                <a:cubicBezTo>
                  <a:pt x="321" y="2678"/>
                  <a:pt x="319" y="2650"/>
                  <a:pt x="382" y="2629"/>
                </a:cubicBezTo>
                <a:cubicBezTo>
                  <a:pt x="390" y="2623"/>
                  <a:pt x="397" y="2616"/>
                  <a:pt x="406" y="2611"/>
                </a:cubicBezTo>
                <a:cubicBezTo>
                  <a:pt x="411" y="2608"/>
                  <a:pt x="418" y="2608"/>
                  <a:pt x="424" y="2605"/>
                </a:cubicBezTo>
                <a:cubicBezTo>
                  <a:pt x="437" y="2598"/>
                  <a:pt x="460" y="2581"/>
                  <a:pt x="460" y="2581"/>
                </a:cubicBezTo>
                <a:cubicBezTo>
                  <a:pt x="464" y="2575"/>
                  <a:pt x="466" y="2568"/>
                  <a:pt x="472" y="2563"/>
                </a:cubicBezTo>
                <a:cubicBezTo>
                  <a:pt x="477" y="2559"/>
                  <a:pt x="486" y="2562"/>
                  <a:pt x="490" y="2557"/>
                </a:cubicBezTo>
                <a:cubicBezTo>
                  <a:pt x="497" y="2548"/>
                  <a:pt x="504" y="2512"/>
                  <a:pt x="514" y="2497"/>
                </a:cubicBezTo>
                <a:cubicBezTo>
                  <a:pt x="516" y="2445"/>
                  <a:pt x="516" y="2393"/>
                  <a:pt x="520" y="2341"/>
                </a:cubicBezTo>
                <a:cubicBezTo>
                  <a:pt x="520" y="2335"/>
                  <a:pt x="525" y="2329"/>
                  <a:pt x="526" y="2323"/>
                </a:cubicBezTo>
                <a:cubicBezTo>
                  <a:pt x="539" y="2229"/>
                  <a:pt x="533" y="2213"/>
                  <a:pt x="610" y="2161"/>
                </a:cubicBezTo>
                <a:cubicBezTo>
                  <a:pt x="628" y="2134"/>
                  <a:pt x="661" y="2119"/>
                  <a:pt x="688" y="2101"/>
                </a:cubicBezTo>
                <a:cubicBezTo>
                  <a:pt x="711" y="2067"/>
                  <a:pt x="704" y="2006"/>
                  <a:pt x="724" y="1993"/>
                </a:cubicBezTo>
                <a:cubicBezTo>
                  <a:pt x="741" y="1983"/>
                  <a:pt x="760" y="1977"/>
                  <a:pt x="778" y="1969"/>
                </a:cubicBezTo>
                <a:cubicBezTo>
                  <a:pt x="810" y="1955"/>
                  <a:pt x="841" y="1953"/>
                  <a:pt x="874" y="1945"/>
                </a:cubicBezTo>
                <a:cubicBezTo>
                  <a:pt x="886" y="1942"/>
                  <a:pt x="898" y="1937"/>
                  <a:pt x="910" y="1933"/>
                </a:cubicBezTo>
                <a:cubicBezTo>
                  <a:pt x="916" y="1931"/>
                  <a:pt x="928" y="1927"/>
                  <a:pt x="928" y="1927"/>
                </a:cubicBezTo>
                <a:cubicBezTo>
                  <a:pt x="948" y="1896"/>
                  <a:pt x="981" y="1870"/>
                  <a:pt x="1012" y="1849"/>
                </a:cubicBezTo>
                <a:cubicBezTo>
                  <a:pt x="1026" y="1828"/>
                  <a:pt x="1039" y="1815"/>
                  <a:pt x="1060" y="1801"/>
                </a:cubicBezTo>
                <a:cubicBezTo>
                  <a:pt x="1080" y="1771"/>
                  <a:pt x="1066" y="1787"/>
                  <a:pt x="1108" y="1759"/>
                </a:cubicBezTo>
                <a:cubicBezTo>
                  <a:pt x="1114" y="1755"/>
                  <a:pt x="1126" y="1747"/>
                  <a:pt x="1126" y="1747"/>
                </a:cubicBezTo>
                <a:cubicBezTo>
                  <a:pt x="1140" y="1726"/>
                  <a:pt x="1150" y="1719"/>
                  <a:pt x="1174" y="1711"/>
                </a:cubicBezTo>
                <a:cubicBezTo>
                  <a:pt x="1189" y="1689"/>
                  <a:pt x="1229" y="1652"/>
                  <a:pt x="1258" y="1645"/>
                </a:cubicBezTo>
                <a:cubicBezTo>
                  <a:pt x="1280" y="1639"/>
                  <a:pt x="1304" y="1638"/>
                  <a:pt x="1324" y="1627"/>
                </a:cubicBezTo>
                <a:cubicBezTo>
                  <a:pt x="1371" y="1601"/>
                  <a:pt x="1405" y="1560"/>
                  <a:pt x="1456" y="1543"/>
                </a:cubicBezTo>
                <a:cubicBezTo>
                  <a:pt x="1470" y="1502"/>
                  <a:pt x="1451" y="1546"/>
                  <a:pt x="1480" y="1513"/>
                </a:cubicBezTo>
                <a:cubicBezTo>
                  <a:pt x="1501" y="1489"/>
                  <a:pt x="1505" y="1466"/>
                  <a:pt x="1522" y="1441"/>
                </a:cubicBezTo>
                <a:cubicBezTo>
                  <a:pt x="1529" y="1365"/>
                  <a:pt x="1538" y="1289"/>
                  <a:pt x="1606" y="1243"/>
                </a:cubicBezTo>
                <a:cubicBezTo>
                  <a:pt x="1613" y="1223"/>
                  <a:pt x="1623" y="1209"/>
                  <a:pt x="1630" y="1189"/>
                </a:cubicBezTo>
                <a:cubicBezTo>
                  <a:pt x="1632" y="1107"/>
                  <a:pt x="1631" y="1025"/>
                  <a:pt x="1636" y="943"/>
                </a:cubicBezTo>
                <a:cubicBezTo>
                  <a:pt x="1639" y="901"/>
                  <a:pt x="1648" y="917"/>
                  <a:pt x="1660" y="889"/>
                </a:cubicBezTo>
                <a:cubicBezTo>
                  <a:pt x="1675" y="856"/>
                  <a:pt x="1691" y="815"/>
                  <a:pt x="1702" y="781"/>
                </a:cubicBezTo>
                <a:cubicBezTo>
                  <a:pt x="1716" y="739"/>
                  <a:pt x="1707" y="691"/>
                  <a:pt x="1720" y="649"/>
                </a:cubicBezTo>
                <a:cubicBezTo>
                  <a:pt x="1727" y="627"/>
                  <a:pt x="1749" y="619"/>
                  <a:pt x="1768" y="613"/>
                </a:cubicBezTo>
                <a:cubicBezTo>
                  <a:pt x="1780" y="615"/>
                  <a:pt x="1797" y="609"/>
                  <a:pt x="1804" y="619"/>
                </a:cubicBezTo>
                <a:cubicBezTo>
                  <a:pt x="1818" y="638"/>
                  <a:pt x="1792" y="659"/>
                  <a:pt x="1786" y="673"/>
                </a:cubicBezTo>
                <a:cubicBezTo>
                  <a:pt x="1781" y="685"/>
                  <a:pt x="1774" y="709"/>
                  <a:pt x="1774" y="709"/>
                </a:cubicBezTo>
                <a:cubicBezTo>
                  <a:pt x="1781" y="848"/>
                  <a:pt x="1749" y="830"/>
                  <a:pt x="1846" y="811"/>
                </a:cubicBezTo>
                <a:cubicBezTo>
                  <a:pt x="1857" y="800"/>
                  <a:pt x="1871" y="792"/>
                  <a:pt x="1882" y="781"/>
                </a:cubicBezTo>
                <a:cubicBezTo>
                  <a:pt x="1887" y="776"/>
                  <a:pt x="1889" y="768"/>
                  <a:pt x="1894" y="763"/>
                </a:cubicBezTo>
                <a:cubicBezTo>
                  <a:pt x="1905" y="754"/>
                  <a:pt x="1918" y="747"/>
                  <a:pt x="1930" y="739"/>
                </a:cubicBezTo>
                <a:cubicBezTo>
                  <a:pt x="1936" y="735"/>
                  <a:pt x="1948" y="727"/>
                  <a:pt x="1948" y="727"/>
                </a:cubicBezTo>
                <a:cubicBezTo>
                  <a:pt x="1982" y="675"/>
                  <a:pt x="1937" y="736"/>
                  <a:pt x="1978" y="703"/>
                </a:cubicBezTo>
                <a:cubicBezTo>
                  <a:pt x="1984" y="698"/>
                  <a:pt x="1985" y="690"/>
                  <a:pt x="1990" y="685"/>
                </a:cubicBezTo>
                <a:cubicBezTo>
                  <a:pt x="1995" y="680"/>
                  <a:pt x="2002" y="677"/>
                  <a:pt x="2008" y="673"/>
                </a:cubicBezTo>
                <a:cubicBezTo>
                  <a:pt x="2022" y="653"/>
                  <a:pt x="2039" y="642"/>
                  <a:pt x="2056" y="625"/>
                </a:cubicBezTo>
                <a:cubicBezTo>
                  <a:pt x="2064" y="601"/>
                  <a:pt x="2089" y="579"/>
                  <a:pt x="2110" y="565"/>
                </a:cubicBezTo>
                <a:cubicBezTo>
                  <a:pt x="2118" y="542"/>
                  <a:pt x="2132" y="540"/>
                  <a:pt x="2140" y="517"/>
                </a:cubicBezTo>
                <a:cubicBezTo>
                  <a:pt x="2146" y="472"/>
                  <a:pt x="2150" y="453"/>
                  <a:pt x="2182" y="421"/>
                </a:cubicBezTo>
                <a:cubicBezTo>
                  <a:pt x="2194" y="386"/>
                  <a:pt x="2179" y="418"/>
                  <a:pt x="2206" y="391"/>
                </a:cubicBezTo>
                <a:cubicBezTo>
                  <a:pt x="2226" y="371"/>
                  <a:pt x="2212" y="377"/>
                  <a:pt x="2224" y="355"/>
                </a:cubicBezTo>
                <a:cubicBezTo>
                  <a:pt x="2239" y="328"/>
                  <a:pt x="2257" y="311"/>
                  <a:pt x="2266" y="283"/>
                </a:cubicBezTo>
                <a:cubicBezTo>
                  <a:pt x="2264" y="225"/>
                  <a:pt x="2291" y="140"/>
                  <a:pt x="2236" y="103"/>
                </a:cubicBezTo>
                <a:cubicBezTo>
                  <a:pt x="2220" y="79"/>
                  <a:pt x="2218" y="81"/>
                  <a:pt x="2242" y="97"/>
                </a:cubicBezTo>
                <a:close/>
              </a:path>
            </a:pathLst>
          </a:custGeom>
          <a:noFill/>
          <a:ln w="381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Freeform 6"/>
          <p:cNvSpPr>
            <a:spLocks/>
          </p:cNvSpPr>
          <p:nvPr/>
        </p:nvSpPr>
        <p:spPr bwMode="auto">
          <a:xfrm>
            <a:off x="4997450" y="2274889"/>
            <a:ext cx="1479550" cy="1760537"/>
          </a:xfrm>
          <a:custGeom>
            <a:avLst/>
            <a:gdLst>
              <a:gd name="T0" fmla="*/ 984250 w 932"/>
              <a:gd name="T1" fmla="*/ 87312 h 1109"/>
              <a:gd name="T2" fmla="*/ 927100 w 932"/>
              <a:gd name="T3" fmla="*/ 49212 h 1109"/>
              <a:gd name="T4" fmla="*/ 869950 w 932"/>
              <a:gd name="T5" fmla="*/ 30162 h 1109"/>
              <a:gd name="T6" fmla="*/ 812800 w 932"/>
              <a:gd name="T7" fmla="*/ 11112 h 1109"/>
              <a:gd name="T8" fmla="*/ 355600 w 932"/>
              <a:gd name="T9" fmla="*/ 20637 h 1109"/>
              <a:gd name="T10" fmla="*/ 317500 w 932"/>
              <a:gd name="T11" fmla="*/ 77787 h 1109"/>
              <a:gd name="T12" fmla="*/ 260350 w 932"/>
              <a:gd name="T13" fmla="*/ 115887 h 1109"/>
              <a:gd name="T14" fmla="*/ 165100 w 932"/>
              <a:gd name="T15" fmla="*/ 211137 h 1109"/>
              <a:gd name="T16" fmla="*/ 79375 w 932"/>
              <a:gd name="T17" fmla="*/ 649287 h 1109"/>
              <a:gd name="T18" fmla="*/ 12700 w 932"/>
              <a:gd name="T19" fmla="*/ 820737 h 1109"/>
              <a:gd name="T20" fmla="*/ 3175 w 932"/>
              <a:gd name="T21" fmla="*/ 887412 h 1109"/>
              <a:gd name="T22" fmla="*/ 12700 w 932"/>
              <a:gd name="T23" fmla="*/ 1639887 h 1109"/>
              <a:gd name="T24" fmla="*/ 174625 w 932"/>
              <a:gd name="T25" fmla="*/ 1697037 h 1109"/>
              <a:gd name="T26" fmla="*/ 403225 w 932"/>
              <a:gd name="T27" fmla="*/ 1735137 h 1109"/>
              <a:gd name="T28" fmla="*/ 1031875 w 932"/>
              <a:gd name="T29" fmla="*/ 1649412 h 1109"/>
              <a:gd name="T30" fmla="*/ 1222375 w 932"/>
              <a:gd name="T31" fmla="*/ 1487487 h 1109"/>
              <a:gd name="T32" fmla="*/ 1289050 w 932"/>
              <a:gd name="T33" fmla="*/ 1382712 h 1109"/>
              <a:gd name="T34" fmla="*/ 1308100 w 932"/>
              <a:gd name="T35" fmla="*/ 1325562 h 1109"/>
              <a:gd name="T36" fmla="*/ 1317625 w 932"/>
              <a:gd name="T37" fmla="*/ 1211262 h 1109"/>
              <a:gd name="T38" fmla="*/ 1384300 w 932"/>
              <a:gd name="T39" fmla="*/ 1125537 h 1109"/>
              <a:gd name="T40" fmla="*/ 1479550 w 932"/>
              <a:gd name="T41" fmla="*/ 954087 h 1109"/>
              <a:gd name="T42" fmla="*/ 1470025 w 932"/>
              <a:gd name="T43" fmla="*/ 573087 h 1109"/>
              <a:gd name="T44" fmla="*/ 1365250 w 932"/>
              <a:gd name="T45" fmla="*/ 373062 h 1109"/>
              <a:gd name="T46" fmla="*/ 1241425 w 932"/>
              <a:gd name="T47" fmla="*/ 173037 h 1109"/>
              <a:gd name="T48" fmla="*/ 1212850 w 932"/>
              <a:gd name="T49" fmla="*/ 163512 h 1109"/>
              <a:gd name="T50" fmla="*/ 984250 w 932"/>
              <a:gd name="T51" fmla="*/ 87312 h 1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32" h="1109">
                <a:moveTo>
                  <a:pt x="620" y="55"/>
                </a:moveTo>
                <a:cubicBezTo>
                  <a:pt x="560" y="35"/>
                  <a:pt x="651" y="68"/>
                  <a:pt x="584" y="31"/>
                </a:cubicBezTo>
                <a:cubicBezTo>
                  <a:pt x="573" y="25"/>
                  <a:pt x="560" y="23"/>
                  <a:pt x="548" y="19"/>
                </a:cubicBezTo>
                <a:cubicBezTo>
                  <a:pt x="536" y="15"/>
                  <a:pt x="512" y="7"/>
                  <a:pt x="512" y="7"/>
                </a:cubicBezTo>
                <a:cubicBezTo>
                  <a:pt x="416" y="9"/>
                  <a:pt x="319" y="0"/>
                  <a:pt x="224" y="13"/>
                </a:cubicBezTo>
                <a:cubicBezTo>
                  <a:pt x="210" y="15"/>
                  <a:pt x="208" y="37"/>
                  <a:pt x="200" y="49"/>
                </a:cubicBezTo>
                <a:cubicBezTo>
                  <a:pt x="192" y="61"/>
                  <a:pt x="164" y="73"/>
                  <a:pt x="164" y="73"/>
                </a:cubicBezTo>
                <a:cubicBezTo>
                  <a:pt x="149" y="95"/>
                  <a:pt x="126" y="118"/>
                  <a:pt x="104" y="133"/>
                </a:cubicBezTo>
                <a:cubicBezTo>
                  <a:pt x="91" y="214"/>
                  <a:pt x="132" y="355"/>
                  <a:pt x="50" y="409"/>
                </a:cubicBezTo>
                <a:cubicBezTo>
                  <a:pt x="22" y="451"/>
                  <a:pt x="23" y="471"/>
                  <a:pt x="8" y="517"/>
                </a:cubicBezTo>
                <a:cubicBezTo>
                  <a:pt x="6" y="531"/>
                  <a:pt x="2" y="545"/>
                  <a:pt x="2" y="559"/>
                </a:cubicBezTo>
                <a:cubicBezTo>
                  <a:pt x="2" y="717"/>
                  <a:pt x="0" y="875"/>
                  <a:pt x="8" y="1033"/>
                </a:cubicBezTo>
                <a:cubicBezTo>
                  <a:pt x="9" y="1051"/>
                  <a:pt x="101" y="1066"/>
                  <a:pt x="110" y="1069"/>
                </a:cubicBezTo>
                <a:cubicBezTo>
                  <a:pt x="177" y="1091"/>
                  <a:pt x="132" y="1086"/>
                  <a:pt x="254" y="1093"/>
                </a:cubicBezTo>
                <a:cubicBezTo>
                  <a:pt x="350" y="1091"/>
                  <a:pt x="545" y="1109"/>
                  <a:pt x="650" y="1039"/>
                </a:cubicBezTo>
                <a:cubicBezTo>
                  <a:pt x="666" y="1015"/>
                  <a:pt x="743" y="955"/>
                  <a:pt x="770" y="937"/>
                </a:cubicBezTo>
                <a:cubicBezTo>
                  <a:pt x="795" y="899"/>
                  <a:pt x="795" y="923"/>
                  <a:pt x="812" y="871"/>
                </a:cubicBezTo>
                <a:cubicBezTo>
                  <a:pt x="816" y="859"/>
                  <a:pt x="824" y="835"/>
                  <a:pt x="824" y="835"/>
                </a:cubicBezTo>
                <a:cubicBezTo>
                  <a:pt x="826" y="811"/>
                  <a:pt x="824" y="786"/>
                  <a:pt x="830" y="763"/>
                </a:cubicBezTo>
                <a:cubicBezTo>
                  <a:pt x="838" y="736"/>
                  <a:pt x="856" y="728"/>
                  <a:pt x="872" y="709"/>
                </a:cubicBezTo>
                <a:cubicBezTo>
                  <a:pt x="898" y="678"/>
                  <a:pt x="910" y="635"/>
                  <a:pt x="932" y="601"/>
                </a:cubicBezTo>
                <a:cubicBezTo>
                  <a:pt x="930" y="521"/>
                  <a:pt x="930" y="441"/>
                  <a:pt x="926" y="361"/>
                </a:cubicBezTo>
                <a:cubicBezTo>
                  <a:pt x="925" y="336"/>
                  <a:pt x="874" y="256"/>
                  <a:pt x="860" y="235"/>
                </a:cubicBezTo>
                <a:cubicBezTo>
                  <a:pt x="833" y="194"/>
                  <a:pt x="810" y="150"/>
                  <a:pt x="782" y="109"/>
                </a:cubicBezTo>
                <a:cubicBezTo>
                  <a:pt x="778" y="104"/>
                  <a:pt x="770" y="106"/>
                  <a:pt x="764" y="103"/>
                </a:cubicBezTo>
                <a:cubicBezTo>
                  <a:pt x="697" y="66"/>
                  <a:pt x="702" y="55"/>
                  <a:pt x="620" y="55"/>
                </a:cubicBezTo>
                <a:close/>
              </a:path>
            </a:pathLst>
          </a:custGeom>
          <a:noFill/>
          <a:ln w="381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0" name="Freeform 7"/>
          <p:cNvSpPr>
            <a:spLocks/>
          </p:cNvSpPr>
          <p:nvPr/>
        </p:nvSpPr>
        <p:spPr bwMode="auto">
          <a:xfrm>
            <a:off x="5572125" y="2857500"/>
            <a:ext cx="2725738" cy="3436938"/>
          </a:xfrm>
          <a:custGeom>
            <a:avLst/>
            <a:gdLst>
              <a:gd name="T0" fmla="*/ 2381250 w 1717"/>
              <a:gd name="T1" fmla="*/ 47625 h 2165"/>
              <a:gd name="T2" fmla="*/ 2238375 w 1717"/>
              <a:gd name="T3" fmla="*/ 0 h 2165"/>
              <a:gd name="T4" fmla="*/ 1619250 w 1717"/>
              <a:gd name="T5" fmla="*/ 95250 h 2165"/>
              <a:gd name="T6" fmla="*/ 1485900 w 1717"/>
              <a:gd name="T7" fmla="*/ 200025 h 2165"/>
              <a:gd name="T8" fmla="*/ 1352550 w 1717"/>
              <a:gd name="T9" fmla="*/ 314325 h 2165"/>
              <a:gd name="T10" fmla="*/ 1200150 w 1717"/>
              <a:gd name="T11" fmla="*/ 476250 h 2165"/>
              <a:gd name="T12" fmla="*/ 923925 w 1717"/>
              <a:gd name="T13" fmla="*/ 828675 h 2165"/>
              <a:gd name="T14" fmla="*/ 828675 w 1717"/>
              <a:gd name="T15" fmla="*/ 981075 h 2165"/>
              <a:gd name="T16" fmla="*/ 800100 w 1717"/>
              <a:gd name="T17" fmla="*/ 1171575 h 2165"/>
              <a:gd name="T18" fmla="*/ 542925 w 1717"/>
              <a:gd name="T19" fmla="*/ 2314575 h 2165"/>
              <a:gd name="T20" fmla="*/ 419100 w 1717"/>
              <a:gd name="T21" fmla="*/ 2647950 h 2165"/>
              <a:gd name="T22" fmla="*/ 200025 w 1717"/>
              <a:gd name="T23" fmla="*/ 2905125 h 2165"/>
              <a:gd name="T24" fmla="*/ 0 w 1717"/>
              <a:gd name="T25" fmla="*/ 3028950 h 2165"/>
              <a:gd name="T26" fmla="*/ 28575 w 1717"/>
              <a:gd name="T27" fmla="*/ 3362325 h 2165"/>
              <a:gd name="T28" fmla="*/ 257175 w 1717"/>
              <a:gd name="T29" fmla="*/ 3419475 h 2165"/>
              <a:gd name="T30" fmla="*/ 314325 w 1717"/>
              <a:gd name="T31" fmla="*/ 3333750 h 2165"/>
              <a:gd name="T32" fmla="*/ 352425 w 1717"/>
              <a:gd name="T33" fmla="*/ 3181350 h 2165"/>
              <a:gd name="T34" fmla="*/ 457200 w 1717"/>
              <a:gd name="T35" fmla="*/ 3095625 h 2165"/>
              <a:gd name="T36" fmla="*/ 581025 w 1717"/>
              <a:gd name="T37" fmla="*/ 2895600 h 2165"/>
              <a:gd name="T38" fmla="*/ 790575 w 1717"/>
              <a:gd name="T39" fmla="*/ 2486025 h 2165"/>
              <a:gd name="T40" fmla="*/ 1000125 w 1717"/>
              <a:gd name="T41" fmla="*/ 2324100 h 2165"/>
              <a:gd name="T42" fmla="*/ 1190625 w 1717"/>
              <a:gd name="T43" fmla="*/ 2181225 h 2165"/>
              <a:gd name="T44" fmla="*/ 1323975 w 1717"/>
              <a:gd name="T45" fmla="*/ 2095500 h 2165"/>
              <a:gd name="T46" fmla="*/ 1381125 w 1717"/>
              <a:gd name="T47" fmla="*/ 2057400 h 2165"/>
              <a:gd name="T48" fmla="*/ 1419225 w 1717"/>
              <a:gd name="T49" fmla="*/ 2009775 h 2165"/>
              <a:gd name="T50" fmla="*/ 1581150 w 1717"/>
              <a:gd name="T51" fmla="*/ 1847850 h 2165"/>
              <a:gd name="T52" fmla="*/ 1695450 w 1717"/>
              <a:gd name="T53" fmla="*/ 1638300 h 2165"/>
              <a:gd name="T54" fmla="*/ 1771650 w 1717"/>
              <a:gd name="T55" fmla="*/ 1095375 h 2165"/>
              <a:gd name="T56" fmla="*/ 2028825 w 1717"/>
              <a:gd name="T57" fmla="*/ 723900 h 2165"/>
              <a:gd name="T58" fmla="*/ 2162175 w 1717"/>
              <a:gd name="T59" fmla="*/ 942975 h 2165"/>
              <a:gd name="T60" fmla="*/ 2247900 w 1717"/>
              <a:gd name="T61" fmla="*/ 895350 h 2165"/>
              <a:gd name="T62" fmla="*/ 2428875 w 1717"/>
              <a:gd name="T63" fmla="*/ 742950 h 2165"/>
              <a:gd name="T64" fmla="*/ 2562225 w 1717"/>
              <a:gd name="T65" fmla="*/ 628650 h 2165"/>
              <a:gd name="T66" fmla="*/ 2686050 w 1717"/>
              <a:gd name="T67" fmla="*/ 342900 h 2165"/>
              <a:gd name="T68" fmla="*/ 2714625 w 1717"/>
              <a:gd name="T69" fmla="*/ 142875 h 2165"/>
              <a:gd name="T70" fmla="*/ 2714625 w 1717"/>
              <a:gd name="T71" fmla="*/ 104775 h 216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17" h="2165">
                <a:moveTo>
                  <a:pt x="1710" y="66"/>
                </a:moveTo>
                <a:cubicBezTo>
                  <a:pt x="1641" y="56"/>
                  <a:pt x="1567" y="48"/>
                  <a:pt x="1500" y="30"/>
                </a:cubicBezTo>
                <a:cubicBezTo>
                  <a:pt x="1482" y="25"/>
                  <a:pt x="1464" y="18"/>
                  <a:pt x="1446" y="12"/>
                </a:cubicBezTo>
                <a:cubicBezTo>
                  <a:pt x="1434" y="8"/>
                  <a:pt x="1410" y="0"/>
                  <a:pt x="1410" y="0"/>
                </a:cubicBezTo>
                <a:cubicBezTo>
                  <a:pt x="1275" y="4"/>
                  <a:pt x="1207" y="5"/>
                  <a:pt x="1092" y="24"/>
                </a:cubicBezTo>
                <a:cubicBezTo>
                  <a:pt x="1065" y="44"/>
                  <a:pt x="1043" y="40"/>
                  <a:pt x="1020" y="60"/>
                </a:cubicBezTo>
                <a:cubicBezTo>
                  <a:pt x="1000" y="77"/>
                  <a:pt x="997" y="94"/>
                  <a:pt x="972" y="102"/>
                </a:cubicBezTo>
                <a:cubicBezTo>
                  <a:pt x="949" y="137"/>
                  <a:pt x="975" y="107"/>
                  <a:pt x="936" y="126"/>
                </a:cubicBezTo>
                <a:cubicBezTo>
                  <a:pt x="923" y="132"/>
                  <a:pt x="900" y="150"/>
                  <a:pt x="900" y="150"/>
                </a:cubicBezTo>
                <a:cubicBezTo>
                  <a:pt x="886" y="171"/>
                  <a:pt x="871" y="182"/>
                  <a:pt x="852" y="198"/>
                </a:cubicBezTo>
                <a:cubicBezTo>
                  <a:pt x="833" y="214"/>
                  <a:pt x="825" y="232"/>
                  <a:pt x="804" y="246"/>
                </a:cubicBezTo>
                <a:cubicBezTo>
                  <a:pt x="783" y="278"/>
                  <a:pt x="797" y="259"/>
                  <a:pt x="756" y="300"/>
                </a:cubicBezTo>
                <a:cubicBezTo>
                  <a:pt x="716" y="340"/>
                  <a:pt x="694" y="398"/>
                  <a:pt x="654" y="438"/>
                </a:cubicBezTo>
                <a:cubicBezTo>
                  <a:pt x="644" y="467"/>
                  <a:pt x="603" y="501"/>
                  <a:pt x="582" y="522"/>
                </a:cubicBezTo>
                <a:cubicBezTo>
                  <a:pt x="576" y="528"/>
                  <a:pt x="575" y="539"/>
                  <a:pt x="570" y="546"/>
                </a:cubicBezTo>
                <a:cubicBezTo>
                  <a:pt x="552" y="571"/>
                  <a:pt x="532" y="588"/>
                  <a:pt x="522" y="618"/>
                </a:cubicBezTo>
                <a:cubicBezTo>
                  <a:pt x="520" y="634"/>
                  <a:pt x="518" y="650"/>
                  <a:pt x="516" y="666"/>
                </a:cubicBezTo>
                <a:cubicBezTo>
                  <a:pt x="512" y="690"/>
                  <a:pt x="504" y="738"/>
                  <a:pt x="504" y="738"/>
                </a:cubicBezTo>
                <a:cubicBezTo>
                  <a:pt x="507" y="909"/>
                  <a:pt x="557" y="1145"/>
                  <a:pt x="444" y="1296"/>
                </a:cubicBezTo>
                <a:cubicBezTo>
                  <a:pt x="425" y="1353"/>
                  <a:pt x="385" y="1415"/>
                  <a:pt x="342" y="1458"/>
                </a:cubicBezTo>
                <a:cubicBezTo>
                  <a:pt x="325" y="1510"/>
                  <a:pt x="311" y="1562"/>
                  <a:pt x="294" y="1614"/>
                </a:cubicBezTo>
                <a:cubicBezTo>
                  <a:pt x="288" y="1632"/>
                  <a:pt x="273" y="1651"/>
                  <a:pt x="264" y="1668"/>
                </a:cubicBezTo>
                <a:cubicBezTo>
                  <a:pt x="249" y="1698"/>
                  <a:pt x="241" y="1721"/>
                  <a:pt x="216" y="1746"/>
                </a:cubicBezTo>
                <a:cubicBezTo>
                  <a:pt x="206" y="1776"/>
                  <a:pt x="158" y="1821"/>
                  <a:pt x="126" y="1830"/>
                </a:cubicBezTo>
                <a:cubicBezTo>
                  <a:pt x="102" y="1836"/>
                  <a:pt x="54" y="1848"/>
                  <a:pt x="54" y="1848"/>
                </a:cubicBezTo>
                <a:cubicBezTo>
                  <a:pt x="10" y="1877"/>
                  <a:pt x="25" y="1870"/>
                  <a:pt x="0" y="1908"/>
                </a:cubicBezTo>
                <a:cubicBezTo>
                  <a:pt x="3" y="1978"/>
                  <a:pt x="3" y="2024"/>
                  <a:pt x="12" y="2088"/>
                </a:cubicBezTo>
                <a:cubicBezTo>
                  <a:pt x="13" y="2098"/>
                  <a:pt x="12" y="2110"/>
                  <a:pt x="18" y="2118"/>
                </a:cubicBezTo>
                <a:cubicBezTo>
                  <a:pt x="29" y="2134"/>
                  <a:pt x="82" y="2131"/>
                  <a:pt x="102" y="2136"/>
                </a:cubicBezTo>
                <a:cubicBezTo>
                  <a:pt x="145" y="2165"/>
                  <a:pt x="124" y="2163"/>
                  <a:pt x="162" y="2154"/>
                </a:cubicBezTo>
                <a:cubicBezTo>
                  <a:pt x="170" y="2142"/>
                  <a:pt x="178" y="2130"/>
                  <a:pt x="186" y="2118"/>
                </a:cubicBezTo>
                <a:cubicBezTo>
                  <a:pt x="190" y="2112"/>
                  <a:pt x="198" y="2100"/>
                  <a:pt x="198" y="2100"/>
                </a:cubicBezTo>
                <a:cubicBezTo>
                  <a:pt x="200" y="2070"/>
                  <a:pt x="197" y="2039"/>
                  <a:pt x="204" y="2010"/>
                </a:cubicBezTo>
                <a:cubicBezTo>
                  <a:pt x="206" y="2004"/>
                  <a:pt x="217" y="2008"/>
                  <a:pt x="222" y="2004"/>
                </a:cubicBezTo>
                <a:cubicBezTo>
                  <a:pt x="228" y="1999"/>
                  <a:pt x="229" y="1991"/>
                  <a:pt x="234" y="1986"/>
                </a:cubicBezTo>
                <a:cubicBezTo>
                  <a:pt x="250" y="1970"/>
                  <a:pt x="269" y="1960"/>
                  <a:pt x="288" y="1950"/>
                </a:cubicBezTo>
                <a:cubicBezTo>
                  <a:pt x="301" y="1943"/>
                  <a:pt x="324" y="1926"/>
                  <a:pt x="324" y="1926"/>
                </a:cubicBezTo>
                <a:cubicBezTo>
                  <a:pt x="346" y="1893"/>
                  <a:pt x="345" y="1855"/>
                  <a:pt x="366" y="1824"/>
                </a:cubicBezTo>
                <a:cubicBezTo>
                  <a:pt x="373" y="1757"/>
                  <a:pt x="388" y="1676"/>
                  <a:pt x="426" y="1620"/>
                </a:cubicBezTo>
                <a:cubicBezTo>
                  <a:pt x="432" y="1611"/>
                  <a:pt x="486" y="1574"/>
                  <a:pt x="498" y="1566"/>
                </a:cubicBezTo>
                <a:cubicBezTo>
                  <a:pt x="509" y="1534"/>
                  <a:pt x="499" y="1552"/>
                  <a:pt x="540" y="1524"/>
                </a:cubicBezTo>
                <a:cubicBezTo>
                  <a:pt x="570" y="1504"/>
                  <a:pt x="600" y="1484"/>
                  <a:pt x="630" y="1464"/>
                </a:cubicBezTo>
                <a:cubicBezTo>
                  <a:pt x="655" y="1447"/>
                  <a:pt x="672" y="1426"/>
                  <a:pt x="702" y="1416"/>
                </a:cubicBezTo>
                <a:cubicBezTo>
                  <a:pt x="722" y="1386"/>
                  <a:pt x="708" y="1402"/>
                  <a:pt x="750" y="1374"/>
                </a:cubicBezTo>
                <a:cubicBezTo>
                  <a:pt x="756" y="1370"/>
                  <a:pt x="768" y="1362"/>
                  <a:pt x="768" y="1362"/>
                </a:cubicBezTo>
                <a:cubicBezTo>
                  <a:pt x="783" y="1340"/>
                  <a:pt x="808" y="1329"/>
                  <a:pt x="834" y="1320"/>
                </a:cubicBezTo>
                <a:cubicBezTo>
                  <a:pt x="840" y="1314"/>
                  <a:pt x="845" y="1307"/>
                  <a:pt x="852" y="1302"/>
                </a:cubicBezTo>
                <a:cubicBezTo>
                  <a:pt x="857" y="1298"/>
                  <a:pt x="866" y="1300"/>
                  <a:pt x="870" y="1296"/>
                </a:cubicBezTo>
                <a:cubicBezTo>
                  <a:pt x="874" y="1292"/>
                  <a:pt x="872" y="1283"/>
                  <a:pt x="876" y="1278"/>
                </a:cubicBezTo>
                <a:cubicBezTo>
                  <a:pt x="881" y="1272"/>
                  <a:pt x="888" y="1270"/>
                  <a:pt x="894" y="1266"/>
                </a:cubicBezTo>
                <a:cubicBezTo>
                  <a:pt x="908" y="1245"/>
                  <a:pt x="930" y="1220"/>
                  <a:pt x="954" y="1212"/>
                </a:cubicBezTo>
                <a:cubicBezTo>
                  <a:pt x="963" y="1186"/>
                  <a:pt x="980" y="1185"/>
                  <a:pt x="996" y="1164"/>
                </a:cubicBezTo>
                <a:cubicBezTo>
                  <a:pt x="1016" y="1138"/>
                  <a:pt x="1027" y="1115"/>
                  <a:pt x="1050" y="1092"/>
                </a:cubicBezTo>
                <a:cubicBezTo>
                  <a:pt x="1059" y="1056"/>
                  <a:pt x="1053" y="1076"/>
                  <a:pt x="1068" y="1032"/>
                </a:cubicBezTo>
                <a:cubicBezTo>
                  <a:pt x="1070" y="1026"/>
                  <a:pt x="1074" y="1014"/>
                  <a:pt x="1074" y="1014"/>
                </a:cubicBezTo>
                <a:cubicBezTo>
                  <a:pt x="1078" y="909"/>
                  <a:pt x="1076" y="790"/>
                  <a:pt x="1116" y="690"/>
                </a:cubicBezTo>
                <a:cubicBezTo>
                  <a:pt x="1129" y="656"/>
                  <a:pt x="1127" y="645"/>
                  <a:pt x="1158" y="624"/>
                </a:cubicBezTo>
                <a:cubicBezTo>
                  <a:pt x="1170" y="563"/>
                  <a:pt x="1226" y="491"/>
                  <a:pt x="1278" y="456"/>
                </a:cubicBezTo>
                <a:cubicBezTo>
                  <a:pt x="1302" y="419"/>
                  <a:pt x="1309" y="426"/>
                  <a:pt x="1356" y="432"/>
                </a:cubicBezTo>
                <a:cubicBezTo>
                  <a:pt x="1358" y="486"/>
                  <a:pt x="1354" y="541"/>
                  <a:pt x="1362" y="594"/>
                </a:cubicBezTo>
                <a:cubicBezTo>
                  <a:pt x="1363" y="600"/>
                  <a:pt x="1374" y="591"/>
                  <a:pt x="1380" y="588"/>
                </a:cubicBezTo>
                <a:cubicBezTo>
                  <a:pt x="1393" y="581"/>
                  <a:pt x="1416" y="564"/>
                  <a:pt x="1416" y="564"/>
                </a:cubicBezTo>
                <a:cubicBezTo>
                  <a:pt x="1436" y="535"/>
                  <a:pt x="1465" y="512"/>
                  <a:pt x="1494" y="492"/>
                </a:cubicBezTo>
                <a:cubicBezTo>
                  <a:pt x="1506" y="484"/>
                  <a:pt x="1518" y="476"/>
                  <a:pt x="1530" y="468"/>
                </a:cubicBezTo>
                <a:cubicBezTo>
                  <a:pt x="1536" y="464"/>
                  <a:pt x="1548" y="456"/>
                  <a:pt x="1548" y="456"/>
                </a:cubicBezTo>
                <a:cubicBezTo>
                  <a:pt x="1564" y="432"/>
                  <a:pt x="1590" y="412"/>
                  <a:pt x="1614" y="396"/>
                </a:cubicBezTo>
                <a:cubicBezTo>
                  <a:pt x="1622" y="373"/>
                  <a:pt x="1636" y="371"/>
                  <a:pt x="1644" y="348"/>
                </a:cubicBezTo>
                <a:cubicBezTo>
                  <a:pt x="1648" y="281"/>
                  <a:pt x="1629" y="237"/>
                  <a:pt x="1692" y="216"/>
                </a:cubicBezTo>
                <a:cubicBezTo>
                  <a:pt x="1700" y="204"/>
                  <a:pt x="1717" y="194"/>
                  <a:pt x="1716" y="180"/>
                </a:cubicBezTo>
                <a:cubicBezTo>
                  <a:pt x="1714" y="150"/>
                  <a:pt x="1715" y="120"/>
                  <a:pt x="1710" y="90"/>
                </a:cubicBezTo>
                <a:cubicBezTo>
                  <a:pt x="1709" y="83"/>
                  <a:pt x="1698" y="79"/>
                  <a:pt x="1698" y="72"/>
                </a:cubicBezTo>
                <a:cubicBezTo>
                  <a:pt x="1698" y="68"/>
                  <a:pt x="1706" y="68"/>
                  <a:pt x="1710" y="66"/>
                </a:cubicBezTo>
                <a:close/>
              </a:path>
            </a:pathLst>
          </a:custGeom>
          <a:noFill/>
          <a:ln w="381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2057400" y="6080126"/>
            <a:ext cx="205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basins</a:t>
            </a:r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 flipH="1" flipV="1">
            <a:off x="2286000" y="4267200"/>
            <a:ext cx="91440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Line 10"/>
          <p:cNvSpPr>
            <a:spLocks noChangeShapeType="1"/>
          </p:cNvSpPr>
          <p:nvPr/>
        </p:nvSpPr>
        <p:spPr bwMode="auto">
          <a:xfrm flipV="1">
            <a:off x="3200400" y="4035426"/>
            <a:ext cx="1981200" cy="20605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3190875" y="5867401"/>
            <a:ext cx="2381250" cy="219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55" y="1102995"/>
            <a:ext cx="6949440" cy="5212080"/>
          </a:xfrm>
          <a:prstGeom prst="rect">
            <a:avLst/>
          </a:prstGeom>
        </p:spPr>
      </p:pic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530" y="107225"/>
            <a:ext cx="9264650" cy="84051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</a:p>
        </p:txBody>
      </p:sp>
      <p:sp>
        <p:nvSpPr>
          <p:cNvPr id="92165" name="Line 8"/>
          <p:cNvSpPr>
            <a:spLocks noChangeShapeType="1"/>
          </p:cNvSpPr>
          <p:nvPr/>
        </p:nvSpPr>
        <p:spPr bwMode="auto">
          <a:xfrm>
            <a:off x="6878783" y="2618512"/>
            <a:ext cx="304800" cy="2971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3" name="Text Box 9"/>
          <p:cNvSpPr txBox="1">
            <a:spLocks noChangeArrowheads="1"/>
          </p:cNvSpPr>
          <p:nvPr/>
        </p:nvSpPr>
        <p:spPr bwMode="auto">
          <a:xfrm>
            <a:off x="1416625" y="1506538"/>
            <a:ext cx="2781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000" b="0" i="1" dirty="0">
                <a:solidFill>
                  <a:schemeClr val="tx2"/>
                </a:solidFill>
                <a:latin typeface="Arial" panose="020B0604020202020204" pitchFamily="34" charset="0"/>
              </a:rPr>
              <a:t>Succession </a:t>
            </a:r>
            <a:r>
              <a:rPr lang="en-US" altLang="en-US" sz="2000" b="0" dirty="0">
                <a:solidFill>
                  <a:schemeClr val="tx2"/>
                </a:solidFill>
                <a:latin typeface="Arial" panose="020B0604020202020204" pitchFamily="34" charset="0"/>
              </a:rPr>
              <a:t>of </a:t>
            </a:r>
            <a:r>
              <a:rPr lang="en-US" altLang="en-US" sz="2000" b="0" i="1" dirty="0">
                <a:solidFill>
                  <a:schemeClr val="tx2"/>
                </a:solidFill>
                <a:latin typeface="Arial" panose="020B0604020202020204" pitchFamily="34" charset="0"/>
              </a:rPr>
              <a:t>strata</a:t>
            </a:r>
            <a:r>
              <a:rPr lang="en-US" altLang="en-US" sz="2000" b="0" dirty="0">
                <a:solidFill>
                  <a:schemeClr val="tx2"/>
                </a:solidFill>
                <a:latin typeface="Arial" panose="020B0604020202020204" pitchFamily="34" charset="0"/>
              </a:rPr>
              <a:t> deposited in several </a:t>
            </a:r>
            <a:r>
              <a:rPr lang="en-US" altLang="en-US" sz="2000" b="0" i="1" dirty="0">
                <a:solidFill>
                  <a:schemeClr val="tx2"/>
                </a:solidFill>
                <a:latin typeface="Arial" panose="020B0604020202020204" pitchFamily="34" charset="0"/>
              </a:rPr>
              <a:t>basins</a:t>
            </a:r>
            <a:endParaRPr lang="en-US" altLang="en-US" sz="1400" b="0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92167" name="Line 10"/>
          <p:cNvSpPr>
            <a:spLocks noChangeShapeType="1"/>
          </p:cNvSpPr>
          <p:nvPr/>
        </p:nvSpPr>
        <p:spPr bwMode="auto">
          <a:xfrm>
            <a:off x="4003963" y="2202873"/>
            <a:ext cx="2999507" cy="198812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09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 animBg="1"/>
      <p:bldP spid="333833" grpId="0"/>
      <p:bldP spid="9216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6" y="249381"/>
            <a:ext cx="9393238" cy="6152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Definitions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1676400"/>
            <a:ext cx="8153400" cy="4114800"/>
          </a:xfrm>
        </p:spPr>
        <p:txBody>
          <a:bodyPr/>
          <a:lstStyle/>
          <a:p>
            <a:pPr marL="533400" indent="-533400">
              <a:buNone/>
              <a:defRPr/>
            </a:pPr>
            <a:r>
              <a:rPr lang="en-US" altLang="en-US" b="1" i="1" u="sng" dirty="0" err="1">
                <a:solidFill>
                  <a:schemeClr val="hlink"/>
                </a:solidFill>
              </a:rPr>
              <a:t>Faciere</a:t>
            </a:r>
            <a:r>
              <a:rPr lang="en-US" altLang="en-US" i="1" dirty="0"/>
              <a:t>: </a:t>
            </a:r>
            <a:r>
              <a:rPr lang="en-US" altLang="en-US" dirty="0"/>
              <a:t>to send, to put, to place, </a:t>
            </a:r>
            <a:r>
              <a:rPr lang="en-US" altLang="en-US" b="1" i="1" dirty="0"/>
              <a:t>to make</a:t>
            </a:r>
          </a:p>
          <a:p>
            <a:pPr marL="533400" indent="-533400">
              <a:buNone/>
              <a:defRPr/>
            </a:pP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sz="2400" dirty="0"/>
              <a:t>: </a:t>
            </a:r>
            <a:r>
              <a:rPr lang="en-US" altLang="en-US" sz="2400" b="1" dirty="0"/>
              <a:t> </a:t>
            </a:r>
            <a:r>
              <a:rPr lang="en-US" altLang="en-US" sz="2400" dirty="0"/>
              <a:t>outward appearance, sight, form, shape</a:t>
            </a:r>
            <a:endParaRPr lang="en-US" altLang="en-US" sz="2400" i="1" u="sng" dirty="0">
              <a:solidFill>
                <a:schemeClr val="hlink"/>
              </a:solidFill>
            </a:endParaRPr>
          </a:p>
          <a:p>
            <a:pPr marL="533400" indent="-533400">
              <a:buNone/>
              <a:defRPr/>
            </a:pPr>
            <a:endParaRPr lang="en-US" altLang="en-US" sz="2400" b="1" i="1" u="sng" dirty="0">
              <a:solidFill>
                <a:schemeClr val="hlink"/>
              </a:solidFill>
            </a:endParaRPr>
          </a:p>
          <a:p>
            <a:pPr marL="533400" indent="-533400">
              <a:buNone/>
              <a:defRPr/>
            </a:pPr>
            <a:r>
              <a:rPr lang="en-US" altLang="en-US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i="1" dirty="0"/>
              <a:t>: </a:t>
            </a:r>
            <a:r>
              <a:rPr lang="en-US" altLang="en-US" dirty="0"/>
              <a:t>the face; the </a:t>
            </a:r>
            <a:r>
              <a:rPr lang="en-US" altLang="en-US" b="1" dirty="0"/>
              <a:t>general aspect</a:t>
            </a:r>
            <a:r>
              <a:rPr lang="en-US" altLang="en-US" dirty="0"/>
              <a:t> of any group of organisms or of rocks </a:t>
            </a:r>
            <a:r>
              <a:rPr lang="en-US" altLang="en-US" sz="2000" i="1" dirty="0"/>
              <a:t>(</a:t>
            </a:r>
            <a:r>
              <a:rPr lang="en-US" altLang="en-US" sz="1800" i="1" dirty="0" err="1"/>
              <a:t>webster’s</a:t>
            </a:r>
            <a:r>
              <a:rPr lang="en-US" altLang="en-US" sz="1800" i="1" dirty="0"/>
              <a:t> 1945</a:t>
            </a:r>
            <a:r>
              <a:rPr lang="en-US" altLang="en-US" sz="2000" i="1" dirty="0"/>
              <a:t>)</a:t>
            </a:r>
          </a:p>
          <a:p>
            <a:pPr marL="533400" indent="-533400">
              <a:buNone/>
              <a:defRPr/>
            </a:pPr>
            <a:endParaRPr lang="en-US" altLang="en-US" sz="2000" i="1" dirty="0"/>
          </a:p>
          <a:p>
            <a:pPr marL="533400" indent="-533400">
              <a:buNone/>
              <a:defRPr/>
            </a:pPr>
            <a:r>
              <a:rPr lang="en-US" altLang="en-US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i="1" dirty="0"/>
              <a:t>: </a:t>
            </a:r>
            <a:r>
              <a:rPr lang="en-US" altLang="en-US" dirty="0"/>
              <a:t>a rock distinguished from others by its </a:t>
            </a:r>
            <a:r>
              <a:rPr lang="en-US" altLang="en-US" b="1" dirty="0"/>
              <a:t>appearance</a:t>
            </a:r>
            <a:r>
              <a:rPr lang="en-US" altLang="en-US" dirty="0"/>
              <a:t> or </a:t>
            </a:r>
            <a:r>
              <a:rPr lang="en-US" altLang="en-US" b="1" dirty="0"/>
              <a:t>composition</a:t>
            </a:r>
            <a:r>
              <a:rPr lang="en-US" altLang="en-US" i="1" dirty="0"/>
              <a:t> </a:t>
            </a:r>
            <a:r>
              <a:rPr lang="en-US" altLang="en-US" sz="1800" i="1" dirty="0"/>
              <a:t>(www.Dictionary.Com)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99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1676400"/>
            <a:ext cx="8153400" cy="4114800"/>
          </a:xfrm>
        </p:spPr>
        <p:txBody>
          <a:bodyPr/>
          <a:lstStyle/>
          <a:p>
            <a:pPr marL="533400" indent="-533400">
              <a:buNone/>
              <a:defRPr/>
            </a:pPr>
            <a:r>
              <a:rPr lang="en-US" altLang="en-US" b="1" i="1" u="sng" dirty="0" err="1">
                <a:solidFill>
                  <a:schemeClr val="hlink"/>
                </a:solidFill>
              </a:rPr>
              <a:t>Faciere</a:t>
            </a:r>
            <a:r>
              <a:rPr lang="en-US" altLang="en-US" i="1" dirty="0"/>
              <a:t>: </a:t>
            </a:r>
            <a:r>
              <a:rPr lang="en-US" altLang="en-US" dirty="0"/>
              <a:t>to send, to put, to place, </a:t>
            </a:r>
            <a:r>
              <a:rPr lang="en-US" altLang="en-US" b="1" i="1" dirty="0">
                <a:solidFill>
                  <a:srgbClr val="FF9966"/>
                </a:solidFill>
              </a:rPr>
              <a:t>to make</a:t>
            </a:r>
          </a:p>
          <a:p>
            <a:pPr marL="533400" indent="-533400">
              <a:buNone/>
              <a:defRPr/>
            </a:pP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sz="2400" dirty="0"/>
              <a:t>: </a:t>
            </a:r>
            <a:r>
              <a:rPr lang="en-US" altLang="en-US" sz="2400" b="1" dirty="0"/>
              <a:t> </a:t>
            </a:r>
            <a:r>
              <a:rPr lang="en-US" altLang="en-US" sz="2400" dirty="0"/>
              <a:t>outward appearance, sight, form, shape</a:t>
            </a:r>
            <a:endParaRPr lang="en-US" altLang="en-US" sz="2400" i="1" u="sng" dirty="0">
              <a:solidFill>
                <a:schemeClr val="hlink"/>
              </a:solidFill>
            </a:endParaRPr>
          </a:p>
          <a:p>
            <a:pPr marL="533400" indent="-533400">
              <a:buNone/>
              <a:defRPr/>
            </a:pPr>
            <a:endParaRPr lang="en-US" altLang="en-US" sz="2400" b="1" i="1" u="sng" dirty="0">
              <a:solidFill>
                <a:schemeClr val="hlink"/>
              </a:solidFill>
            </a:endParaRPr>
          </a:p>
          <a:p>
            <a:pPr marL="533400" indent="-533400">
              <a:buNone/>
              <a:defRPr/>
            </a:pPr>
            <a:r>
              <a:rPr lang="en-US" altLang="en-US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i="1" dirty="0"/>
              <a:t>: </a:t>
            </a:r>
            <a:r>
              <a:rPr lang="en-US" altLang="en-US" dirty="0"/>
              <a:t>the face; the </a:t>
            </a:r>
            <a:r>
              <a:rPr lang="en-US" altLang="en-US" b="1" dirty="0">
                <a:solidFill>
                  <a:srgbClr val="FF9966"/>
                </a:solidFill>
              </a:rPr>
              <a:t>general aspect</a:t>
            </a:r>
            <a:r>
              <a:rPr lang="en-US" altLang="en-US" dirty="0"/>
              <a:t> of any group of organisms or of rocks </a:t>
            </a:r>
            <a:r>
              <a:rPr lang="en-US" altLang="en-US" sz="2000" i="1" dirty="0"/>
              <a:t>(</a:t>
            </a:r>
            <a:r>
              <a:rPr lang="en-US" altLang="en-US" sz="1800" i="1" dirty="0" err="1"/>
              <a:t>webster’s</a:t>
            </a:r>
            <a:r>
              <a:rPr lang="en-US" altLang="en-US" sz="1800" i="1" dirty="0"/>
              <a:t> 1945</a:t>
            </a:r>
            <a:r>
              <a:rPr lang="en-US" altLang="en-US" sz="2000" i="1" dirty="0"/>
              <a:t>)</a:t>
            </a:r>
          </a:p>
          <a:p>
            <a:pPr marL="533400" indent="-533400">
              <a:buNone/>
              <a:defRPr/>
            </a:pPr>
            <a:endParaRPr lang="en-US" altLang="en-US" sz="2000" i="1" dirty="0"/>
          </a:p>
          <a:p>
            <a:pPr marL="533400" indent="-533400">
              <a:buNone/>
              <a:defRPr/>
            </a:pPr>
            <a:r>
              <a:rPr lang="en-US" altLang="en-US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i="1" dirty="0"/>
              <a:t>: </a:t>
            </a:r>
            <a:r>
              <a:rPr lang="en-US" altLang="en-US" dirty="0"/>
              <a:t>a rock distinguished from others by its </a:t>
            </a:r>
            <a:r>
              <a:rPr lang="en-US" altLang="en-US" b="1" dirty="0">
                <a:solidFill>
                  <a:srgbClr val="FF9966"/>
                </a:solidFill>
              </a:rPr>
              <a:t>appearance</a:t>
            </a:r>
            <a:r>
              <a:rPr lang="en-US" altLang="en-US" dirty="0"/>
              <a:t> or </a:t>
            </a:r>
            <a:r>
              <a:rPr lang="en-US" altLang="en-US" b="1" dirty="0">
                <a:solidFill>
                  <a:srgbClr val="FF9966"/>
                </a:solidFill>
              </a:rPr>
              <a:t>composition</a:t>
            </a:r>
            <a:r>
              <a:rPr lang="en-US" altLang="en-US" i="1" dirty="0"/>
              <a:t> </a:t>
            </a:r>
            <a:r>
              <a:rPr lang="en-US" altLang="en-US" sz="1800" i="1" dirty="0"/>
              <a:t>(www.Dictionary.Com)</a:t>
            </a:r>
            <a:endParaRPr lang="en-US" alt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6" y="249381"/>
            <a:ext cx="9393238" cy="6152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28363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11" y="166255"/>
            <a:ext cx="9393238" cy="75377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Coastal Character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65" y="1102995"/>
            <a:ext cx="7049669" cy="5212080"/>
          </a:xfrm>
        </p:spPr>
      </p:pic>
    </p:spTree>
    <p:extLst>
      <p:ext uri="{BB962C8B-B14F-4D97-AF65-F5344CB8AC3E}">
        <p14:creationId xmlns:p14="http://schemas.microsoft.com/office/powerpoint/2010/main" val="9923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70" y="207818"/>
            <a:ext cx="8305800" cy="7135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Characteristics of Beach Systems</a:t>
            </a:r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85847"/>
            <a:ext cx="9359900" cy="6019800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Sediments coarsen upward from marine </a:t>
            </a:r>
            <a:r>
              <a:rPr lang="en-US" altLang="en-US" sz="1400" dirty="0" err="1">
                <a:latin typeface="+mn-lt"/>
              </a:rPr>
              <a:t>shales</a:t>
            </a:r>
            <a:endParaRPr lang="en-US" altLang="en-US" sz="1400" dirty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Linear sand bodies parallel to basin margin, serrated margins </a:t>
            </a:r>
            <a:r>
              <a:rPr lang="en-US" altLang="en-US" sz="1400" dirty="0" smtClean="0">
                <a:latin typeface="+mn-lt"/>
              </a:rPr>
              <a:t>landward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1400" dirty="0" smtClean="0"/>
              <a:t>Result of a mix </a:t>
            </a:r>
            <a:r>
              <a:rPr lang="en-US" altLang="en-US" sz="1400" dirty="0"/>
              <a:t>of waves and tidal currents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Facies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Subdivided erosion surfaces formed during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 smtClean="0">
                <a:latin typeface="+mn-lt"/>
              </a:rPr>
              <a:t>Falls </a:t>
            </a:r>
            <a:r>
              <a:rPr lang="en-US" altLang="en-US" sz="1400" dirty="0">
                <a:latin typeface="+mn-lt"/>
              </a:rPr>
              <a:t>in base level</a:t>
            </a:r>
          </a:p>
          <a:p>
            <a:pPr lvl="3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Local channels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Rising in base level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Well sorted and rounded pure quartz </a:t>
            </a:r>
            <a:r>
              <a:rPr lang="en-US" altLang="en-US" sz="1400" dirty="0" err="1">
                <a:latin typeface="+mn-lt"/>
              </a:rPr>
              <a:t>arenites</a:t>
            </a:r>
            <a:r>
              <a:rPr lang="en-US" altLang="en-US" sz="1400" dirty="0">
                <a:latin typeface="+mn-lt"/>
              </a:rPr>
              <a:t> common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Sedimentary </a:t>
            </a:r>
            <a:r>
              <a:rPr lang="en-US" altLang="en-US" sz="1400" dirty="0" err="1">
                <a:latin typeface="+mn-lt"/>
              </a:rPr>
              <a:t>facies</a:t>
            </a:r>
            <a:r>
              <a:rPr lang="en-US" altLang="en-US" sz="1400" dirty="0">
                <a:latin typeface="+mn-lt"/>
              </a:rPr>
              <a:t> &amp; </a:t>
            </a:r>
            <a:r>
              <a:rPr lang="en-US" altLang="en-US" sz="1400" b="1" dirty="0">
                <a:latin typeface="+mn-lt"/>
              </a:rPr>
              <a:t>structures 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b="1" dirty="0">
                <a:latin typeface="+mn-lt"/>
              </a:rPr>
              <a:t>Offshore hummocky wavy bedding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b="1" dirty="0">
                <a:latin typeface="+mn-lt"/>
              </a:rPr>
              <a:t>Nearshore cut and fill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b="1" dirty="0">
                <a:latin typeface="+mn-lt"/>
              </a:rPr>
              <a:t>Gently seaward dipping thin parallel beds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400" b="1" dirty="0">
                <a:latin typeface="+mn-lt"/>
              </a:rPr>
              <a:t>Geometric Elements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Open linear sheets and lenses parallel to shore	</a:t>
            </a:r>
            <a:r>
              <a:rPr lang="en-US" altLang="en-US" sz="1400" dirty="0" smtClean="0">
                <a:latin typeface="+mn-lt"/>
              </a:rPr>
              <a:t>- </a:t>
            </a:r>
            <a:r>
              <a:rPr lang="en-US" altLang="en-US" sz="1400" dirty="0">
                <a:latin typeface="+mn-lt"/>
              </a:rPr>
              <a:t>Barrier Islands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Confined incised channels			</a:t>
            </a:r>
            <a:r>
              <a:rPr lang="en-US" altLang="en-US" sz="1400" dirty="0" smtClean="0">
                <a:latin typeface="+mn-lt"/>
              </a:rPr>
              <a:t>- </a:t>
            </a:r>
            <a:r>
              <a:rPr lang="en-US" altLang="en-US" sz="1400" dirty="0">
                <a:latin typeface="+mn-lt"/>
              </a:rPr>
              <a:t>Tidal Channels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Stacked amalgamated lobes 			- Flood &amp; Ebb Deltas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 err="1">
                <a:latin typeface="+mn-lt"/>
              </a:rPr>
              <a:t>En</a:t>
            </a:r>
            <a:r>
              <a:rPr lang="en-US" altLang="en-US" sz="1400" dirty="0">
                <a:latin typeface="+mn-lt"/>
              </a:rPr>
              <a:t>-echelon landward dipping discontinuous sheets 	- Storm </a:t>
            </a:r>
            <a:r>
              <a:rPr lang="en-US" altLang="en-US" sz="1400" dirty="0" err="1">
                <a:latin typeface="+mn-lt"/>
              </a:rPr>
              <a:t>Washover</a:t>
            </a:r>
            <a:endParaRPr lang="en-US" altLang="en-US" sz="1400" dirty="0">
              <a:latin typeface="+mn-lt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Discontinuous horizontal sheets parallel to shore	- Back Barrier Lagoon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Fauna &amp; flora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Marine fauna at base of units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400" dirty="0">
                <a:latin typeface="+mn-lt"/>
              </a:rPr>
              <a:t>Terrestrial flora at crest of units</a:t>
            </a:r>
          </a:p>
        </p:txBody>
      </p:sp>
    </p:spTree>
    <p:extLst>
      <p:ext uri="{BB962C8B-B14F-4D97-AF65-F5344CB8AC3E}">
        <p14:creationId xmlns:p14="http://schemas.microsoft.com/office/powerpoint/2010/main" val="39508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045845"/>
            <a:ext cx="8212455" cy="5812155"/>
          </a:xfrm>
          <a:prstGeom prst="rect">
            <a:avLst/>
          </a:prstGeom>
        </p:spPr>
      </p:pic>
      <p:sp>
        <p:nvSpPr>
          <p:cNvPr id="2343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5" y="389095"/>
            <a:ext cx="9245600" cy="38832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Barrier Coastal Elements</a:t>
            </a:r>
          </a:p>
        </p:txBody>
      </p:sp>
    </p:spTree>
    <p:extLst>
      <p:ext uri="{BB962C8B-B14F-4D97-AF65-F5344CB8AC3E}">
        <p14:creationId xmlns:p14="http://schemas.microsoft.com/office/powerpoint/2010/main" val="3219464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936" y="132195"/>
            <a:ext cx="84582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Beach Face - South Carolina Foreshore</a:t>
            </a:r>
          </a:p>
        </p:txBody>
      </p:sp>
      <p:pic>
        <p:nvPicPr>
          <p:cNvPr id="104452" name="Picture 3" descr="DSCN0622we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51000"/>
            <a:ext cx="26416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3748" name="Picture 4" descr="DGVoulgarisForesho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4301" y="2076450"/>
            <a:ext cx="5605463" cy="420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749" name="AutoShape 5"/>
          <p:cNvSpPr>
            <a:spLocks noChangeArrowheads="1"/>
          </p:cNvSpPr>
          <p:nvPr/>
        </p:nvSpPr>
        <p:spPr bwMode="auto">
          <a:xfrm>
            <a:off x="723900" y="2641600"/>
            <a:ext cx="3352800" cy="482600"/>
          </a:xfrm>
          <a:prstGeom prst="curvedDownArrow">
            <a:avLst>
              <a:gd name="adj1" fmla="val 138947"/>
              <a:gd name="adj2" fmla="val 27789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43750" name="Rectangle 6"/>
          <p:cNvSpPr>
            <a:spLocks noChangeArrowheads="1"/>
          </p:cNvSpPr>
          <p:nvPr/>
        </p:nvSpPr>
        <p:spPr bwMode="auto">
          <a:xfrm>
            <a:off x="3728970" y="1210081"/>
            <a:ext cx="53213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Note High Energy Planar Beds</a:t>
            </a:r>
          </a:p>
        </p:txBody>
      </p:sp>
      <p:sp>
        <p:nvSpPr>
          <p:cNvPr id="104456" name="Text Box 7"/>
          <p:cNvSpPr txBox="1">
            <a:spLocks noChangeArrowheads="1"/>
          </p:cNvSpPr>
          <p:nvPr/>
        </p:nvSpPr>
        <p:spPr bwMode="auto">
          <a:xfrm>
            <a:off x="6156325" y="5892800"/>
            <a:ext cx="20762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800" i="1"/>
              <a:t>Photo: G. Voulgaris</a:t>
            </a:r>
          </a:p>
        </p:txBody>
      </p:sp>
      <p:sp>
        <p:nvSpPr>
          <p:cNvPr id="543752" name="AutoShape 8"/>
          <p:cNvSpPr>
            <a:spLocks noChangeArrowheads="1"/>
          </p:cNvSpPr>
          <p:nvPr/>
        </p:nvSpPr>
        <p:spPr bwMode="auto">
          <a:xfrm>
            <a:off x="685800" y="4267200"/>
            <a:ext cx="4267200" cy="1397000"/>
          </a:xfrm>
          <a:prstGeom prst="rightArrowCallout">
            <a:avLst>
              <a:gd name="adj1" fmla="val 25000"/>
              <a:gd name="adj2" fmla="val 25000"/>
              <a:gd name="adj3" fmla="val 5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“Swash Zone</a:t>
            </a:r>
          </a:p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Foreshore”</a:t>
            </a:r>
          </a:p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Facies</a:t>
            </a:r>
          </a:p>
        </p:txBody>
      </p:sp>
    </p:spTree>
    <p:extLst>
      <p:ext uri="{BB962C8B-B14F-4D97-AF65-F5344CB8AC3E}">
        <p14:creationId xmlns:p14="http://schemas.microsoft.com/office/powerpoint/2010/main" val="37392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49" grpId="0" animBg="1"/>
      <p:bldP spid="543750" grpId="0" animBg="1" autoUpdateAnimBg="0"/>
      <p:bldP spid="54375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235528"/>
            <a:ext cx="9264650" cy="6290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Carbonate Sedimentary Rocks</a:t>
            </a:r>
          </a:p>
        </p:txBody>
      </p:sp>
      <p:pic>
        <p:nvPicPr>
          <p:cNvPr id="14340" name="Picture 3" descr="Folks-Textural-Classifica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1"/>
            <a:ext cx="8229600" cy="4613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2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 descr="DSCN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108366"/>
            <a:ext cx="6925056" cy="519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3"/>
          <p:cNvSpPr>
            <a:spLocks noGrp="1" noChangeArrowheads="1"/>
          </p:cNvSpPr>
          <p:nvPr>
            <p:ph type="title"/>
          </p:nvPr>
        </p:nvSpPr>
        <p:spPr>
          <a:xfrm>
            <a:off x="159713" y="96985"/>
            <a:ext cx="9110663" cy="9159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Trough Cross-bed Current Ripples</a:t>
            </a: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2726026" y="5410200"/>
            <a:ext cx="62722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Ordovician – Near Winchester</a:t>
            </a:r>
          </a:p>
          <a:p>
            <a:pPr algn="ctr" eaLnBrk="1" hangingPunct="1">
              <a:defRPr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Kentucky</a:t>
            </a:r>
          </a:p>
        </p:txBody>
      </p:sp>
      <p:sp>
        <p:nvSpPr>
          <p:cNvPr id="545797" name="AutoShape 5"/>
          <p:cNvSpPr>
            <a:spLocks noChangeArrowheads="1"/>
          </p:cNvSpPr>
          <p:nvPr/>
        </p:nvSpPr>
        <p:spPr bwMode="auto">
          <a:xfrm rot="1152246">
            <a:off x="377731" y="2259446"/>
            <a:ext cx="4267200" cy="1397000"/>
          </a:xfrm>
          <a:prstGeom prst="rightArrowCallout">
            <a:avLst>
              <a:gd name="adj1" fmla="val 25000"/>
              <a:gd name="adj2" fmla="val 25000"/>
              <a:gd name="adj3" fmla="val 5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0" dirty="0">
                <a:solidFill>
                  <a:schemeClr val="tx2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3200" b="0" dirty="0" err="1">
                <a:solidFill>
                  <a:schemeClr val="tx2"/>
                </a:solidFill>
                <a:latin typeface="Arial" panose="020B0604020202020204" pitchFamily="34" charset="0"/>
              </a:rPr>
              <a:t>Shoreface</a:t>
            </a:r>
            <a:r>
              <a:rPr lang="en-US" altLang="en-US" sz="3200" b="0" dirty="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</a:p>
          <a:p>
            <a:pPr algn="ctr">
              <a:defRPr/>
            </a:pPr>
            <a:r>
              <a:rPr lang="en-US" altLang="en-US" sz="3200" b="0" dirty="0">
                <a:solidFill>
                  <a:schemeClr val="tx2"/>
                </a:solidFill>
                <a:latin typeface="Arial" panose="020B0604020202020204" pitchFamily="34" charset="0"/>
              </a:rPr>
              <a:t>Facies</a:t>
            </a:r>
          </a:p>
        </p:txBody>
      </p:sp>
    </p:spTree>
    <p:extLst>
      <p:ext uri="{BB962C8B-B14F-4D97-AF65-F5344CB8AC3E}">
        <p14:creationId xmlns:p14="http://schemas.microsoft.com/office/powerpoint/2010/main" val="21925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2" descr="HummuckyXbeds-Be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143000"/>
            <a:ext cx="6908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62967" y="110838"/>
            <a:ext cx="9144000" cy="9213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Offshore Coastal Profile - Hummocky</a:t>
            </a:r>
          </a:p>
        </p:txBody>
      </p:sp>
      <p:sp>
        <p:nvSpPr>
          <p:cNvPr id="547844" name="AutoShape 4"/>
          <p:cNvSpPr>
            <a:spLocks noChangeArrowheads="1"/>
          </p:cNvSpPr>
          <p:nvPr/>
        </p:nvSpPr>
        <p:spPr bwMode="auto">
          <a:xfrm rot="1152246">
            <a:off x="363049" y="2145145"/>
            <a:ext cx="4267200" cy="1854200"/>
          </a:xfrm>
          <a:prstGeom prst="rightArrowCallout">
            <a:avLst>
              <a:gd name="adj1" fmla="val 25000"/>
              <a:gd name="adj2" fmla="val 25000"/>
              <a:gd name="adj3" fmla="val 3835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“Offshore</a:t>
            </a:r>
          </a:p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Transition”</a:t>
            </a:r>
          </a:p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Facies</a:t>
            </a:r>
          </a:p>
        </p:txBody>
      </p:sp>
    </p:spTree>
    <p:extLst>
      <p:ext uri="{BB962C8B-B14F-4D97-AF65-F5344CB8AC3E}">
        <p14:creationId xmlns:p14="http://schemas.microsoft.com/office/powerpoint/2010/main" val="950070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4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8" descr="H:\aXris Folder\USC stuff\Classes\Marine sediments\Walker19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439863"/>
            <a:ext cx="84582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4"/>
          <p:cNvSpPr txBox="1">
            <a:spLocks noChangeArrowheads="1"/>
          </p:cNvSpPr>
          <p:nvPr/>
        </p:nvSpPr>
        <p:spPr bwMode="auto">
          <a:xfrm>
            <a:off x="1219200" y="4359275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600" b="0">
                <a:solidFill>
                  <a:schemeClr val="tx2"/>
                </a:solidFill>
                <a:latin typeface="+mn-lt"/>
              </a:rPr>
              <a:t>Progradation</a:t>
            </a:r>
          </a:p>
        </p:txBody>
      </p:sp>
      <p:sp>
        <p:nvSpPr>
          <p:cNvPr id="562181" name="Text Box 5"/>
          <p:cNvSpPr txBox="1">
            <a:spLocks noChangeArrowheads="1"/>
          </p:cNvSpPr>
          <p:nvPr/>
        </p:nvSpPr>
        <p:spPr bwMode="auto">
          <a:xfrm>
            <a:off x="3810000" y="4359275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600" b="0">
                <a:solidFill>
                  <a:schemeClr val="tx2"/>
                </a:solidFill>
                <a:latin typeface="+mn-lt"/>
              </a:rPr>
              <a:t>Transgression</a:t>
            </a:r>
          </a:p>
        </p:txBody>
      </p:sp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6553200" y="4359275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600" b="0">
                <a:solidFill>
                  <a:schemeClr val="tx2"/>
                </a:solidFill>
                <a:latin typeface="+mn-lt"/>
              </a:rPr>
              <a:t>Inlet</a:t>
            </a:r>
          </a:p>
        </p:txBody>
      </p:sp>
      <p:sp>
        <p:nvSpPr>
          <p:cNvPr id="562183" name="Rectangle 7"/>
          <p:cNvSpPr>
            <a:spLocks noGrp="1" noChangeArrowheads="1"/>
          </p:cNvSpPr>
          <p:nvPr>
            <p:ph type="title"/>
          </p:nvPr>
        </p:nvSpPr>
        <p:spPr>
          <a:xfrm>
            <a:off x="169715" y="188993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Coastal </a:t>
            </a:r>
            <a:r>
              <a:rPr lang="en-US" altLang="en-US" sz="3600" dirty="0" err="1"/>
              <a:t>Lithofacies</a:t>
            </a:r>
            <a:r>
              <a:rPr lang="en-US" altLang="en-US" sz="3600" dirty="0"/>
              <a:t> Assemblages</a:t>
            </a:r>
          </a:p>
        </p:txBody>
      </p:sp>
    </p:spTree>
    <p:extLst>
      <p:ext uri="{BB962C8B-B14F-4D97-AF65-F5344CB8AC3E}">
        <p14:creationId xmlns:p14="http://schemas.microsoft.com/office/powerpoint/2010/main" val="1416962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6472"/>
            <a:ext cx="2590800" cy="633152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2400" dirty="0"/>
              <a:t>Coastal</a:t>
            </a:r>
            <a:br>
              <a:rPr lang="en-US" altLang="en-US" sz="2400" dirty="0"/>
            </a:br>
            <a:r>
              <a:rPr lang="en-US" altLang="en-US" sz="2400" dirty="0" err="1"/>
              <a:t>Lithofacies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/>
              <a:t>Associations</a:t>
            </a:r>
            <a:br>
              <a:rPr lang="en-US" altLang="en-US" sz="2400" dirty="0"/>
            </a:br>
            <a:r>
              <a:rPr lang="en-US" altLang="en-US" sz="2400" dirty="0"/>
              <a:t>-</a:t>
            </a:r>
            <a:br>
              <a:rPr lang="en-US" altLang="en-US" sz="2400" dirty="0"/>
            </a:br>
            <a:r>
              <a:rPr lang="en-US" altLang="en-US" sz="2400" dirty="0"/>
              <a:t>Coarse </a:t>
            </a:r>
            <a:br>
              <a:rPr lang="en-US" altLang="en-US" sz="2400" dirty="0"/>
            </a:br>
            <a:r>
              <a:rPr lang="en-US" altLang="en-US" sz="2400" dirty="0"/>
              <a:t>to </a:t>
            </a:r>
            <a:br>
              <a:rPr lang="en-US" altLang="en-US" sz="2400" dirty="0"/>
            </a:br>
            <a:r>
              <a:rPr lang="en-US" altLang="en-US" sz="2400" dirty="0"/>
              <a:t>Fine</a:t>
            </a:r>
            <a:br>
              <a:rPr lang="en-US" altLang="en-US" sz="2400" dirty="0"/>
            </a:br>
            <a:r>
              <a:rPr lang="en-US" altLang="en-US" sz="2400" dirty="0"/>
              <a:t>- </a:t>
            </a:r>
            <a:br>
              <a:rPr lang="en-US" altLang="en-US" sz="2400" dirty="0"/>
            </a:br>
            <a:r>
              <a:rPr lang="en-US" altLang="en-US" sz="2400" dirty="0"/>
              <a:t>Onshore</a:t>
            </a:r>
            <a:br>
              <a:rPr lang="en-US" altLang="en-US" sz="2400" dirty="0"/>
            </a:br>
            <a:r>
              <a:rPr lang="en-US" altLang="en-US" sz="2400" dirty="0"/>
              <a:t>to</a:t>
            </a:r>
            <a:br>
              <a:rPr lang="en-US" altLang="en-US" sz="2400" dirty="0"/>
            </a:br>
            <a:r>
              <a:rPr lang="en-US" altLang="en-US" sz="2400" dirty="0"/>
              <a:t>Offshore</a:t>
            </a:r>
            <a:br>
              <a:rPr lang="en-US" altLang="en-US" sz="2400" dirty="0"/>
            </a:br>
            <a:r>
              <a:rPr lang="en-US" altLang="en-US" sz="2400" dirty="0"/>
              <a:t>-</a:t>
            </a:r>
            <a:br>
              <a:rPr lang="en-US" altLang="en-US" sz="2400" dirty="0"/>
            </a:br>
            <a:r>
              <a:rPr lang="en-US" altLang="en-US" sz="2400" dirty="0"/>
              <a:t>Shallow</a:t>
            </a:r>
            <a:br>
              <a:rPr lang="en-US" altLang="en-US" sz="2400" dirty="0"/>
            </a:br>
            <a:r>
              <a:rPr lang="en-US" altLang="en-US" sz="2400" dirty="0"/>
              <a:t>to</a:t>
            </a:r>
            <a:br>
              <a:rPr lang="en-US" altLang="en-US" sz="2400" dirty="0"/>
            </a:br>
            <a:r>
              <a:rPr lang="en-US" altLang="en-US" sz="2400" dirty="0"/>
              <a:t>Deep</a:t>
            </a:r>
          </a:p>
        </p:txBody>
      </p:sp>
      <p:pic>
        <p:nvPicPr>
          <p:cNvPr id="120836" name="Picture 3" descr="fig12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58" y="1168668"/>
            <a:ext cx="4447642" cy="505724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Text Box 4"/>
          <p:cNvSpPr txBox="1">
            <a:spLocks noChangeArrowheads="1"/>
          </p:cNvSpPr>
          <p:nvPr/>
        </p:nvSpPr>
        <p:spPr bwMode="auto">
          <a:xfrm>
            <a:off x="6392214" y="5989016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 i="1" dirty="0" smtClean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1200" b="0" i="1" dirty="0" err="1" smtClean="0">
                <a:solidFill>
                  <a:schemeClr val="tx2"/>
                </a:solidFill>
                <a:latin typeface="+mn-lt"/>
              </a:rPr>
              <a:t>Reineck</a:t>
            </a:r>
            <a:r>
              <a:rPr lang="en-US" altLang="en-US" sz="1200" b="0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1200" b="0" i="1" dirty="0">
                <a:solidFill>
                  <a:schemeClr val="tx2"/>
                </a:solidFill>
                <a:latin typeface="+mn-lt"/>
              </a:rPr>
              <a:t>&amp; Singh, 1980</a:t>
            </a:r>
          </a:p>
        </p:txBody>
      </p:sp>
      <p:sp>
        <p:nvSpPr>
          <p:cNvPr id="560133" name="AutoShape 5"/>
          <p:cNvSpPr>
            <a:spLocks noChangeArrowheads="1"/>
          </p:cNvSpPr>
          <p:nvPr/>
        </p:nvSpPr>
        <p:spPr bwMode="auto">
          <a:xfrm flipV="1">
            <a:off x="2657475" y="1226820"/>
            <a:ext cx="990600" cy="4723559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0134" name="Rectangle 6"/>
          <p:cNvSpPr>
            <a:spLocks noChangeArrowheads="1"/>
          </p:cNvSpPr>
          <p:nvPr/>
        </p:nvSpPr>
        <p:spPr bwMode="auto">
          <a:xfrm>
            <a:off x="7560945" y="1221639"/>
            <a:ext cx="739141" cy="3788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DUNES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7560945" y="1605651"/>
            <a:ext cx="739141" cy="4444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FORESHORE</a:t>
            </a:r>
            <a:endParaRPr lang="en-US" altLang="en-US" sz="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60137" name="Rectangle 9"/>
          <p:cNvSpPr>
            <a:spLocks noChangeArrowheads="1"/>
          </p:cNvSpPr>
          <p:nvPr/>
        </p:nvSpPr>
        <p:spPr bwMode="auto">
          <a:xfrm>
            <a:off x="7560945" y="2050102"/>
            <a:ext cx="739141" cy="4921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UPPER</a:t>
            </a:r>
            <a:endParaRPr lang="en-US" altLang="en-US" sz="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SHOREFACE</a:t>
            </a:r>
          </a:p>
        </p:txBody>
      </p:sp>
      <p:sp>
        <p:nvSpPr>
          <p:cNvPr id="560138" name="Rectangle 10"/>
          <p:cNvSpPr>
            <a:spLocks noChangeArrowheads="1"/>
          </p:cNvSpPr>
          <p:nvPr/>
        </p:nvSpPr>
        <p:spPr bwMode="auto">
          <a:xfrm>
            <a:off x="7560945" y="2542273"/>
            <a:ext cx="744855" cy="520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MIDDLE</a:t>
            </a:r>
          </a:p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SHOREFACE</a:t>
            </a:r>
          </a:p>
        </p:txBody>
      </p:sp>
      <p:sp>
        <p:nvSpPr>
          <p:cNvPr id="560139" name="Rectangle 11"/>
          <p:cNvSpPr>
            <a:spLocks noChangeArrowheads="1"/>
          </p:cNvSpPr>
          <p:nvPr/>
        </p:nvSpPr>
        <p:spPr bwMode="auto">
          <a:xfrm>
            <a:off x="7560945" y="3062710"/>
            <a:ext cx="746761" cy="50630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LOWER</a:t>
            </a:r>
          </a:p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SHOREFACE</a:t>
            </a:r>
          </a:p>
        </p:txBody>
      </p:sp>
      <p:sp>
        <p:nvSpPr>
          <p:cNvPr id="560140" name="Rectangle 12"/>
          <p:cNvSpPr>
            <a:spLocks noChangeArrowheads="1"/>
          </p:cNvSpPr>
          <p:nvPr/>
        </p:nvSpPr>
        <p:spPr bwMode="auto">
          <a:xfrm>
            <a:off x="7560945" y="3569020"/>
            <a:ext cx="748665" cy="879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TRANSITION</a:t>
            </a:r>
          </a:p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ZONE</a:t>
            </a:r>
          </a:p>
        </p:txBody>
      </p:sp>
      <p:sp>
        <p:nvSpPr>
          <p:cNvPr id="560141" name="Rectangle 13"/>
          <p:cNvSpPr>
            <a:spLocks noChangeArrowheads="1"/>
          </p:cNvSpPr>
          <p:nvPr/>
        </p:nvSpPr>
        <p:spPr bwMode="auto">
          <a:xfrm>
            <a:off x="7560945" y="4448970"/>
            <a:ext cx="748665" cy="15308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SHELF</a:t>
            </a:r>
          </a:p>
          <a:p>
            <a:pPr algn="ctr">
              <a:defRPr/>
            </a:pPr>
            <a:r>
              <a:rPr lang="en-US" alt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MUDS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>
          <a:xfrm>
            <a:off x="169715" y="188993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en-US" sz="3600" smtClean="0"/>
              <a:t>Coastal Lithofacies Assemblages</a:t>
            </a:r>
            <a:endParaRPr kumimoji="0"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07174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3" grpId="0" animBg="1"/>
      <p:bldP spid="560134" grpId="0" animBg="1" autoUpdateAnimBg="0"/>
      <p:bldP spid="560136" grpId="0" animBg="1" autoUpdateAnimBg="0"/>
      <p:bldP spid="560137" grpId="0" animBg="1" autoUpdateAnimBg="0"/>
      <p:bldP spid="560138" grpId="0" animBg="1" autoUpdateAnimBg="0"/>
      <p:bldP spid="560139" grpId="0" animBg="1" autoUpdateAnimBg="0"/>
      <p:bldP spid="560140" grpId="0" animBg="1" autoUpdateAnimBg="0"/>
      <p:bldP spid="560141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6255" y="289213"/>
            <a:ext cx="8229600" cy="5905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 smtClean="0"/>
              <a:t>Coastal Profile</a:t>
            </a:r>
          </a:p>
        </p:txBody>
      </p:sp>
      <p:pic>
        <p:nvPicPr>
          <p:cNvPr id="110596" name="Picture 3" descr="fig6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1"/>
            <a:ext cx="8610600" cy="40306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3" name="AutoShape 5"/>
          <p:cNvSpPr>
            <a:spLocks noChangeArrowheads="1"/>
          </p:cNvSpPr>
          <p:nvPr/>
        </p:nvSpPr>
        <p:spPr bwMode="auto">
          <a:xfrm>
            <a:off x="759854" y="1485394"/>
            <a:ext cx="2286000" cy="1028700"/>
          </a:xfrm>
          <a:prstGeom prst="downArrowCallout">
            <a:avLst>
              <a:gd name="adj1" fmla="val 55556"/>
              <a:gd name="adj2" fmla="val 5555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Foreshore</a:t>
            </a:r>
          </a:p>
        </p:txBody>
      </p:sp>
      <p:sp>
        <p:nvSpPr>
          <p:cNvPr id="549895" name="AutoShape 7"/>
          <p:cNvSpPr>
            <a:spLocks noChangeArrowheads="1"/>
          </p:cNvSpPr>
          <p:nvPr/>
        </p:nvSpPr>
        <p:spPr bwMode="auto">
          <a:xfrm>
            <a:off x="2453202" y="2377550"/>
            <a:ext cx="2286000" cy="1028700"/>
          </a:xfrm>
          <a:prstGeom prst="downArrowCallout">
            <a:avLst>
              <a:gd name="adj1" fmla="val 55556"/>
              <a:gd name="adj2" fmla="val 5555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800" b="0">
                <a:solidFill>
                  <a:schemeClr val="tx2"/>
                </a:solidFill>
                <a:latin typeface="Arial" panose="020B0604020202020204" pitchFamily="34" charset="0"/>
              </a:rPr>
              <a:t>Shoreface</a:t>
            </a:r>
          </a:p>
        </p:txBody>
      </p:sp>
      <p:sp>
        <p:nvSpPr>
          <p:cNvPr id="549896" name="AutoShape 8"/>
          <p:cNvSpPr>
            <a:spLocks noChangeArrowheads="1"/>
          </p:cNvSpPr>
          <p:nvPr/>
        </p:nvSpPr>
        <p:spPr bwMode="auto">
          <a:xfrm>
            <a:off x="5028127" y="2362200"/>
            <a:ext cx="2286000" cy="1485900"/>
          </a:xfrm>
          <a:prstGeom prst="downArrowCallout">
            <a:avLst>
              <a:gd name="adj1" fmla="val 38462"/>
              <a:gd name="adj2" fmla="val 38462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Offshore</a:t>
            </a:r>
          </a:p>
          <a:p>
            <a:pPr algn="ctr">
              <a:defRPr/>
            </a:pPr>
            <a:r>
              <a:rPr lang="en-US" altLang="en-US" sz="2800" b="0" dirty="0">
                <a:solidFill>
                  <a:schemeClr val="tx2"/>
                </a:solidFill>
                <a:latin typeface="Arial" panose="020B0604020202020204" pitchFamily="34" charset="0"/>
              </a:rPr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377612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3" grpId="0" animBg="1" autoUpdateAnimBg="0"/>
      <p:bldP spid="549895" grpId="0" animBg="1" autoUpdateAnimBg="0"/>
      <p:bldP spid="549896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5" descr="Barrier-Island-(Reinson-92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143000"/>
            <a:ext cx="7086600" cy="504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1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55860" y="315188"/>
            <a:ext cx="7772400" cy="5195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 smtClean="0"/>
              <a:t>Elements of Barrier Island Coast</a:t>
            </a:r>
          </a:p>
        </p:txBody>
      </p:sp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571500" y="1295401"/>
            <a:ext cx="294163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Transgressed </a:t>
            </a:r>
          </a:p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Barrier Islands</a:t>
            </a:r>
          </a:p>
        </p:txBody>
      </p:sp>
    </p:spTree>
    <p:extLst>
      <p:ext uri="{BB962C8B-B14F-4D97-AF65-F5344CB8AC3E}">
        <p14:creationId xmlns:p14="http://schemas.microsoft.com/office/powerpoint/2010/main" val="19639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Shoref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/>
          <a:stretch/>
        </p:blipFill>
        <p:spPr bwMode="auto">
          <a:xfrm>
            <a:off x="0" y="1028700"/>
            <a:ext cx="9906000" cy="582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923" name="Rectangle 3"/>
          <p:cNvSpPr>
            <a:spLocks noChangeArrowheads="1"/>
          </p:cNvSpPr>
          <p:nvPr/>
        </p:nvSpPr>
        <p:spPr bwMode="auto">
          <a:xfrm>
            <a:off x="6242844" y="6381750"/>
            <a:ext cx="292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 by </a:t>
            </a:r>
            <a:r>
              <a:rPr lang="en-US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Torbjörn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Törnqvis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5100" y="185496"/>
            <a:ext cx="7999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>
                <a:latin typeface="+mj-lt"/>
              </a:rPr>
              <a:t>Book Cliffs – Prograding Cretaceous Shoreline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7027863" y="1644520"/>
            <a:ext cx="27432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 b="0" dirty="0">
                <a:solidFill>
                  <a:schemeClr val="tx2"/>
                </a:solidFill>
                <a:latin typeface="Arial" panose="020B0604020202020204" pitchFamily="34" charset="0"/>
              </a:rPr>
              <a:t>PROGRADING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flipV="1">
            <a:off x="8399463" y="2953067"/>
            <a:ext cx="553792" cy="1435360"/>
          </a:xfrm>
          <a:prstGeom prst="triangle">
            <a:avLst>
              <a:gd name="adj" fmla="val 553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6700" y="1383407"/>
            <a:ext cx="67611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chemeClr val="tx2"/>
                </a:solidFill>
                <a:latin typeface="+mj-lt"/>
              </a:rPr>
              <a:t>Sequence stratigraphic interpretation uses the composition and framework of genetically related stacked vertical facies successions, their geometries and their bounding surfaces to determine their depositional setting</a:t>
            </a:r>
          </a:p>
        </p:txBody>
      </p:sp>
    </p:spTree>
    <p:extLst>
      <p:ext uri="{BB962C8B-B14F-4D97-AF65-F5344CB8AC3E}">
        <p14:creationId xmlns:p14="http://schemas.microsoft.com/office/powerpoint/2010/main" val="76271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42" y="1168768"/>
            <a:ext cx="6687715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050259" y="6106528"/>
            <a:ext cx="13227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2"/>
                </a:solidFill>
                <a:latin typeface="+mj-lt"/>
              </a:rPr>
              <a:t>After Coe et al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57" y="145142"/>
            <a:ext cx="9771744" cy="7547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 smtClean="0"/>
              <a:t>Facies Associations, Successions &amp; Geometries - Setting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flipV="1">
            <a:off x="5475958" y="2286246"/>
            <a:ext cx="461202" cy="2659706"/>
          </a:xfrm>
          <a:prstGeom prst="triangle">
            <a:avLst>
              <a:gd name="adj" fmla="val 576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7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3" y="1600201"/>
            <a:ext cx="5978815" cy="4525963"/>
          </a:xfrm>
        </p:spPr>
      </p:pic>
      <p:sp>
        <p:nvSpPr>
          <p:cNvPr id="2" name="Rectangle 1"/>
          <p:cNvSpPr/>
          <p:nvPr/>
        </p:nvSpPr>
        <p:spPr>
          <a:xfrm>
            <a:off x="143597" y="1052623"/>
            <a:ext cx="2743200" cy="13095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solidFill>
                  <a:schemeClr val="tx2"/>
                </a:solidFill>
              </a:rPr>
              <a:t>Use parasequences and sands to enable correlation!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4411" y="1171519"/>
            <a:ext cx="2743200" cy="13095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</a:rPr>
              <a:t>A combination of sequence stratigraphy &amp;</a:t>
            </a:r>
          </a:p>
          <a:p>
            <a:pPr algn="ctr"/>
            <a:r>
              <a:rPr lang="en-US" sz="2000" b="0" dirty="0" err="1">
                <a:solidFill>
                  <a:schemeClr val="tx2"/>
                </a:solidFill>
              </a:rPr>
              <a:t>lithostratigraphy</a:t>
            </a:r>
            <a:r>
              <a:rPr lang="en-US" sz="2000" b="0" dirty="0">
                <a:solidFill>
                  <a:schemeClr val="tx2"/>
                </a:solidFill>
              </a:rPr>
              <a:t> to enable correlation!</a:t>
            </a:r>
          </a:p>
        </p:txBody>
      </p:sp>
      <p:sp>
        <p:nvSpPr>
          <p:cNvPr id="5" name="Right Arrow Callout 4"/>
          <p:cNvSpPr/>
          <p:nvPr/>
        </p:nvSpPr>
        <p:spPr>
          <a:xfrm>
            <a:off x="1666875" y="3124200"/>
            <a:ext cx="2781300" cy="36068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err="1">
                <a:solidFill>
                  <a:schemeClr val="tx2"/>
                </a:solidFill>
              </a:rPr>
              <a:t>parasequence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8" name="Right Arrow Callout 7"/>
          <p:cNvSpPr/>
          <p:nvPr/>
        </p:nvSpPr>
        <p:spPr>
          <a:xfrm flipH="1">
            <a:off x="7620000" y="3429000"/>
            <a:ext cx="1772920" cy="3556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smtClean="0">
                <a:solidFill>
                  <a:schemeClr val="tx2"/>
                </a:solidFill>
              </a:rPr>
              <a:t>sand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373" y="303502"/>
            <a:ext cx="4852988" cy="50096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Facies Successions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73" y="1600201"/>
            <a:ext cx="5747254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" y="200627"/>
            <a:ext cx="8229600" cy="67567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Book Cliffs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76" y="193963"/>
            <a:ext cx="9393238" cy="6567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Transport Mechanisms</a:t>
            </a:r>
          </a:p>
        </p:txBody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8534400" cy="3962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3000" dirty="0"/>
              <a:t>By fluid flow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Traction</a:t>
            </a:r>
            <a:r>
              <a:rPr lang="en-US" altLang="en-US" sz="2200" dirty="0"/>
              <a:t>: grain rolling/sliding along substrate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Saltation</a:t>
            </a:r>
            <a:r>
              <a:rPr lang="en-US" altLang="en-US" sz="2200" dirty="0"/>
              <a:t>: grain hopping along substrate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Suspension</a:t>
            </a:r>
            <a:r>
              <a:rPr lang="en-US" altLang="en-US" sz="2200" dirty="0"/>
              <a:t>: ‘permanent’ grain entrainment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2200" dirty="0"/>
          </a:p>
          <a:p>
            <a:pPr>
              <a:lnSpc>
                <a:spcPct val="90000"/>
              </a:lnSpc>
              <a:defRPr/>
            </a:pPr>
            <a:r>
              <a:rPr lang="en-US" altLang="en-US" sz="3000" dirty="0"/>
              <a:t>By gravity flow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Grain flow</a:t>
            </a:r>
            <a:r>
              <a:rPr lang="en-US" altLang="en-US" sz="2200" dirty="0"/>
              <a:t>: </a:t>
            </a:r>
            <a:r>
              <a:rPr lang="en-US" altLang="en-US" sz="2200" dirty="0" err="1"/>
              <a:t>cohesionless</a:t>
            </a:r>
            <a:r>
              <a:rPr lang="en-US" altLang="en-US" sz="2200" dirty="0"/>
              <a:t> sediment movement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Debris flow</a:t>
            </a:r>
            <a:r>
              <a:rPr lang="en-US" altLang="en-US" sz="2200" dirty="0"/>
              <a:t>: viscous sediment movement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Liquefied flow</a:t>
            </a:r>
            <a:r>
              <a:rPr lang="en-US" altLang="en-US" sz="2200" dirty="0"/>
              <a:t>: over-pressured interstitial fluid movement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200" b="1" u="sng" dirty="0">
                <a:solidFill>
                  <a:schemeClr val="hlink"/>
                </a:solidFill>
              </a:rPr>
              <a:t>Density flow</a:t>
            </a:r>
            <a:r>
              <a:rPr lang="en-US" altLang="en-US" sz="2200" dirty="0"/>
              <a:t>: slurry movement driven by differential density</a:t>
            </a:r>
          </a:p>
        </p:txBody>
      </p:sp>
    </p:spTree>
    <p:extLst>
      <p:ext uri="{BB962C8B-B14F-4D97-AF65-F5344CB8AC3E}">
        <p14:creationId xmlns:p14="http://schemas.microsoft.com/office/powerpoint/2010/main" val="15780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2" descr="92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09801"/>
            <a:ext cx="8763000" cy="2722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Coastal Profile and Lithofacies</a:t>
            </a:r>
          </a:p>
        </p:txBody>
      </p:sp>
    </p:spTree>
    <p:extLst>
      <p:ext uri="{BB962C8B-B14F-4D97-AF65-F5344CB8AC3E}">
        <p14:creationId xmlns:p14="http://schemas.microsoft.com/office/powerpoint/2010/main" val="4209264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 bwMode="auto">
          <a:xfrm>
            <a:off x="0" y="1004884"/>
            <a:ext cx="9906000" cy="53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 txBox="1">
            <a:spLocks noChangeArrowheads="1"/>
          </p:cNvSpPr>
          <p:nvPr/>
        </p:nvSpPr>
        <p:spPr bwMode="auto">
          <a:xfrm>
            <a:off x="157586" y="109538"/>
            <a:ext cx="88983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0" dirty="0">
                <a:latin typeface="+mj-lt"/>
              </a:rPr>
              <a:t>Sequence Stratigraphy Methodology </a:t>
            </a:r>
          </a:p>
        </p:txBody>
      </p:sp>
    </p:spTree>
    <p:extLst>
      <p:ext uri="{BB962C8B-B14F-4D97-AF65-F5344CB8AC3E}">
        <p14:creationId xmlns:p14="http://schemas.microsoft.com/office/powerpoint/2010/main" val="1500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76" y="1114094"/>
            <a:ext cx="5639848" cy="513064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0" name="Oval 3"/>
          <p:cNvSpPr>
            <a:spLocks noChangeArrowheads="1"/>
          </p:cNvSpPr>
          <p:nvPr/>
        </p:nvSpPr>
        <p:spPr bwMode="auto">
          <a:xfrm>
            <a:off x="3486150" y="4151313"/>
            <a:ext cx="457200" cy="457200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6741" name="Oval 4"/>
          <p:cNvSpPr>
            <a:spLocks noChangeArrowheads="1"/>
          </p:cNvSpPr>
          <p:nvPr/>
        </p:nvSpPr>
        <p:spPr bwMode="auto">
          <a:xfrm>
            <a:off x="2895600" y="3810000"/>
            <a:ext cx="457200" cy="457200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330" y="270967"/>
            <a:ext cx="8229600" cy="6756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Hunting Island and </a:t>
            </a:r>
            <a:r>
              <a:rPr kumimoji="0" lang="en-US" sz="36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Fripp</a:t>
            </a:r>
            <a:r>
              <a:rPr kumimoji="0"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 Inlet</a:t>
            </a:r>
            <a:endParaRPr kumimoji="0" lang="en-US" sz="3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07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305800" cy="990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Characteristics of Beach Systems</a:t>
            </a:r>
          </a:p>
        </p:txBody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85850"/>
            <a:ext cx="9144000" cy="60198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000" dirty="0"/>
              <a:t>Sediments coarsen upward from marine </a:t>
            </a:r>
            <a:r>
              <a:rPr lang="en-US" altLang="en-US" sz="2000" dirty="0" err="1"/>
              <a:t>shales</a:t>
            </a:r>
            <a:endParaRPr lang="en-US" altLang="en-US" sz="2000" dirty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/>
              <a:t>Linear sand bodies parallel to basin margin, serrated margins landward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/>
              <a:t>Formed by a mix of waves and tidal currents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/>
              <a:t>Facies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Subdivided erosion surfaces formed during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 smtClean="0"/>
              <a:t>Lowering of </a:t>
            </a:r>
            <a:r>
              <a:rPr lang="en-US" altLang="en-US" sz="1600" dirty="0"/>
              <a:t>base level</a:t>
            </a:r>
          </a:p>
          <a:p>
            <a:pPr lvl="3">
              <a:lnSpc>
                <a:spcPct val="80000"/>
              </a:lnSpc>
              <a:defRPr/>
            </a:pPr>
            <a:r>
              <a:rPr lang="en-US" altLang="en-US" sz="1400" dirty="0"/>
              <a:t>Local channels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 smtClean="0"/>
              <a:t>Raising of base </a:t>
            </a:r>
            <a:r>
              <a:rPr lang="en-US" altLang="en-US" sz="1600" dirty="0"/>
              <a:t>level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Well sorted and rounded pure quartz </a:t>
            </a:r>
            <a:r>
              <a:rPr lang="en-US" altLang="en-US" sz="1800" dirty="0" err="1"/>
              <a:t>arenites</a:t>
            </a:r>
            <a:r>
              <a:rPr lang="en-US" altLang="en-US" sz="1800" dirty="0"/>
              <a:t> common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Sedimentary </a:t>
            </a:r>
            <a:r>
              <a:rPr lang="en-US" altLang="en-US" sz="1800" dirty="0" err="1"/>
              <a:t>facies</a:t>
            </a:r>
            <a:r>
              <a:rPr lang="en-US" altLang="en-US" sz="1800" dirty="0"/>
              <a:t> &amp; structures 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Offshore hummocky wavy bedding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Nearshore cut and fill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Gently seaward dipping thin parallel beds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Geometric Elements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Open linear sheets and lenses parallel to shore		- Barrier Islands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Confined incised channels				- Tidal Channels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Stacked amalgamated lobes 			- Flood &amp; Ebb Deltas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 err="1"/>
              <a:t>En</a:t>
            </a:r>
            <a:r>
              <a:rPr lang="en-US" altLang="en-US" sz="1600" dirty="0"/>
              <a:t>-echelon landward dipping discontinuous sheets 	- Storm </a:t>
            </a:r>
            <a:r>
              <a:rPr lang="en-US" altLang="en-US" sz="1600" dirty="0" err="1"/>
              <a:t>Washover</a:t>
            </a:r>
            <a:endParaRPr lang="en-US" altLang="en-US" sz="1600" dirty="0"/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Discontinuous horizontal sheets parallel to shore	- Back Barrier Lagoon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Fauna &amp; flora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Marine fauna at base of units </a:t>
            </a:r>
          </a:p>
          <a:p>
            <a:pPr lvl="2">
              <a:lnSpc>
                <a:spcPct val="80000"/>
              </a:lnSpc>
              <a:defRPr/>
            </a:pPr>
            <a:r>
              <a:rPr lang="en-US" altLang="en-US" sz="1600" dirty="0"/>
              <a:t>Terrestrial flora at crest of units</a:t>
            </a:r>
          </a:p>
        </p:txBody>
      </p:sp>
    </p:spTree>
    <p:extLst>
      <p:ext uri="{BB962C8B-B14F-4D97-AF65-F5344CB8AC3E}">
        <p14:creationId xmlns:p14="http://schemas.microsoft.com/office/powerpoint/2010/main" val="6507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Facies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4953000"/>
          </a:xfrm>
        </p:spPr>
        <p:txBody>
          <a:bodyPr/>
          <a:lstStyle/>
          <a:p>
            <a:pPr marL="533400" indent="-533400"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sz="2400" i="1" dirty="0"/>
              <a:t>: </a:t>
            </a:r>
            <a:r>
              <a:rPr lang="en-US" altLang="en-US" sz="2400" dirty="0"/>
              <a:t>the total textural, compositional and structural characteristics of a sedimentary deposit resulting from accumulation and modification in a particular setting.</a:t>
            </a:r>
          </a:p>
          <a:p>
            <a:pPr marL="914400" lvl="1" indent="-457200">
              <a:buNone/>
              <a:defRPr/>
            </a:pPr>
            <a:r>
              <a:rPr lang="en-US" altLang="en-US" sz="2000" dirty="0"/>
              <a:t> </a:t>
            </a:r>
          </a:p>
          <a:p>
            <a:pPr marL="533400" indent="-533400">
              <a:buNone/>
              <a:defRPr/>
            </a:pP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456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Facies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1752600"/>
          </a:xfrm>
        </p:spPr>
        <p:txBody>
          <a:bodyPr/>
          <a:lstStyle/>
          <a:p>
            <a:pPr marL="533400" indent="-533400">
              <a:defRPr/>
            </a:pPr>
            <a:r>
              <a:rPr lang="en-US" altLang="en-US" sz="2400" b="1" i="1" u="sng" dirty="0" err="1">
                <a:solidFill>
                  <a:schemeClr val="hlink"/>
                </a:solidFill>
              </a:rPr>
              <a:t>facies</a:t>
            </a:r>
            <a:r>
              <a:rPr lang="en-US" altLang="en-US" sz="2400" i="1" dirty="0"/>
              <a:t>: </a:t>
            </a:r>
            <a:r>
              <a:rPr lang="en-US" altLang="en-US" sz="2400" dirty="0"/>
              <a:t>the </a:t>
            </a:r>
            <a:r>
              <a:rPr lang="en-US" altLang="en-US" sz="2400" u="sng" dirty="0"/>
              <a:t>total textural, compositional and structural</a:t>
            </a:r>
            <a:r>
              <a:rPr lang="en-US" altLang="en-US" sz="2400" dirty="0"/>
              <a:t> characteristics of a sedimentary deposit resulting from accumulation and modification in a particular setting.</a:t>
            </a:r>
            <a:endParaRPr lang="en-US" altLang="en-US" sz="2400" i="1" dirty="0"/>
          </a:p>
        </p:txBody>
      </p:sp>
      <p:sp>
        <p:nvSpPr>
          <p:cNvPr id="129029" name="AutoShape 4"/>
          <p:cNvSpPr>
            <a:spLocks noChangeArrowheads="1"/>
          </p:cNvSpPr>
          <p:nvPr/>
        </p:nvSpPr>
        <p:spPr bwMode="auto">
          <a:xfrm rot="10800000" flipH="1">
            <a:off x="2971800" y="1524000"/>
            <a:ext cx="990600" cy="4114800"/>
          </a:xfrm>
          <a:custGeom>
            <a:avLst/>
            <a:gdLst>
              <a:gd name="T0" fmla="*/ 693695 w 21600"/>
              <a:gd name="T1" fmla="*/ 0 h 21600"/>
              <a:gd name="T2" fmla="*/ 693695 w 21600"/>
              <a:gd name="T3" fmla="*/ 2316099 h 21600"/>
              <a:gd name="T4" fmla="*/ 148452 w 21600"/>
              <a:gd name="T5" fmla="*/ 4114800 h 21600"/>
              <a:gd name="T6" fmla="*/ 990600 w 21600"/>
              <a:gd name="T7" fmla="*/ 115805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85" name="Text Box 5"/>
          <p:cNvSpPr txBox="1">
            <a:spLocks noChangeArrowheads="1"/>
          </p:cNvSpPr>
          <p:nvPr/>
        </p:nvSpPr>
        <p:spPr bwMode="auto">
          <a:xfrm>
            <a:off x="4305300" y="2895600"/>
            <a:ext cx="5029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80000"/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 grain size, sorting, rounding</a:t>
            </a:r>
          </a:p>
          <a:p>
            <a:pPr>
              <a:spcBef>
                <a:spcPct val="50000"/>
              </a:spcBef>
              <a:buSzPct val="80000"/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 lithology</a:t>
            </a:r>
          </a:p>
          <a:p>
            <a:pPr>
              <a:spcBef>
                <a:spcPct val="50000"/>
              </a:spcBef>
              <a:buSzPct val="80000"/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 sedimentary structures</a:t>
            </a:r>
          </a:p>
          <a:p>
            <a:pPr>
              <a:spcBef>
                <a:spcPct val="50000"/>
              </a:spcBef>
              <a:buSzPct val="80000"/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 bedding type</a:t>
            </a:r>
          </a:p>
          <a:p>
            <a:pPr>
              <a:spcBef>
                <a:spcPct val="50000"/>
              </a:spcBef>
              <a:buSzPct val="80000"/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Arial" panose="020B0604020202020204" pitchFamily="34" charset="0"/>
              </a:rPr>
              <a:t> fossil assemblages</a:t>
            </a:r>
          </a:p>
        </p:txBody>
      </p:sp>
    </p:spTree>
    <p:extLst>
      <p:ext uri="{BB962C8B-B14F-4D97-AF65-F5344CB8AC3E}">
        <p14:creationId xmlns:p14="http://schemas.microsoft.com/office/powerpoint/2010/main" val="28283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Facies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4953000"/>
          </a:xfrm>
        </p:spPr>
        <p:txBody>
          <a:bodyPr/>
          <a:lstStyle/>
          <a:p>
            <a:pPr marL="533400" indent="-533400"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sz="2400" i="1" dirty="0"/>
              <a:t>: </a:t>
            </a:r>
            <a:r>
              <a:rPr lang="en-US" altLang="en-US" sz="2400" dirty="0"/>
              <a:t>the total textural, compositional and structural characteristics of a sedimentary deposit resulting from accumulation and modification in a particular setting.</a:t>
            </a:r>
          </a:p>
          <a:p>
            <a:pPr marL="533400" indent="-533400">
              <a:defRPr/>
            </a:pPr>
            <a:endParaRPr lang="en-US" altLang="en-US" sz="2400" dirty="0"/>
          </a:p>
          <a:p>
            <a:pPr marL="533400" indent="-533400">
              <a:defRPr/>
            </a:pPr>
            <a:r>
              <a:rPr lang="en-US" altLang="en-US" sz="2000" dirty="0"/>
              <a:t>EX: </a:t>
            </a:r>
            <a:r>
              <a:rPr lang="en-US" altLang="en-US" sz="2000" i="1" dirty="0"/>
              <a:t>well-sorted, moderately rounded, trough cross-stratified, horizontally burrowed &amp; normally graded </a:t>
            </a:r>
            <a:r>
              <a:rPr lang="en-US" altLang="en-US" sz="2000" i="1" dirty="0" err="1"/>
              <a:t>arkosic</a:t>
            </a:r>
            <a:r>
              <a:rPr lang="en-US" altLang="en-US" sz="2000" i="1" dirty="0"/>
              <a:t> coarse sandstone</a:t>
            </a:r>
            <a:r>
              <a:rPr lang="en-US" altLang="en-US" sz="2400" dirty="0"/>
              <a:t> </a:t>
            </a:r>
          </a:p>
          <a:p>
            <a:pPr marL="914400" lvl="1" indent="-457200">
              <a:buNone/>
              <a:defRPr/>
            </a:pPr>
            <a:r>
              <a:rPr lang="en-US" altLang="en-US" sz="2000" dirty="0"/>
              <a:t> </a:t>
            </a:r>
          </a:p>
          <a:p>
            <a:pPr marL="533400" indent="-533400">
              <a:buNone/>
              <a:defRPr/>
            </a:pP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6976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Lithofacies &amp; Lithofacies Codes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4953000"/>
          </a:xfrm>
        </p:spPr>
        <p:txBody>
          <a:bodyPr/>
          <a:lstStyle/>
          <a:p>
            <a:pPr marL="533400" indent="-533400">
              <a:defRPr/>
            </a:pPr>
            <a:r>
              <a:rPr lang="en-US" altLang="en-US" sz="2400" dirty="0"/>
              <a:t>Sedimentary </a:t>
            </a:r>
            <a:r>
              <a:rPr lang="en-US" altLang="en-US" sz="2400" dirty="0" err="1"/>
              <a:t>facies</a:t>
            </a:r>
            <a:r>
              <a:rPr lang="en-US" altLang="en-US" sz="2400" dirty="0"/>
              <a:t> often get reduced to </a:t>
            </a:r>
            <a:r>
              <a:rPr lang="en-US" altLang="en-US" sz="2400" i="1" dirty="0" err="1">
                <a:solidFill>
                  <a:schemeClr val="hlink"/>
                </a:solidFill>
              </a:rPr>
              <a:t>lithofacies</a:t>
            </a:r>
            <a:r>
              <a:rPr lang="en-US" altLang="en-US" sz="2400" i="1" dirty="0"/>
              <a:t> </a:t>
            </a:r>
            <a:r>
              <a:rPr lang="en-US" altLang="en-US" sz="2400" dirty="0"/>
              <a:t>which detail grain-size, composition, and dominant sedimentary structures only</a:t>
            </a:r>
          </a:p>
          <a:p>
            <a:pPr marL="533400" indent="-533400">
              <a:defRPr/>
            </a:pPr>
            <a:endParaRPr lang="en-US" altLang="en-US" sz="2400" dirty="0"/>
          </a:p>
          <a:p>
            <a:pPr marL="914400" lvl="1" indent="-457200">
              <a:defRPr/>
            </a:pPr>
            <a:r>
              <a:rPr lang="en-US" altLang="en-US" sz="2000" dirty="0"/>
              <a:t>EX: planar cross-stratified gravel, inversely graded massive sandstone</a:t>
            </a:r>
          </a:p>
          <a:p>
            <a:pPr marL="533400" indent="-533400">
              <a:defRPr/>
            </a:pPr>
            <a:endParaRPr lang="en-US" altLang="en-US" sz="2400" dirty="0"/>
          </a:p>
          <a:p>
            <a:pPr marL="533400" indent="-533400">
              <a:defRPr/>
            </a:pPr>
            <a:r>
              <a:rPr lang="en-US" altLang="en-US" sz="2400" dirty="0"/>
              <a:t>This has led to </a:t>
            </a:r>
            <a:r>
              <a:rPr lang="en-US" altLang="en-US" sz="2400" dirty="0" err="1"/>
              <a:t>lithofacies</a:t>
            </a:r>
            <a:r>
              <a:rPr lang="en-US" altLang="en-US" sz="2400" dirty="0"/>
              <a:t> codes (after </a:t>
            </a:r>
            <a:r>
              <a:rPr lang="en-US" altLang="en-US" sz="2400" dirty="0" err="1"/>
              <a:t>Miall</a:t>
            </a:r>
            <a:r>
              <a:rPr lang="en-US" altLang="en-US" sz="2400" dirty="0"/>
              <a:t>, 1978).</a:t>
            </a:r>
          </a:p>
          <a:p>
            <a:pPr marL="533400" indent="-533400">
              <a:defRPr/>
            </a:pPr>
            <a:endParaRPr lang="en-US" altLang="en-US" sz="2400" dirty="0"/>
          </a:p>
          <a:p>
            <a:pPr marL="914400" lvl="1" indent="-457200">
              <a:defRPr/>
            </a:pPr>
            <a:r>
              <a:rPr lang="en-US" altLang="en-US" sz="2000" dirty="0"/>
              <a:t>EX: </a:t>
            </a:r>
            <a:r>
              <a:rPr lang="en-US" altLang="en-US" sz="2000" dirty="0" err="1"/>
              <a:t>Gmm</a:t>
            </a:r>
            <a:r>
              <a:rPr lang="en-US" altLang="en-US" sz="2000" dirty="0"/>
              <a:t>, St, </a:t>
            </a:r>
            <a:r>
              <a:rPr lang="en-US" altLang="en-US" sz="2000" dirty="0" err="1"/>
              <a:t>Fsl</a:t>
            </a:r>
            <a:endParaRPr lang="en-US" altLang="en-US" sz="2000" dirty="0"/>
          </a:p>
          <a:p>
            <a:pPr marL="533400" indent="-533400">
              <a:defRPr/>
            </a:pPr>
            <a:endParaRPr lang="en-US" altLang="en-US" sz="2400" dirty="0"/>
          </a:p>
          <a:p>
            <a:pPr marL="533400" indent="-533400"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437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180304"/>
            <a:ext cx="7772400" cy="69599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Coast Types</a:t>
            </a:r>
          </a:p>
        </p:txBody>
      </p:sp>
      <p:pic>
        <p:nvPicPr>
          <p:cNvPr id="26628" name="Picture 1027" descr="fig6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3"/>
          <a:stretch>
            <a:fillRect/>
          </a:stretch>
        </p:blipFill>
        <p:spPr bwMode="auto">
          <a:xfrm>
            <a:off x="1943100" y="1371601"/>
            <a:ext cx="6019800" cy="4906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4772" name="Text Box 1028"/>
          <p:cNvSpPr txBox="1">
            <a:spLocks noChangeArrowheads="1"/>
          </p:cNvSpPr>
          <p:nvPr/>
        </p:nvSpPr>
        <p:spPr bwMode="auto">
          <a:xfrm>
            <a:off x="5638800" y="1905000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b="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Dalrymple</a:t>
            </a:r>
            <a:r>
              <a:rPr lang="en-US" sz="16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1992</a:t>
            </a:r>
          </a:p>
        </p:txBody>
      </p:sp>
    </p:spTree>
    <p:extLst>
      <p:ext uri="{BB962C8B-B14F-4D97-AF65-F5344CB8AC3E}">
        <p14:creationId xmlns:p14="http://schemas.microsoft.com/office/powerpoint/2010/main" val="2125254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Facies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49530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sz="2400" i="1" dirty="0"/>
              <a:t>: </a:t>
            </a:r>
            <a:r>
              <a:rPr lang="en-US" altLang="en-US" sz="2400" dirty="0"/>
              <a:t>the total textural, compositional and structural characteristics of a sedimentary deposit resulting from accumulation and modification in a particular setting.</a:t>
            </a:r>
          </a:p>
          <a:p>
            <a:pPr marL="533400" indent="-533400">
              <a:lnSpc>
                <a:spcPct val="90000"/>
              </a:lnSpc>
              <a:defRPr/>
            </a:pPr>
            <a:endParaRPr lang="en-US" altLang="en-US" sz="2400" dirty="0"/>
          </a:p>
          <a:p>
            <a:pPr marL="533400" indent="-533400">
              <a:lnSpc>
                <a:spcPct val="90000"/>
              </a:lnSpc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 associations</a:t>
            </a:r>
            <a:r>
              <a:rPr lang="en-US" altLang="en-US" sz="2400" i="1" dirty="0"/>
              <a:t>: </a:t>
            </a:r>
            <a:r>
              <a:rPr lang="en-US" altLang="en-US" sz="2400" dirty="0"/>
              <a:t>collection of multiple </a:t>
            </a:r>
            <a:r>
              <a:rPr lang="en-US" altLang="en-US" sz="2400" dirty="0" err="1"/>
              <a:t>facies</a:t>
            </a:r>
            <a:r>
              <a:rPr lang="en-US" altLang="en-US" sz="2400" dirty="0"/>
              <a:t> (often in a vertical cycle) resulting from genetically related accumulation and modification.</a:t>
            </a:r>
          </a:p>
          <a:p>
            <a:pPr marL="533400" indent="-533400">
              <a:lnSpc>
                <a:spcPct val="90000"/>
              </a:lnSpc>
              <a:defRPr/>
            </a:pPr>
            <a:endParaRPr lang="en-US" altLang="en-US" sz="2400" dirty="0"/>
          </a:p>
          <a:p>
            <a:pPr marL="533400" indent="-533400">
              <a:lnSpc>
                <a:spcPct val="90000"/>
              </a:lnSpc>
              <a:defRPr/>
            </a:pPr>
            <a:r>
              <a:rPr lang="en-US" altLang="en-US" sz="2400" dirty="0"/>
              <a:t>EX: </a:t>
            </a:r>
            <a:r>
              <a:rPr lang="en-US" altLang="en-US" sz="2400" dirty="0" err="1"/>
              <a:t>lenticularly</a:t>
            </a:r>
            <a:r>
              <a:rPr lang="en-US" altLang="en-US" sz="2400" dirty="0"/>
              <a:t> bedded stratified pebble conglomerate with subordinate planar cross-stratified sandstone </a:t>
            </a:r>
          </a:p>
          <a:p>
            <a:pPr marL="533400" indent="-533400">
              <a:lnSpc>
                <a:spcPct val="90000"/>
              </a:lnSpc>
              <a:defRPr/>
            </a:pPr>
            <a:endParaRPr lang="en-US" altLang="en-US" sz="2400" dirty="0"/>
          </a:p>
          <a:p>
            <a:pPr marL="533400" indent="-533400">
              <a:lnSpc>
                <a:spcPct val="90000"/>
              </a:lnSpc>
              <a:defRPr/>
            </a:pPr>
            <a:r>
              <a:rPr lang="en-US" altLang="en-US" sz="2400" dirty="0"/>
              <a:t>OR: fluvial channel </a:t>
            </a:r>
            <a:r>
              <a:rPr lang="en-US" altLang="en-US" sz="2400" dirty="0" err="1"/>
              <a:t>lithofacies</a:t>
            </a:r>
            <a:r>
              <a:rPr lang="en-US" altLang="en-US" sz="2400" dirty="0"/>
              <a:t> assemblage</a:t>
            </a:r>
          </a:p>
        </p:txBody>
      </p:sp>
    </p:spTree>
    <p:extLst>
      <p:ext uri="{BB962C8B-B14F-4D97-AF65-F5344CB8AC3E}">
        <p14:creationId xmlns:p14="http://schemas.microsoft.com/office/powerpoint/2010/main" val="2621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45" y="226674"/>
            <a:ext cx="8153400" cy="673099"/>
          </a:xfrm>
        </p:spPr>
        <p:txBody>
          <a:bodyPr vert="horz" lIns="92075" tIns="46038" rIns="92075" bIns="46038" rtlCol="0" anchor="ctr">
            <a:normAutofit/>
          </a:bodyPr>
          <a:lstStyle/>
          <a:p>
            <a:pPr>
              <a:defRPr/>
            </a:pPr>
            <a:r>
              <a:rPr lang="en-US" altLang="en-US" sz="3600" dirty="0"/>
              <a:t>Detrital Sediments &amp; Sedimentary Rocks</a:t>
            </a:r>
          </a:p>
        </p:txBody>
      </p:sp>
      <p:pic>
        <p:nvPicPr>
          <p:cNvPr id="18436" name="Picture 3" descr="grainsiz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219201"/>
            <a:ext cx="5283200" cy="5318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2362200" y="2803525"/>
            <a:ext cx="64770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>
            <a:off x="2362200" y="4984750"/>
            <a:ext cx="64770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74" name="Text Box 6"/>
          <p:cNvSpPr txBox="1">
            <a:spLocks noChangeArrowheads="1"/>
          </p:cNvSpPr>
          <p:nvPr/>
        </p:nvSpPr>
        <p:spPr bwMode="auto">
          <a:xfrm>
            <a:off x="1616122" y="1466671"/>
            <a:ext cx="1981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gravel</a:t>
            </a:r>
          </a:p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&amp; </a:t>
            </a:r>
          </a:p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conglomerate</a:t>
            </a:r>
          </a:p>
        </p:txBody>
      </p:sp>
      <p:sp>
        <p:nvSpPr>
          <p:cNvPr id="672775" name="Text Box 7"/>
          <p:cNvSpPr txBox="1">
            <a:spLocks noChangeArrowheads="1"/>
          </p:cNvSpPr>
          <p:nvPr/>
        </p:nvSpPr>
        <p:spPr bwMode="auto">
          <a:xfrm>
            <a:off x="1838372" y="3158946"/>
            <a:ext cx="1536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sand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&amp; 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sandstone</a:t>
            </a:r>
          </a:p>
        </p:txBody>
      </p:sp>
      <p:sp>
        <p:nvSpPr>
          <p:cNvPr id="672776" name="Text Box 8"/>
          <p:cNvSpPr txBox="1">
            <a:spLocks noChangeArrowheads="1"/>
          </p:cNvSpPr>
          <p:nvPr/>
        </p:nvSpPr>
        <p:spPr bwMode="auto">
          <a:xfrm>
            <a:off x="1838372" y="5063946"/>
            <a:ext cx="1536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clay, silt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&amp;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mudstone</a:t>
            </a:r>
          </a:p>
        </p:txBody>
      </p:sp>
    </p:spTree>
    <p:extLst>
      <p:ext uri="{BB962C8B-B14F-4D97-AF65-F5344CB8AC3E}">
        <p14:creationId xmlns:p14="http://schemas.microsoft.com/office/powerpoint/2010/main" val="39626140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Facies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4953000"/>
          </a:xfrm>
        </p:spPr>
        <p:txBody>
          <a:bodyPr/>
          <a:lstStyle/>
          <a:p>
            <a:pPr marL="533400" indent="-533400"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</a:t>
            </a:r>
            <a:r>
              <a:rPr lang="en-US" altLang="en-US" sz="2400" i="1" dirty="0"/>
              <a:t>: </a:t>
            </a:r>
            <a:r>
              <a:rPr lang="en-US" altLang="en-US" sz="2400" dirty="0"/>
              <a:t>the total textural, compositional and structural characteristics of a sedimentary deposit resulting from accumulation and modification in a particular setting.</a:t>
            </a:r>
          </a:p>
          <a:p>
            <a:pPr marL="533400" indent="-533400">
              <a:defRPr/>
            </a:pPr>
            <a:endParaRPr lang="en-US" altLang="en-US" sz="2400" dirty="0"/>
          </a:p>
          <a:p>
            <a:pPr marL="533400" indent="-533400"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 associations</a:t>
            </a:r>
            <a:r>
              <a:rPr lang="en-US" altLang="en-US" sz="2400" i="1" dirty="0"/>
              <a:t>: </a:t>
            </a:r>
            <a:r>
              <a:rPr lang="en-US" altLang="en-US" sz="2400" dirty="0"/>
              <a:t>collection of multiple </a:t>
            </a:r>
            <a:r>
              <a:rPr lang="en-US" altLang="en-US" sz="2400" dirty="0" err="1"/>
              <a:t>facies</a:t>
            </a:r>
            <a:r>
              <a:rPr lang="en-US" altLang="en-US" sz="2400" dirty="0"/>
              <a:t> (often in a vertical cycle) resulting from genetically related accumulation and modification.</a:t>
            </a:r>
          </a:p>
          <a:p>
            <a:pPr marL="533400" indent="-533400">
              <a:defRPr/>
            </a:pPr>
            <a:endParaRPr lang="en-US" altLang="en-US" sz="2400" dirty="0"/>
          </a:p>
          <a:p>
            <a:pPr marL="533400" indent="-533400">
              <a:defRPr/>
            </a:pPr>
            <a:r>
              <a:rPr lang="en-US" altLang="en-US" sz="2400" b="1" i="1" u="sng" dirty="0">
                <a:solidFill>
                  <a:schemeClr val="hlink"/>
                </a:solidFill>
              </a:rPr>
              <a:t>Facies successions</a:t>
            </a:r>
            <a:r>
              <a:rPr lang="en-US" altLang="en-US" sz="2400" i="1" dirty="0"/>
              <a:t>: </a:t>
            </a:r>
            <a:r>
              <a:rPr lang="en-US" altLang="en-US" sz="2400" dirty="0"/>
              <a:t>collection of multiple stacked vertically </a:t>
            </a:r>
            <a:r>
              <a:rPr lang="en-US" altLang="en-US" sz="2400" dirty="0" err="1"/>
              <a:t>facies</a:t>
            </a:r>
            <a:r>
              <a:rPr lang="en-US" altLang="en-US" sz="2400" dirty="0"/>
              <a:t> associations resulting from genetically related accumulation and modification.</a:t>
            </a:r>
          </a:p>
          <a:p>
            <a:pPr marL="533400" indent="-533400"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06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961" y="130399"/>
            <a:ext cx="5932868" cy="898301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Sedimentary Geology</a:t>
            </a:r>
            <a:endParaRPr lang="en-US" altLang="en-US" dirty="0"/>
          </a:p>
        </p:txBody>
      </p:sp>
      <p:pic>
        <p:nvPicPr>
          <p:cNvPr id="147460" name="Picture 3" descr="Facies&amp;ArchitecureWal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18" y="1143000"/>
            <a:ext cx="4000500" cy="519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4"/>
          <p:cNvSpPr txBox="1">
            <a:spLocks noChangeArrowheads="1"/>
          </p:cNvSpPr>
          <p:nvPr/>
        </p:nvSpPr>
        <p:spPr bwMode="auto">
          <a:xfrm>
            <a:off x="266700" y="1490008"/>
            <a:ext cx="35052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Relationship between:</a:t>
            </a:r>
          </a:p>
          <a:p>
            <a:pPr>
              <a:defRPr/>
            </a:pPr>
            <a:endParaRPr lang="en-US" altLang="en-US" sz="2400" b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  Facies</a:t>
            </a:r>
          </a:p>
          <a:p>
            <a:pPr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  Architectural elements</a:t>
            </a:r>
          </a:p>
          <a:p>
            <a:pPr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  Depositional settings</a:t>
            </a:r>
          </a:p>
          <a:p>
            <a:pPr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  Systems</a:t>
            </a:r>
          </a:p>
          <a:p>
            <a:pPr>
              <a:buFontTx/>
              <a:buChar char="•"/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  Systems tracts</a:t>
            </a:r>
          </a:p>
          <a:p>
            <a:pPr>
              <a:buFontTx/>
              <a:buChar char="•"/>
              <a:defRPr/>
            </a:pPr>
            <a:endParaRPr lang="en-US" altLang="en-US" sz="2400" b="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Scheme used to characterize each depositional system in lecture series</a:t>
            </a:r>
          </a:p>
        </p:txBody>
      </p:sp>
    </p:spTree>
    <p:extLst>
      <p:ext uri="{BB962C8B-B14F-4D97-AF65-F5344CB8AC3E}">
        <p14:creationId xmlns:p14="http://schemas.microsoft.com/office/powerpoint/2010/main" val="3794181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7724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en-US" sz="2000" b="1">
                <a:latin typeface="Arial Unicode MS" panose="020B0604020202020204" pitchFamily="34" charset="-128"/>
              </a:rPr>
              <a:t>What is it?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b="1">
                <a:latin typeface="Arial Unicode MS" panose="020B0604020202020204" pitchFamily="34" charset="-128"/>
              </a:rPr>
              <a:t>A Framework for Systematic Description and Comparison of that Setting's Deposits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Based on physical relationships (geometry) of strata and their bounding surfaces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Based on recognition of genetically-related stratigraphic elements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Independent of type of setting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Applicable at all scales and to all styles</a:t>
            </a:r>
          </a:p>
          <a:p>
            <a:pPr>
              <a:lnSpc>
                <a:spcPct val="80000"/>
              </a:lnSpc>
              <a:defRPr/>
            </a:pPr>
            <a:endParaRPr lang="en-US" altLang="en-US" sz="2000" b="1" i="1">
              <a:latin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en-US" sz="2000" b="1">
                <a:latin typeface="Arial Unicode MS" panose="020B0604020202020204" pitchFamily="34" charset="-128"/>
              </a:rPr>
              <a:t>What are the benefits?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b="1">
                <a:latin typeface="Arial Unicode MS" panose="020B0604020202020204" pitchFamily="34" charset="-128"/>
              </a:rPr>
              <a:t>Analysis and comparison of like Aquifer/Reservoir Elements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Net to-gross, aspect ratio, and connectivity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Lithofacies type and aquifer/reservoir quality</a:t>
            </a:r>
            <a:r>
              <a:rPr lang="en-US" altLang="en-US" sz="2000" b="1">
                <a:latin typeface="Arial Unicode MS" panose="020B0604020202020204" pitchFamily="34" charset="-128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en-US" altLang="en-US" sz="2000" b="1">
              <a:latin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2000" b="1">
                <a:latin typeface="Arial Unicode MS" panose="020B0604020202020204" pitchFamily="34" charset="-128"/>
              </a:rPr>
              <a:t>Application to the Production Environment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More accurate aquifer/resource assessment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b="1" i="1">
                <a:latin typeface="Arial Unicode MS" panose="020B0604020202020204" pitchFamily="34" charset="-128"/>
              </a:rPr>
              <a:t>Optimize strategy for depletion of aquifer/resource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78775" y="70340"/>
            <a:ext cx="8991600" cy="920262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Depositional Setting - Element Hierarchy </a:t>
            </a:r>
          </a:p>
        </p:txBody>
      </p:sp>
    </p:spTree>
    <p:extLst>
      <p:ext uri="{BB962C8B-B14F-4D97-AF65-F5344CB8AC3E}">
        <p14:creationId xmlns:p14="http://schemas.microsoft.com/office/powerpoint/2010/main" val="16727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5283" y="5983286"/>
            <a:ext cx="1845666" cy="779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7064" y="1051560"/>
            <a:ext cx="2795049" cy="1920240"/>
            <a:chOff x="245513" y="890414"/>
            <a:chExt cx="2795996" cy="2209524"/>
          </a:xfrm>
        </p:grpSpPr>
        <p:pic>
          <p:nvPicPr>
            <p:cNvPr id="47172" name="Picture 27" descr="FolkClassBas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13" y="890414"/>
              <a:ext cx="1745524" cy="220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76" name="Text Box 28"/>
            <p:cNvSpPr txBox="1">
              <a:spLocks noChangeArrowheads="1"/>
            </p:cNvSpPr>
            <p:nvPr/>
          </p:nvSpPr>
          <p:spPr bwMode="auto">
            <a:xfrm>
              <a:off x="2364492" y="1555493"/>
              <a:ext cx="677017" cy="276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GRAINS</a:t>
              </a:r>
            </a:p>
          </p:txBody>
        </p:sp>
      </p:grpSp>
      <p:sp>
        <p:nvSpPr>
          <p:cNvPr id="872473" name="Text Box 25"/>
          <p:cNvSpPr txBox="1">
            <a:spLocks noChangeArrowheads="1"/>
          </p:cNvSpPr>
          <p:nvPr/>
        </p:nvSpPr>
        <p:spPr bwMode="auto">
          <a:xfrm>
            <a:off x="4399504" y="2609274"/>
            <a:ext cx="1390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CYCLES OF</a:t>
            </a:r>
          </a:p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066800"/>
            <a:ext cx="1373528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24" y="1052398"/>
            <a:ext cx="2644777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2463" name="Text Box 15"/>
          <p:cNvSpPr txBox="1">
            <a:spLocks noChangeArrowheads="1"/>
          </p:cNvSpPr>
          <p:nvPr/>
        </p:nvSpPr>
        <p:spPr bwMode="auto">
          <a:xfrm>
            <a:off x="523876" y="3917951"/>
            <a:ext cx="9861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HST MARGIN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COMPLEX</a:t>
            </a:r>
          </a:p>
        </p:txBody>
      </p:sp>
      <p:sp>
        <p:nvSpPr>
          <p:cNvPr id="872464" name="AutoShape 16"/>
          <p:cNvSpPr>
            <a:spLocks noChangeArrowheads="1"/>
          </p:cNvSpPr>
          <p:nvPr/>
        </p:nvSpPr>
        <p:spPr bwMode="auto">
          <a:xfrm flipV="1">
            <a:off x="2895600" y="3487738"/>
            <a:ext cx="304800" cy="1350962"/>
          </a:xfrm>
          <a:prstGeom prst="triangle">
            <a:avLst>
              <a:gd name="adj" fmla="val 38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15926" y="3325812"/>
            <a:ext cx="8964613" cy="1703388"/>
            <a:chOff x="-8899308" y="4902280"/>
            <a:chExt cx="9009948" cy="1701880"/>
          </a:xfrm>
        </p:grpSpPr>
        <p:sp>
          <p:nvSpPr>
            <p:cNvPr id="872467" name="Rectangle 19"/>
            <p:cNvSpPr>
              <a:spLocks noChangeArrowheads="1"/>
            </p:cNvSpPr>
            <p:nvPr/>
          </p:nvSpPr>
          <p:spPr bwMode="auto">
            <a:xfrm>
              <a:off x="-8899308" y="4902280"/>
              <a:ext cx="9009948" cy="1701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70" name="Picture 20" descr="p4s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11" b="31311"/>
            <a:stretch>
              <a:fillRect/>
            </a:stretch>
          </p:blipFill>
          <p:spPr bwMode="auto">
            <a:xfrm>
              <a:off x="-7104482" y="5124490"/>
              <a:ext cx="56896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69" name="Text Box 21"/>
            <p:cNvSpPr txBox="1">
              <a:spLocks noChangeArrowheads="1"/>
            </p:cNvSpPr>
            <p:nvPr/>
          </p:nvSpPr>
          <p:spPr bwMode="auto">
            <a:xfrm>
              <a:off x="-1177488" y="5481205"/>
              <a:ext cx="1232821" cy="707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MARGIN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</p:grpSp>
      <p:sp>
        <p:nvSpPr>
          <p:cNvPr id="872481" name="Text Box 33"/>
          <p:cNvSpPr txBox="1">
            <a:spLocks noChangeArrowheads="1"/>
          </p:cNvSpPr>
          <p:nvPr/>
        </p:nvSpPr>
        <p:spPr bwMode="auto">
          <a:xfrm>
            <a:off x="3084513" y="3633788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PROGRADING MARGIN</a:t>
            </a:r>
          </a:p>
        </p:txBody>
      </p:sp>
      <p:sp>
        <p:nvSpPr>
          <p:cNvPr id="872452" name="Text Box 4"/>
          <p:cNvSpPr txBox="1">
            <a:spLocks noChangeArrowheads="1"/>
          </p:cNvSpPr>
          <p:nvPr/>
        </p:nvSpPr>
        <p:spPr bwMode="auto">
          <a:xfrm>
            <a:off x="6026151" y="3006379"/>
            <a:ext cx="8883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REEFS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789628" y="1076102"/>
            <a:ext cx="4205287" cy="2353736"/>
            <a:chOff x="9144000" y="664192"/>
            <a:chExt cx="4205769" cy="2353668"/>
          </a:xfrm>
        </p:grpSpPr>
        <p:sp>
          <p:nvSpPr>
            <p:cNvPr id="6" name="Rectangle 5"/>
            <p:cNvSpPr/>
            <p:nvPr/>
          </p:nvSpPr>
          <p:spPr>
            <a:xfrm>
              <a:off x="9144000" y="664192"/>
              <a:ext cx="4205769" cy="2194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47166" name="Group 43"/>
            <p:cNvGrpSpPr>
              <a:grpSpLocks/>
            </p:cNvGrpSpPr>
            <p:nvPr/>
          </p:nvGrpSpPr>
          <p:grpSpPr bwMode="auto">
            <a:xfrm>
              <a:off x="9509993" y="1073173"/>
              <a:ext cx="3603625" cy="1944687"/>
              <a:chOff x="144" y="2965"/>
              <a:chExt cx="2270" cy="1225"/>
            </a:xfrm>
          </p:grpSpPr>
          <p:pic>
            <p:nvPicPr>
              <p:cNvPr id="47167" name="Picture 44" descr="p4s07Web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965"/>
                <a:ext cx="2270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2493" name="Text Box 45"/>
              <p:cNvSpPr txBox="1">
                <a:spLocks noChangeArrowheads="1"/>
              </p:cNvSpPr>
              <p:nvPr/>
            </p:nvSpPr>
            <p:spPr bwMode="auto">
              <a:xfrm>
                <a:off x="1488" y="2976"/>
                <a:ext cx="912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STACKED</a:t>
                </a:r>
                <a:br>
                  <a:rPr lang="en-US" sz="20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BED</a:t>
                </a:r>
                <a:br>
                  <a:rPr lang="en-US" sz="20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CYCLES</a:t>
                </a:r>
              </a:p>
            </p:txBody>
          </p:sp>
        </p:grpSp>
      </p:grpSp>
      <p:grpSp>
        <p:nvGrpSpPr>
          <p:cNvPr id="872494" name="Group 46"/>
          <p:cNvGrpSpPr>
            <a:grpSpLocks/>
          </p:cNvGrpSpPr>
          <p:nvPr/>
        </p:nvGrpSpPr>
        <p:grpSpPr bwMode="auto">
          <a:xfrm>
            <a:off x="6544470" y="2067822"/>
            <a:ext cx="84137" cy="1036638"/>
            <a:chOff x="427" y="3408"/>
            <a:chExt cx="53" cy="653"/>
          </a:xfrm>
        </p:grpSpPr>
        <p:sp>
          <p:nvSpPr>
            <p:cNvPr id="872495" name="AutoShape 47"/>
            <p:cNvSpPr>
              <a:spLocks noChangeArrowheads="1"/>
            </p:cNvSpPr>
            <p:nvPr/>
          </p:nvSpPr>
          <p:spPr bwMode="auto">
            <a:xfrm flipV="1">
              <a:off x="429" y="4013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6" name="AutoShape 48"/>
            <p:cNvSpPr>
              <a:spLocks noChangeArrowheads="1"/>
            </p:cNvSpPr>
            <p:nvPr/>
          </p:nvSpPr>
          <p:spPr bwMode="auto">
            <a:xfrm flipV="1">
              <a:off x="429" y="3961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7" name="AutoShape 49"/>
            <p:cNvSpPr>
              <a:spLocks noChangeArrowheads="1"/>
            </p:cNvSpPr>
            <p:nvPr/>
          </p:nvSpPr>
          <p:spPr bwMode="auto">
            <a:xfrm flipV="1">
              <a:off x="427" y="391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8" name="AutoShape 50"/>
            <p:cNvSpPr>
              <a:spLocks noChangeArrowheads="1"/>
            </p:cNvSpPr>
            <p:nvPr/>
          </p:nvSpPr>
          <p:spPr bwMode="auto">
            <a:xfrm flipV="1">
              <a:off x="427" y="37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9" name="AutoShape 51"/>
            <p:cNvSpPr>
              <a:spLocks noChangeArrowheads="1"/>
            </p:cNvSpPr>
            <p:nvPr/>
          </p:nvSpPr>
          <p:spPr bwMode="auto">
            <a:xfrm flipV="1">
              <a:off x="427" y="386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0" name="AutoShape 52"/>
            <p:cNvSpPr>
              <a:spLocks noChangeArrowheads="1"/>
            </p:cNvSpPr>
            <p:nvPr/>
          </p:nvSpPr>
          <p:spPr bwMode="auto">
            <a:xfrm flipV="1">
              <a:off x="427" y="38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1" name="AutoShape 53"/>
            <p:cNvSpPr>
              <a:spLocks noChangeArrowheads="1"/>
            </p:cNvSpPr>
            <p:nvPr/>
          </p:nvSpPr>
          <p:spPr bwMode="auto">
            <a:xfrm flipV="1">
              <a:off x="427" y="376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2" name="AutoShape 54"/>
            <p:cNvSpPr>
              <a:spLocks noChangeArrowheads="1"/>
            </p:cNvSpPr>
            <p:nvPr/>
          </p:nvSpPr>
          <p:spPr bwMode="auto">
            <a:xfrm flipV="1">
              <a:off x="427" y="36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3" name="AutoShape 55"/>
            <p:cNvSpPr>
              <a:spLocks noChangeArrowheads="1"/>
            </p:cNvSpPr>
            <p:nvPr/>
          </p:nvSpPr>
          <p:spPr bwMode="auto">
            <a:xfrm flipV="1">
              <a:off x="427" y="360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4" name="AutoShape 56"/>
            <p:cNvSpPr>
              <a:spLocks noChangeArrowheads="1"/>
            </p:cNvSpPr>
            <p:nvPr/>
          </p:nvSpPr>
          <p:spPr bwMode="auto">
            <a:xfrm flipV="1">
              <a:off x="427" y="35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5" name="AutoShape 57"/>
            <p:cNvSpPr>
              <a:spLocks noChangeArrowheads="1"/>
            </p:cNvSpPr>
            <p:nvPr/>
          </p:nvSpPr>
          <p:spPr bwMode="auto">
            <a:xfrm flipV="1">
              <a:off x="427" y="35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6" name="AutoShape 58"/>
            <p:cNvSpPr>
              <a:spLocks noChangeArrowheads="1"/>
            </p:cNvSpPr>
            <p:nvPr/>
          </p:nvSpPr>
          <p:spPr bwMode="auto">
            <a:xfrm flipV="1">
              <a:off x="427" y="345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7" name="AutoShape 59"/>
            <p:cNvSpPr>
              <a:spLocks noChangeArrowheads="1"/>
            </p:cNvSpPr>
            <p:nvPr/>
          </p:nvSpPr>
          <p:spPr bwMode="auto">
            <a:xfrm flipV="1">
              <a:off x="427" y="34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pic>
        <p:nvPicPr>
          <p:cNvPr id="47118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9" y="1082040"/>
            <a:ext cx="3189954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75766" y="1135813"/>
            <a:ext cx="2361552" cy="2369387"/>
            <a:chOff x="-2828728" y="3633788"/>
            <a:chExt cx="2361552" cy="2369387"/>
          </a:xfrm>
        </p:grpSpPr>
        <p:sp>
          <p:nvSpPr>
            <p:cNvPr id="8" name="Rectangle 7"/>
            <p:cNvSpPr/>
            <p:nvPr/>
          </p:nvSpPr>
          <p:spPr bwMode="auto">
            <a:xfrm>
              <a:off x="-2828728" y="3633788"/>
              <a:ext cx="2361552" cy="236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50" name="Picture 61" descr="Dscn063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7519" y="3845681"/>
              <a:ext cx="1905000" cy="190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510" name="Text Box 62"/>
            <p:cNvSpPr txBox="1">
              <a:spLocks noChangeArrowheads="1"/>
            </p:cNvSpPr>
            <p:nvPr/>
          </p:nvSpPr>
          <p:spPr bwMode="auto">
            <a:xfrm>
              <a:off x="-2571746" y="3839413"/>
              <a:ext cx="169572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,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SEDIMENTARY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STRUCTURES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FAUNA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055" y="1035353"/>
            <a:ext cx="3224880" cy="2192749"/>
            <a:chOff x="-2995517" y="203758"/>
            <a:chExt cx="3224880" cy="219274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-2995517" y="277422"/>
              <a:ext cx="3224880" cy="2119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47146" name="Group 15"/>
            <p:cNvGrpSpPr>
              <a:grpSpLocks/>
            </p:cNvGrpSpPr>
            <p:nvPr/>
          </p:nvGrpSpPr>
          <p:grpSpPr bwMode="auto">
            <a:xfrm>
              <a:off x="-2531539" y="203758"/>
              <a:ext cx="1944687" cy="2146300"/>
              <a:chOff x="-3148110" y="-1003847"/>
              <a:chExt cx="1944216" cy="2146847"/>
            </a:xfrm>
          </p:grpSpPr>
          <p:sp>
            <p:nvSpPr>
              <p:cNvPr id="872515" name="Text Box 67"/>
              <p:cNvSpPr txBox="1">
                <a:spLocks noChangeArrowheads="1"/>
              </p:cNvSpPr>
              <p:nvPr/>
            </p:nvSpPr>
            <p:spPr bwMode="auto">
              <a:xfrm>
                <a:off x="-3148110" y="-1003847"/>
                <a:ext cx="1944216" cy="922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ALLOCHEMS</a:t>
                </a:r>
              </a:p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CEMENTATION</a:t>
                </a:r>
              </a:p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&amp; DIAGENESIS</a:t>
                </a:r>
              </a:p>
            </p:txBody>
          </p:sp>
          <p:pic>
            <p:nvPicPr>
              <p:cNvPr id="47148" name="Picture 66" descr="o-04-10x-0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0" y="-34925"/>
                <a:ext cx="1371600" cy="1177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32834" y="5100636"/>
            <a:ext cx="8763567" cy="1528148"/>
            <a:chOff x="-3024765" y="7605924"/>
            <a:chExt cx="8763000" cy="1529144"/>
          </a:xfrm>
        </p:grpSpPr>
        <p:pic>
          <p:nvPicPr>
            <p:cNvPr id="47142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4765" y="7605924"/>
              <a:ext cx="8763000" cy="152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-2646512" y="8489149"/>
              <a:ext cx="811389" cy="46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SHELF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  <p:sp>
          <p:nvSpPr>
            <p:cNvPr id="872459" name="AutoShape 11"/>
            <p:cNvSpPr>
              <a:spLocks noChangeArrowheads="1"/>
            </p:cNvSpPr>
            <p:nvPr/>
          </p:nvSpPr>
          <p:spPr bwMode="auto">
            <a:xfrm flipV="1">
              <a:off x="-647864" y="7631341"/>
              <a:ext cx="347640" cy="1439212"/>
            </a:xfrm>
            <a:prstGeom prst="triangle">
              <a:avLst>
                <a:gd name="adj" fmla="val 489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46088" y="5033964"/>
            <a:ext cx="8930220" cy="1747837"/>
            <a:chOff x="-5585243" y="6962230"/>
            <a:chExt cx="8929867" cy="1747838"/>
          </a:xfrm>
        </p:grpSpPr>
        <p:sp>
          <p:nvSpPr>
            <p:cNvPr id="93" name="Rectangle 92"/>
            <p:cNvSpPr/>
            <p:nvPr/>
          </p:nvSpPr>
          <p:spPr>
            <a:xfrm>
              <a:off x="-5585243" y="6962230"/>
              <a:ext cx="8900760" cy="174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40" name="Picture 37" descr="p7s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6962230"/>
              <a:ext cx="6629400" cy="174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58" name="Text Box 10"/>
            <p:cNvSpPr txBox="1">
              <a:spLocks noChangeArrowheads="1"/>
            </p:cNvSpPr>
            <p:nvPr/>
          </p:nvSpPr>
          <p:spPr bwMode="auto">
            <a:xfrm>
              <a:off x="2118055" y="7374980"/>
              <a:ext cx="1226569" cy="1015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SHELF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MARGIN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</p:grpSp>
      <p:sp>
        <p:nvSpPr>
          <p:cNvPr id="872489" name="Text Box 41"/>
          <p:cNvSpPr txBox="1">
            <a:spLocks noChangeArrowheads="1"/>
          </p:cNvSpPr>
          <p:nvPr/>
        </p:nvSpPr>
        <p:spPr bwMode="auto">
          <a:xfrm>
            <a:off x="5313363" y="4953000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PROGRADING MARGIN</a:t>
            </a:r>
          </a:p>
        </p:txBody>
      </p:sp>
      <p:sp>
        <p:nvSpPr>
          <p:cNvPr id="872490" name="Text Box 42"/>
          <p:cNvSpPr txBox="1">
            <a:spLocks noChangeArrowheads="1"/>
          </p:cNvSpPr>
          <p:nvPr/>
        </p:nvSpPr>
        <p:spPr bwMode="auto">
          <a:xfrm>
            <a:off x="2722563" y="6410325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PROGRADING MARGIN</a:t>
            </a:r>
          </a:p>
        </p:txBody>
      </p:sp>
      <p:sp>
        <p:nvSpPr>
          <p:cNvPr id="872516" name="Freeform 68"/>
          <p:cNvSpPr>
            <a:spLocks/>
          </p:cNvSpPr>
          <p:nvPr/>
        </p:nvSpPr>
        <p:spPr bwMode="auto">
          <a:xfrm>
            <a:off x="1414463" y="6115050"/>
            <a:ext cx="6583362" cy="331788"/>
          </a:xfrm>
          <a:custGeom>
            <a:avLst/>
            <a:gdLst>
              <a:gd name="T0" fmla="*/ 0 w 4052"/>
              <a:gd name="T1" fmla="*/ 0 h 392"/>
              <a:gd name="T2" fmla="*/ 440 w 4052"/>
              <a:gd name="T3" fmla="*/ 124 h 392"/>
              <a:gd name="T4" fmla="*/ 756 w 4052"/>
              <a:gd name="T5" fmla="*/ 188 h 392"/>
              <a:gd name="T6" fmla="*/ 1044 w 4052"/>
              <a:gd name="T7" fmla="*/ 248 h 392"/>
              <a:gd name="T8" fmla="*/ 1260 w 4052"/>
              <a:gd name="T9" fmla="*/ 300 h 392"/>
              <a:gd name="T10" fmla="*/ 1740 w 4052"/>
              <a:gd name="T11" fmla="*/ 300 h 392"/>
              <a:gd name="T12" fmla="*/ 2072 w 4052"/>
              <a:gd name="T13" fmla="*/ 316 h 392"/>
              <a:gd name="T14" fmla="*/ 2704 w 4052"/>
              <a:gd name="T15" fmla="*/ 328 h 392"/>
              <a:gd name="T16" fmla="*/ 3168 w 4052"/>
              <a:gd name="T17" fmla="*/ 360 h 392"/>
              <a:gd name="T18" fmla="*/ 4052 w 4052"/>
              <a:gd name="T19" fmla="*/ 392 h 392"/>
              <a:gd name="connsiteX0" fmla="*/ 0 w 10000"/>
              <a:gd name="connsiteY0" fmla="*/ 0 h 9082"/>
              <a:gd name="connsiteX1" fmla="*/ 1086 w 10000"/>
              <a:gd name="connsiteY1" fmla="*/ 2245 h 9082"/>
              <a:gd name="connsiteX2" fmla="*/ 1866 w 10000"/>
              <a:gd name="connsiteY2" fmla="*/ 3878 h 9082"/>
              <a:gd name="connsiteX3" fmla="*/ 2577 w 10000"/>
              <a:gd name="connsiteY3" fmla="*/ 5409 h 9082"/>
              <a:gd name="connsiteX4" fmla="*/ 3110 w 10000"/>
              <a:gd name="connsiteY4" fmla="*/ 6735 h 9082"/>
              <a:gd name="connsiteX5" fmla="*/ 4294 w 10000"/>
              <a:gd name="connsiteY5" fmla="*/ 6735 h 9082"/>
              <a:gd name="connsiteX6" fmla="*/ 5114 w 10000"/>
              <a:gd name="connsiteY6" fmla="*/ 7143 h 9082"/>
              <a:gd name="connsiteX7" fmla="*/ 6673 w 10000"/>
              <a:gd name="connsiteY7" fmla="*/ 7449 h 9082"/>
              <a:gd name="connsiteX8" fmla="*/ 7818 w 10000"/>
              <a:gd name="connsiteY8" fmla="*/ 8266 h 9082"/>
              <a:gd name="connsiteX9" fmla="*/ 10000 w 10000"/>
              <a:gd name="connsiteY9" fmla="*/ 9082 h 9082"/>
              <a:gd name="connsiteX0" fmla="*/ 0 w 10200"/>
              <a:gd name="connsiteY0" fmla="*/ 0 h 9136"/>
              <a:gd name="connsiteX1" fmla="*/ 1086 w 10200"/>
              <a:gd name="connsiteY1" fmla="*/ 2472 h 9136"/>
              <a:gd name="connsiteX2" fmla="*/ 1866 w 10200"/>
              <a:gd name="connsiteY2" fmla="*/ 4270 h 9136"/>
              <a:gd name="connsiteX3" fmla="*/ 2577 w 10200"/>
              <a:gd name="connsiteY3" fmla="*/ 5956 h 9136"/>
              <a:gd name="connsiteX4" fmla="*/ 3110 w 10200"/>
              <a:gd name="connsiteY4" fmla="*/ 7416 h 9136"/>
              <a:gd name="connsiteX5" fmla="*/ 4294 w 10200"/>
              <a:gd name="connsiteY5" fmla="*/ 7416 h 9136"/>
              <a:gd name="connsiteX6" fmla="*/ 5114 w 10200"/>
              <a:gd name="connsiteY6" fmla="*/ 7865 h 9136"/>
              <a:gd name="connsiteX7" fmla="*/ 6673 w 10200"/>
              <a:gd name="connsiteY7" fmla="*/ 8202 h 9136"/>
              <a:gd name="connsiteX8" fmla="*/ 7818 w 10200"/>
              <a:gd name="connsiteY8" fmla="*/ 9102 h 9136"/>
              <a:gd name="connsiteX9" fmla="*/ 10200 w 10200"/>
              <a:gd name="connsiteY9" fmla="*/ 7725 h 9136"/>
              <a:gd name="connsiteX0" fmla="*/ 0 w 10000"/>
              <a:gd name="connsiteY0" fmla="*/ 0 h 9011"/>
              <a:gd name="connsiteX1" fmla="*/ 1065 w 10000"/>
              <a:gd name="connsiteY1" fmla="*/ 2706 h 9011"/>
              <a:gd name="connsiteX2" fmla="*/ 1829 w 10000"/>
              <a:gd name="connsiteY2" fmla="*/ 4674 h 9011"/>
              <a:gd name="connsiteX3" fmla="*/ 2526 w 10000"/>
              <a:gd name="connsiteY3" fmla="*/ 6519 h 9011"/>
              <a:gd name="connsiteX4" fmla="*/ 3049 w 10000"/>
              <a:gd name="connsiteY4" fmla="*/ 8117 h 9011"/>
              <a:gd name="connsiteX5" fmla="*/ 4210 w 10000"/>
              <a:gd name="connsiteY5" fmla="*/ 8117 h 9011"/>
              <a:gd name="connsiteX6" fmla="*/ 5014 w 10000"/>
              <a:gd name="connsiteY6" fmla="*/ 8609 h 9011"/>
              <a:gd name="connsiteX7" fmla="*/ 6542 w 10000"/>
              <a:gd name="connsiteY7" fmla="*/ 8978 h 9011"/>
              <a:gd name="connsiteX8" fmla="*/ 7643 w 10000"/>
              <a:gd name="connsiteY8" fmla="*/ 7749 h 9011"/>
              <a:gd name="connsiteX9" fmla="*/ 10000 w 10000"/>
              <a:gd name="connsiteY9" fmla="*/ 8456 h 9011"/>
              <a:gd name="connsiteX0" fmla="*/ 0 w 10000"/>
              <a:gd name="connsiteY0" fmla="*/ 0 h 9608"/>
              <a:gd name="connsiteX1" fmla="*/ 1065 w 10000"/>
              <a:gd name="connsiteY1" fmla="*/ 3003 h 9608"/>
              <a:gd name="connsiteX2" fmla="*/ 1829 w 10000"/>
              <a:gd name="connsiteY2" fmla="*/ 5187 h 9608"/>
              <a:gd name="connsiteX3" fmla="*/ 2526 w 10000"/>
              <a:gd name="connsiteY3" fmla="*/ 7234 h 9608"/>
              <a:gd name="connsiteX4" fmla="*/ 3049 w 10000"/>
              <a:gd name="connsiteY4" fmla="*/ 9008 h 9608"/>
              <a:gd name="connsiteX5" fmla="*/ 4210 w 10000"/>
              <a:gd name="connsiteY5" fmla="*/ 9008 h 9608"/>
              <a:gd name="connsiteX6" fmla="*/ 5014 w 10000"/>
              <a:gd name="connsiteY6" fmla="*/ 9554 h 9608"/>
              <a:gd name="connsiteX7" fmla="*/ 6477 w 10000"/>
              <a:gd name="connsiteY7" fmla="*/ 7506 h 9608"/>
              <a:gd name="connsiteX8" fmla="*/ 7643 w 10000"/>
              <a:gd name="connsiteY8" fmla="*/ 8599 h 9608"/>
              <a:gd name="connsiteX9" fmla="*/ 10000 w 10000"/>
              <a:gd name="connsiteY9" fmla="*/ 9384 h 9608"/>
              <a:gd name="connsiteX0" fmla="*/ 0 w 10000"/>
              <a:gd name="connsiteY0" fmla="*/ 0 h 9767"/>
              <a:gd name="connsiteX1" fmla="*/ 1065 w 10000"/>
              <a:gd name="connsiteY1" fmla="*/ 3126 h 9767"/>
              <a:gd name="connsiteX2" fmla="*/ 1829 w 10000"/>
              <a:gd name="connsiteY2" fmla="*/ 5399 h 9767"/>
              <a:gd name="connsiteX3" fmla="*/ 2526 w 10000"/>
              <a:gd name="connsiteY3" fmla="*/ 7529 h 9767"/>
              <a:gd name="connsiteX4" fmla="*/ 3049 w 10000"/>
              <a:gd name="connsiteY4" fmla="*/ 9376 h 9767"/>
              <a:gd name="connsiteX5" fmla="*/ 4210 w 10000"/>
              <a:gd name="connsiteY5" fmla="*/ 9376 h 9767"/>
              <a:gd name="connsiteX6" fmla="*/ 4883 w 10000"/>
              <a:gd name="connsiteY6" fmla="*/ 8026 h 9767"/>
              <a:gd name="connsiteX7" fmla="*/ 6477 w 10000"/>
              <a:gd name="connsiteY7" fmla="*/ 7812 h 9767"/>
              <a:gd name="connsiteX8" fmla="*/ 7643 w 10000"/>
              <a:gd name="connsiteY8" fmla="*/ 8950 h 9767"/>
              <a:gd name="connsiteX9" fmla="*/ 10000 w 10000"/>
              <a:gd name="connsiteY9" fmla="*/ 9767 h 9767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49 w 10000"/>
              <a:gd name="connsiteY4" fmla="*/ 9600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130 w 10000"/>
              <a:gd name="connsiteY1" fmla="*/ 1238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174"/>
              <a:gd name="connsiteY0" fmla="*/ 0 h 12291"/>
              <a:gd name="connsiteX1" fmla="*/ 1304 w 10174"/>
              <a:gd name="connsiteY1" fmla="*/ 3529 h 12291"/>
              <a:gd name="connsiteX2" fmla="*/ 2003 w 10174"/>
              <a:gd name="connsiteY2" fmla="*/ 5856 h 12291"/>
              <a:gd name="connsiteX3" fmla="*/ 2722 w 10174"/>
              <a:gd name="connsiteY3" fmla="*/ 7382 h 12291"/>
              <a:gd name="connsiteX4" fmla="*/ 3179 w 10174"/>
              <a:gd name="connsiteY4" fmla="*/ 9600 h 12291"/>
              <a:gd name="connsiteX5" fmla="*/ 4232 w 10174"/>
              <a:gd name="connsiteY5" fmla="*/ 10582 h 12291"/>
              <a:gd name="connsiteX6" fmla="*/ 5057 w 10174"/>
              <a:gd name="connsiteY6" fmla="*/ 10508 h 12291"/>
              <a:gd name="connsiteX7" fmla="*/ 6651 w 10174"/>
              <a:gd name="connsiteY7" fmla="*/ 10289 h 12291"/>
              <a:gd name="connsiteX8" fmla="*/ 7817 w 10174"/>
              <a:gd name="connsiteY8" fmla="*/ 11455 h 12291"/>
              <a:gd name="connsiteX9" fmla="*/ 10174 w 10174"/>
              <a:gd name="connsiteY9" fmla="*/ 12291 h 12291"/>
              <a:gd name="connsiteX0" fmla="*/ 0 w 10000"/>
              <a:gd name="connsiteY0" fmla="*/ 0 h 10982"/>
              <a:gd name="connsiteX1" fmla="*/ 1130 w 10000"/>
              <a:gd name="connsiteY1" fmla="*/ 2220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49 w 10000"/>
              <a:gd name="connsiteY6" fmla="*/ 9308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123"/>
              <a:gd name="connsiteY0" fmla="*/ 0 h 10211"/>
              <a:gd name="connsiteX1" fmla="*/ 1130 w 10123"/>
              <a:gd name="connsiteY1" fmla="*/ 3747 h 10211"/>
              <a:gd name="connsiteX2" fmla="*/ 1829 w 10123"/>
              <a:gd name="connsiteY2" fmla="*/ 5638 h 10211"/>
              <a:gd name="connsiteX3" fmla="*/ 2483 w 10123"/>
              <a:gd name="connsiteY3" fmla="*/ 7709 h 10211"/>
              <a:gd name="connsiteX4" fmla="*/ 3005 w 10123"/>
              <a:gd name="connsiteY4" fmla="*/ 8291 h 10211"/>
              <a:gd name="connsiteX5" fmla="*/ 4152 w 10123"/>
              <a:gd name="connsiteY5" fmla="*/ 9273 h 10211"/>
              <a:gd name="connsiteX6" fmla="*/ 4949 w 10123"/>
              <a:gd name="connsiteY6" fmla="*/ 9308 h 10211"/>
              <a:gd name="connsiteX7" fmla="*/ 6477 w 10123"/>
              <a:gd name="connsiteY7" fmla="*/ 8980 h 10211"/>
              <a:gd name="connsiteX8" fmla="*/ 7643 w 10123"/>
              <a:gd name="connsiteY8" fmla="*/ 10146 h 10211"/>
              <a:gd name="connsiteX9" fmla="*/ 10123 w 10123"/>
              <a:gd name="connsiteY9" fmla="*/ 9237 h 10211"/>
              <a:gd name="connsiteX0" fmla="*/ 0 w 10210"/>
              <a:gd name="connsiteY0" fmla="*/ 0 h 8029"/>
              <a:gd name="connsiteX1" fmla="*/ 1217 w 10210"/>
              <a:gd name="connsiteY1" fmla="*/ 1565 h 8029"/>
              <a:gd name="connsiteX2" fmla="*/ 1916 w 10210"/>
              <a:gd name="connsiteY2" fmla="*/ 3456 h 8029"/>
              <a:gd name="connsiteX3" fmla="*/ 2570 w 10210"/>
              <a:gd name="connsiteY3" fmla="*/ 5527 h 8029"/>
              <a:gd name="connsiteX4" fmla="*/ 3092 w 10210"/>
              <a:gd name="connsiteY4" fmla="*/ 6109 h 8029"/>
              <a:gd name="connsiteX5" fmla="*/ 4239 w 10210"/>
              <a:gd name="connsiteY5" fmla="*/ 7091 h 8029"/>
              <a:gd name="connsiteX6" fmla="*/ 5036 w 10210"/>
              <a:gd name="connsiteY6" fmla="*/ 7126 h 8029"/>
              <a:gd name="connsiteX7" fmla="*/ 6564 w 10210"/>
              <a:gd name="connsiteY7" fmla="*/ 6798 h 8029"/>
              <a:gd name="connsiteX8" fmla="*/ 7730 w 10210"/>
              <a:gd name="connsiteY8" fmla="*/ 7964 h 8029"/>
              <a:gd name="connsiteX9" fmla="*/ 10210 w 10210"/>
              <a:gd name="connsiteY9" fmla="*/ 7055 h 8029"/>
              <a:gd name="connsiteX0" fmla="*/ 0 w 9829"/>
              <a:gd name="connsiteY0" fmla="*/ 0 h 9457"/>
              <a:gd name="connsiteX1" fmla="*/ 1021 w 9829"/>
              <a:gd name="connsiteY1" fmla="*/ 1406 h 9457"/>
              <a:gd name="connsiteX2" fmla="*/ 1706 w 9829"/>
              <a:gd name="connsiteY2" fmla="*/ 3761 h 9457"/>
              <a:gd name="connsiteX3" fmla="*/ 2346 w 9829"/>
              <a:gd name="connsiteY3" fmla="*/ 6341 h 9457"/>
              <a:gd name="connsiteX4" fmla="*/ 2857 w 9829"/>
              <a:gd name="connsiteY4" fmla="*/ 7066 h 9457"/>
              <a:gd name="connsiteX5" fmla="*/ 3981 w 9829"/>
              <a:gd name="connsiteY5" fmla="*/ 8289 h 9457"/>
              <a:gd name="connsiteX6" fmla="*/ 4761 w 9829"/>
              <a:gd name="connsiteY6" fmla="*/ 8332 h 9457"/>
              <a:gd name="connsiteX7" fmla="*/ 6258 w 9829"/>
              <a:gd name="connsiteY7" fmla="*/ 7924 h 9457"/>
              <a:gd name="connsiteX8" fmla="*/ 7400 w 9829"/>
              <a:gd name="connsiteY8" fmla="*/ 9376 h 9457"/>
              <a:gd name="connsiteX9" fmla="*/ 9829 w 9829"/>
              <a:gd name="connsiteY9" fmla="*/ 8244 h 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29" h="9457">
                <a:moveTo>
                  <a:pt x="0" y="0"/>
                </a:moveTo>
                <a:cubicBezTo>
                  <a:pt x="172" y="905"/>
                  <a:pt x="737" y="779"/>
                  <a:pt x="1021" y="1406"/>
                </a:cubicBezTo>
                <a:cubicBezTo>
                  <a:pt x="1305" y="2033"/>
                  <a:pt x="1485" y="2939"/>
                  <a:pt x="1706" y="3761"/>
                </a:cubicBezTo>
                <a:cubicBezTo>
                  <a:pt x="1927" y="4583"/>
                  <a:pt x="2154" y="5790"/>
                  <a:pt x="2346" y="6341"/>
                </a:cubicBezTo>
                <a:cubicBezTo>
                  <a:pt x="2538" y="6891"/>
                  <a:pt x="2585" y="6741"/>
                  <a:pt x="2857" y="7066"/>
                </a:cubicBezTo>
                <a:cubicBezTo>
                  <a:pt x="3130" y="7391"/>
                  <a:pt x="3663" y="8078"/>
                  <a:pt x="3981" y="8289"/>
                </a:cubicBezTo>
                <a:cubicBezTo>
                  <a:pt x="4298" y="8500"/>
                  <a:pt x="4382" y="8393"/>
                  <a:pt x="4761" y="8332"/>
                </a:cubicBezTo>
                <a:cubicBezTo>
                  <a:pt x="5140" y="8271"/>
                  <a:pt x="5818" y="7749"/>
                  <a:pt x="6258" y="7924"/>
                </a:cubicBezTo>
                <a:cubicBezTo>
                  <a:pt x="6698" y="8098"/>
                  <a:pt x="6867" y="8874"/>
                  <a:pt x="7400" y="9376"/>
                </a:cubicBezTo>
                <a:cubicBezTo>
                  <a:pt x="7934" y="9872"/>
                  <a:pt x="9393" y="7925"/>
                  <a:pt x="9829" y="8244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872517" name="Freeform 69"/>
          <p:cNvSpPr>
            <a:spLocks/>
          </p:cNvSpPr>
          <p:nvPr/>
        </p:nvSpPr>
        <p:spPr bwMode="auto">
          <a:xfrm>
            <a:off x="1385889" y="5902326"/>
            <a:ext cx="6611937" cy="334963"/>
          </a:xfrm>
          <a:custGeom>
            <a:avLst/>
            <a:gdLst>
              <a:gd name="T0" fmla="*/ 0 w 3892"/>
              <a:gd name="T1" fmla="*/ 0 h 280"/>
              <a:gd name="T2" fmla="*/ 476 w 3892"/>
              <a:gd name="T3" fmla="*/ 36 h 280"/>
              <a:gd name="T4" fmla="*/ 812 w 3892"/>
              <a:gd name="T5" fmla="*/ 116 h 280"/>
              <a:gd name="T6" fmla="*/ 1136 w 3892"/>
              <a:gd name="T7" fmla="*/ 156 h 280"/>
              <a:gd name="T8" fmla="*/ 1400 w 3892"/>
              <a:gd name="T9" fmla="*/ 204 h 280"/>
              <a:gd name="T10" fmla="*/ 1796 w 3892"/>
              <a:gd name="T11" fmla="*/ 228 h 280"/>
              <a:gd name="T12" fmla="*/ 2128 w 3892"/>
              <a:gd name="T13" fmla="*/ 244 h 280"/>
              <a:gd name="T14" fmla="*/ 2768 w 3892"/>
              <a:gd name="T15" fmla="*/ 244 h 280"/>
              <a:gd name="T16" fmla="*/ 3232 w 3892"/>
              <a:gd name="T17" fmla="*/ 248 h 280"/>
              <a:gd name="T18" fmla="*/ 3892 w 3892"/>
              <a:gd name="T19" fmla="*/ 280 h 280"/>
              <a:gd name="connsiteX0" fmla="*/ 0 w 10532"/>
              <a:gd name="connsiteY0" fmla="*/ 0 h 10321"/>
              <a:gd name="connsiteX1" fmla="*/ 1755 w 10532"/>
              <a:gd name="connsiteY1" fmla="*/ 1607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952 w 10532"/>
              <a:gd name="connsiteY8" fmla="*/ 7249 h 10321"/>
              <a:gd name="connsiteX9" fmla="*/ 10532 w 10532"/>
              <a:gd name="connsiteY9" fmla="*/ 10321 h 10321"/>
              <a:gd name="connsiteX0" fmla="*/ 0 w 10694"/>
              <a:gd name="connsiteY0" fmla="*/ 0 h 8071"/>
              <a:gd name="connsiteX1" fmla="*/ 1663 w 10694"/>
              <a:gd name="connsiteY1" fmla="*/ 2250 h 8071"/>
              <a:gd name="connsiteX2" fmla="*/ 2618 w 10694"/>
              <a:gd name="connsiteY2" fmla="*/ 4464 h 8071"/>
              <a:gd name="connsiteX3" fmla="*/ 3520 w 10694"/>
              <a:gd name="connsiteY3" fmla="*/ 3963 h 8071"/>
              <a:gd name="connsiteX4" fmla="*/ 4383 w 10694"/>
              <a:gd name="connsiteY4" fmla="*/ 4714 h 8071"/>
              <a:gd name="connsiteX5" fmla="*/ 5355 w 10694"/>
              <a:gd name="connsiteY5" fmla="*/ 4928 h 8071"/>
              <a:gd name="connsiteX6" fmla="*/ 6347 w 10694"/>
              <a:gd name="connsiteY6" fmla="*/ 5499 h 8071"/>
              <a:gd name="connsiteX7" fmla="*/ 7760 w 10694"/>
              <a:gd name="connsiteY7" fmla="*/ 5821 h 8071"/>
              <a:gd name="connsiteX8" fmla="*/ 8952 w 10694"/>
              <a:gd name="connsiteY8" fmla="*/ 7249 h 8071"/>
              <a:gd name="connsiteX9" fmla="*/ 10694 w 10694"/>
              <a:gd name="connsiteY9" fmla="*/ 8071 h 8071"/>
              <a:gd name="connsiteX0" fmla="*/ 0 w 10000"/>
              <a:gd name="connsiteY0" fmla="*/ 0 h 10000"/>
              <a:gd name="connsiteX1" fmla="*/ 1555 w 10000"/>
              <a:gd name="connsiteY1" fmla="*/ 2788 h 10000"/>
              <a:gd name="connsiteX2" fmla="*/ 2448 w 10000"/>
              <a:gd name="connsiteY2" fmla="*/ 5531 h 10000"/>
              <a:gd name="connsiteX3" fmla="*/ 3292 w 10000"/>
              <a:gd name="connsiteY3" fmla="*/ 4910 h 10000"/>
              <a:gd name="connsiteX4" fmla="*/ 4099 w 10000"/>
              <a:gd name="connsiteY4" fmla="*/ 5841 h 10000"/>
              <a:gd name="connsiteX5" fmla="*/ 5007 w 10000"/>
              <a:gd name="connsiteY5" fmla="*/ 6106 h 10000"/>
              <a:gd name="connsiteX6" fmla="*/ 5935 w 10000"/>
              <a:gd name="connsiteY6" fmla="*/ 6813 h 10000"/>
              <a:gd name="connsiteX7" fmla="*/ 7256 w 10000"/>
              <a:gd name="connsiteY7" fmla="*/ 7212 h 10000"/>
              <a:gd name="connsiteX8" fmla="*/ 8400 w 10000"/>
              <a:gd name="connsiteY8" fmla="*/ 7787 h 10000"/>
              <a:gd name="connsiteX9" fmla="*/ 10000 w 10000"/>
              <a:gd name="connsiteY9" fmla="*/ 10000 h 10000"/>
              <a:gd name="connsiteX0" fmla="*/ 0 w 10058"/>
              <a:gd name="connsiteY0" fmla="*/ 0 h 9336"/>
              <a:gd name="connsiteX1" fmla="*/ 1555 w 10058"/>
              <a:gd name="connsiteY1" fmla="*/ 2788 h 9336"/>
              <a:gd name="connsiteX2" fmla="*/ 2448 w 10058"/>
              <a:gd name="connsiteY2" fmla="*/ 5531 h 9336"/>
              <a:gd name="connsiteX3" fmla="*/ 3292 w 10058"/>
              <a:gd name="connsiteY3" fmla="*/ 4910 h 9336"/>
              <a:gd name="connsiteX4" fmla="*/ 4099 w 10058"/>
              <a:gd name="connsiteY4" fmla="*/ 5841 h 9336"/>
              <a:gd name="connsiteX5" fmla="*/ 5007 w 10058"/>
              <a:gd name="connsiteY5" fmla="*/ 6106 h 9336"/>
              <a:gd name="connsiteX6" fmla="*/ 5935 w 10058"/>
              <a:gd name="connsiteY6" fmla="*/ 6813 h 9336"/>
              <a:gd name="connsiteX7" fmla="*/ 7256 w 10058"/>
              <a:gd name="connsiteY7" fmla="*/ 7212 h 9336"/>
              <a:gd name="connsiteX8" fmla="*/ 8400 w 10058"/>
              <a:gd name="connsiteY8" fmla="*/ 7787 h 9336"/>
              <a:gd name="connsiteX9" fmla="*/ 10058 w 10058"/>
              <a:gd name="connsiteY9" fmla="*/ 9336 h 9336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75 w 10000"/>
              <a:gd name="connsiteY4" fmla="*/ 6256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70 w 10000"/>
              <a:gd name="connsiteY2" fmla="*/ 5355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9928"/>
              <a:gd name="connsiteY0" fmla="*/ 0 h 9005"/>
              <a:gd name="connsiteX1" fmla="*/ 1474 w 9928"/>
              <a:gd name="connsiteY1" fmla="*/ 1991 h 9005"/>
              <a:gd name="connsiteX2" fmla="*/ 2398 w 9928"/>
              <a:gd name="connsiteY2" fmla="*/ 4360 h 9005"/>
              <a:gd name="connsiteX3" fmla="*/ 3194 w 9928"/>
              <a:gd name="connsiteY3" fmla="*/ 5544 h 9005"/>
              <a:gd name="connsiteX4" fmla="*/ 4017 w 9928"/>
              <a:gd name="connsiteY4" fmla="*/ 5830 h 9005"/>
              <a:gd name="connsiteX5" fmla="*/ 4906 w 9928"/>
              <a:gd name="connsiteY5" fmla="*/ 5545 h 9005"/>
              <a:gd name="connsiteX6" fmla="*/ 5829 w 9928"/>
              <a:gd name="connsiteY6" fmla="*/ 6303 h 9005"/>
              <a:gd name="connsiteX7" fmla="*/ 7142 w 9928"/>
              <a:gd name="connsiteY7" fmla="*/ 6730 h 9005"/>
              <a:gd name="connsiteX8" fmla="*/ 8280 w 9928"/>
              <a:gd name="connsiteY8" fmla="*/ 7346 h 9005"/>
              <a:gd name="connsiteX9" fmla="*/ 9928 w 9928"/>
              <a:gd name="connsiteY9" fmla="*/ 9005 h 90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239 w 10022"/>
              <a:gd name="connsiteY3" fmla="*/ 7262 h 11105"/>
              <a:gd name="connsiteX4" fmla="*/ 4068 w 10022"/>
              <a:gd name="connsiteY4" fmla="*/ 7579 h 11105"/>
              <a:gd name="connsiteX5" fmla="*/ 4964 w 10022"/>
              <a:gd name="connsiteY5" fmla="*/ 7263 h 11105"/>
              <a:gd name="connsiteX6" fmla="*/ 5893 w 10022"/>
              <a:gd name="connsiteY6" fmla="*/ 8104 h 11105"/>
              <a:gd name="connsiteX7" fmla="*/ 7216 w 10022"/>
              <a:gd name="connsiteY7" fmla="*/ 8579 h 11105"/>
              <a:gd name="connsiteX8" fmla="*/ 8362 w 10022"/>
              <a:gd name="connsiteY8" fmla="*/ 9263 h 11105"/>
              <a:gd name="connsiteX9" fmla="*/ 10022 w 10022"/>
              <a:gd name="connsiteY9" fmla="*/ 11105 h 111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190 w 10022"/>
              <a:gd name="connsiteY3" fmla="*/ 6526 h 11105"/>
              <a:gd name="connsiteX4" fmla="*/ 3239 w 10022"/>
              <a:gd name="connsiteY4" fmla="*/ 7262 h 11105"/>
              <a:gd name="connsiteX5" fmla="*/ 4068 w 10022"/>
              <a:gd name="connsiteY5" fmla="*/ 7579 h 11105"/>
              <a:gd name="connsiteX6" fmla="*/ 4964 w 10022"/>
              <a:gd name="connsiteY6" fmla="*/ 7263 h 11105"/>
              <a:gd name="connsiteX7" fmla="*/ 5893 w 10022"/>
              <a:gd name="connsiteY7" fmla="*/ 8104 h 11105"/>
              <a:gd name="connsiteX8" fmla="*/ 7216 w 10022"/>
              <a:gd name="connsiteY8" fmla="*/ 8579 h 11105"/>
              <a:gd name="connsiteX9" fmla="*/ 8362 w 10022"/>
              <a:gd name="connsiteY9" fmla="*/ 9263 h 11105"/>
              <a:gd name="connsiteX10" fmla="*/ 10022 w 10022"/>
              <a:gd name="connsiteY10" fmla="*/ 11105 h 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22" h="11105">
                <a:moveTo>
                  <a:pt x="0" y="0"/>
                </a:moveTo>
                <a:cubicBezTo>
                  <a:pt x="190" y="315"/>
                  <a:pt x="1101" y="2325"/>
                  <a:pt x="1507" y="3316"/>
                </a:cubicBezTo>
                <a:cubicBezTo>
                  <a:pt x="1913" y="4307"/>
                  <a:pt x="2157" y="5412"/>
                  <a:pt x="2437" y="5947"/>
                </a:cubicBezTo>
                <a:cubicBezTo>
                  <a:pt x="2717" y="6482"/>
                  <a:pt x="3056" y="6307"/>
                  <a:pt x="3190" y="6526"/>
                </a:cubicBezTo>
                <a:cubicBezTo>
                  <a:pt x="3324" y="6745"/>
                  <a:pt x="3093" y="7086"/>
                  <a:pt x="3239" y="7262"/>
                </a:cubicBezTo>
                <a:cubicBezTo>
                  <a:pt x="3385" y="7438"/>
                  <a:pt x="3781" y="7579"/>
                  <a:pt x="4068" y="7579"/>
                </a:cubicBezTo>
                <a:cubicBezTo>
                  <a:pt x="4355" y="7579"/>
                  <a:pt x="4659" y="7175"/>
                  <a:pt x="4964" y="7263"/>
                </a:cubicBezTo>
                <a:cubicBezTo>
                  <a:pt x="5268" y="7350"/>
                  <a:pt x="5518" y="7885"/>
                  <a:pt x="5893" y="8104"/>
                </a:cubicBezTo>
                <a:cubicBezTo>
                  <a:pt x="6269" y="8324"/>
                  <a:pt x="6805" y="8385"/>
                  <a:pt x="7216" y="8579"/>
                </a:cubicBezTo>
                <a:cubicBezTo>
                  <a:pt x="7628" y="8771"/>
                  <a:pt x="7912" y="8946"/>
                  <a:pt x="8362" y="9263"/>
                </a:cubicBezTo>
                <a:cubicBezTo>
                  <a:pt x="8812" y="9578"/>
                  <a:pt x="9693" y="10736"/>
                  <a:pt x="10022" y="11105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17864" y="4129088"/>
            <a:ext cx="1292225" cy="406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922713" y="4114801"/>
            <a:ext cx="1382712" cy="38576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783139" y="4046538"/>
            <a:ext cx="1265237" cy="2857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956300" y="4064000"/>
            <a:ext cx="1309688" cy="3317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677988" y="6196014"/>
            <a:ext cx="1187450" cy="2825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2360614" y="6065838"/>
            <a:ext cx="1152525" cy="279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2519" name="Text Box 71"/>
          <p:cNvSpPr txBox="1">
            <a:spLocks noChangeArrowheads="1"/>
          </p:cNvSpPr>
          <p:nvPr/>
        </p:nvSpPr>
        <p:spPr bwMode="auto">
          <a:xfrm>
            <a:off x="3389314" y="6078538"/>
            <a:ext cx="2129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ONLAPPING MARGIN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605089" y="5583238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3670301" y="5603876"/>
            <a:ext cx="1190625" cy="46196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895851" y="5583238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026151" y="5497513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6"/>
          <p:cNvSpPr>
            <a:spLocks noGrp="1" noChangeArrowheads="1"/>
          </p:cNvSpPr>
          <p:nvPr>
            <p:ph type="title"/>
          </p:nvPr>
        </p:nvSpPr>
        <p:spPr>
          <a:xfrm>
            <a:off x="223825" y="40548"/>
            <a:ext cx="10342738" cy="838200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Carbonate </a:t>
            </a:r>
            <a:r>
              <a:rPr lang="en-US" sz="3600" dirty="0"/>
              <a:t>Platform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2068289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73" grpId="0"/>
      <p:bldP spid="872463" grpId="0"/>
      <p:bldP spid="872464" grpId="0" animBg="1"/>
      <p:bldP spid="872481" grpId="0"/>
      <p:bldP spid="872452" grpId="0"/>
      <p:bldP spid="872489" grpId="0"/>
      <p:bldP spid="872490" grpId="0"/>
      <p:bldP spid="8725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is it?</a:t>
            </a:r>
          </a:p>
          <a:p>
            <a:r>
              <a:rPr lang="en-US" dirty="0"/>
              <a:t>A framework for the </a:t>
            </a:r>
            <a:r>
              <a:rPr lang="en-US" dirty="0" smtClean="0"/>
              <a:t>Systematic </a:t>
            </a:r>
            <a:r>
              <a:rPr lang="en-US" dirty="0"/>
              <a:t>Description and Comparison of River Deposits</a:t>
            </a:r>
          </a:p>
          <a:p>
            <a:pPr lvl="1"/>
            <a:r>
              <a:rPr lang="en-US" dirty="0"/>
              <a:t>Based on the physical </a:t>
            </a:r>
            <a:r>
              <a:rPr lang="en-US" dirty="0" smtClean="0"/>
              <a:t>relationships </a:t>
            </a:r>
            <a:r>
              <a:rPr lang="en-US" dirty="0"/>
              <a:t>of </a:t>
            </a:r>
            <a:r>
              <a:rPr lang="en-US" dirty="0" smtClean="0"/>
              <a:t>strata and </a:t>
            </a:r>
            <a:r>
              <a:rPr lang="en-US" dirty="0"/>
              <a:t>their bounding surfaces</a:t>
            </a:r>
          </a:p>
          <a:p>
            <a:pPr lvl="1"/>
            <a:r>
              <a:rPr lang="en-US" dirty="0"/>
              <a:t>Based on recognition of </a:t>
            </a:r>
            <a:r>
              <a:rPr lang="en-US" dirty="0" err="1" smtClean="0"/>
              <a:t>gentically</a:t>
            </a:r>
            <a:r>
              <a:rPr lang="en-US" dirty="0" smtClean="0"/>
              <a:t>-related </a:t>
            </a:r>
            <a:r>
              <a:rPr lang="en-US" dirty="0"/>
              <a:t>stratigraphic elements</a:t>
            </a:r>
          </a:p>
          <a:p>
            <a:pPr lvl="1"/>
            <a:r>
              <a:rPr lang="en-US" dirty="0"/>
              <a:t>Independent of channel type and sinuosity</a:t>
            </a:r>
          </a:p>
          <a:p>
            <a:pPr lvl="1"/>
            <a:r>
              <a:rPr lang="en-US" dirty="0"/>
              <a:t>Applicable at all scales and to all fluvial styles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are the </a:t>
            </a:r>
            <a:r>
              <a:rPr lang="en-US" dirty="0" smtClean="0"/>
              <a:t>benefits</a:t>
            </a:r>
          </a:p>
          <a:p>
            <a:r>
              <a:rPr lang="en-US" dirty="0" smtClean="0"/>
              <a:t>Analysis </a:t>
            </a:r>
            <a:r>
              <a:rPr lang="en-US" dirty="0"/>
              <a:t>and comparison of like reservoir elements</a:t>
            </a:r>
          </a:p>
          <a:p>
            <a:pPr lvl="1"/>
            <a:r>
              <a:rPr lang="en-US" dirty="0"/>
              <a:t>Net to gross, aspect ratio, and connectivity</a:t>
            </a:r>
          </a:p>
          <a:p>
            <a:pPr lvl="1"/>
            <a:r>
              <a:rPr lang="en-US" dirty="0"/>
              <a:t>Lithofacies type and reservoir </a:t>
            </a:r>
            <a:r>
              <a:rPr lang="en-US" dirty="0" smtClean="0"/>
              <a:t>quality</a:t>
            </a:r>
          </a:p>
          <a:p>
            <a:pPr lvl="1"/>
            <a:endParaRPr lang="en-US" dirty="0"/>
          </a:p>
          <a:p>
            <a:r>
              <a:rPr lang="en-US" dirty="0"/>
              <a:t>Application to the Production environment </a:t>
            </a:r>
          </a:p>
          <a:p>
            <a:pPr lvl="1"/>
            <a:r>
              <a:rPr lang="en-US" dirty="0"/>
              <a:t>More accurate resource assessment</a:t>
            </a:r>
          </a:p>
          <a:p>
            <a:pPr lvl="1"/>
            <a:r>
              <a:rPr lang="en-US" dirty="0" smtClean="0"/>
              <a:t>Optimize </a:t>
            </a:r>
            <a:r>
              <a:rPr lang="en-US" dirty="0"/>
              <a:t>depletion strategy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880" y="221671"/>
            <a:ext cx="9399588" cy="670648"/>
          </a:xfrm>
        </p:spPr>
        <p:txBody>
          <a:bodyPr>
            <a:normAutofit/>
          </a:bodyPr>
          <a:lstStyle/>
          <a:p>
            <a:r>
              <a:rPr lang="en-US" sz="3600" dirty="0"/>
              <a:t>Fluvial </a:t>
            </a:r>
            <a:r>
              <a:rPr lang="en-US" sz="3600" dirty="0" smtClean="0"/>
              <a:t>Hierarchy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8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Sprague--Fluvial-Hiearchiel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3107" r="1199"/>
          <a:stretch>
            <a:fillRect/>
          </a:stretch>
        </p:blipFill>
        <p:spPr>
          <a:xfrm>
            <a:off x="1545637" y="1117600"/>
            <a:ext cx="6479446" cy="5029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75011" name="Rectangle 3"/>
          <p:cNvSpPr>
            <a:spLocks noChangeArrowheads="1"/>
          </p:cNvSpPr>
          <p:nvPr/>
        </p:nvSpPr>
        <p:spPr bwMode="auto">
          <a:xfrm>
            <a:off x="192423" y="297758"/>
            <a:ext cx="8569325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r>
              <a:rPr lang="en-US" sz="3600" b="0" dirty="0">
                <a:solidFill>
                  <a:schemeClr val="tx2"/>
                </a:solidFill>
                <a:latin typeface="+mj-lt"/>
              </a:rPr>
              <a:t>Fluvial - 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30560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anSaltBasi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665" y="1052831"/>
            <a:ext cx="6067870" cy="53035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15971" name="Rectangle 3"/>
          <p:cNvSpPr>
            <a:spLocks noChangeArrowheads="1"/>
          </p:cNvSpPr>
          <p:nvPr/>
        </p:nvSpPr>
        <p:spPr bwMode="auto">
          <a:xfrm>
            <a:off x="177084" y="311493"/>
            <a:ext cx="91440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r>
              <a:rPr lang="en-US" sz="3600" b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Deepwater</a:t>
            </a:r>
            <a:r>
              <a:rPr lang="en-US" sz="36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11019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Types of Depositional Systems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772400" cy="411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altLang="en-US" b="1" i="1" u="sng" smtClean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en-US" b="1" i="1" u="sng" smtClean="0">
                <a:solidFill>
                  <a:schemeClr val="hlink"/>
                </a:solidFill>
              </a:rPr>
              <a:t>marine</a:t>
            </a:r>
            <a:r>
              <a:rPr lang="en-US" altLang="en-US" smtClean="0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 </a:t>
            </a:r>
            <a:r>
              <a:rPr lang="en-US" altLang="en-US" smtClean="0"/>
              <a:t>ocean, sea</a:t>
            </a:r>
          </a:p>
          <a:p>
            <a:pPr>
              <a:buFontTx/>
              <a:buNone/>
              <a:defRPr/>
            </a:pPr>
            <a:endParaRPr lang="en-US" altLang="en-US" smtClean="0"/>
          </a:p>
          <a:p>
            <a:pPr>
              <a:buFontTx/>
              <a:buNone/>
              <a:defRPr/>
            </a:pPr>
            <a:r>
              <a:rPr lang="en-US" altLang="en-US" b="1" i="1" u="sng" smtClean="0">
                <a:solidFill>
                  <a:schemeClr val="hlink"/>
                </a:solidFill>
              </a:rPr>
              <a:t>terrestrial</a:t>
            </a:r>
            <a:r>
              <a:rPr lang="en-US" altLang="en-US" smtClean="0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 land</a:t>
            </a:r>
          </a:p>
          <a:p>
            <a:pPr>
              <a:buFontTx/>
              <a:buNone/>
              <a:defRPr/>
            </a:pPr>
            <a:endParaRPr lang="en-US" altLang="en-US" smtClean="0"/>
          </a:p>
          <a:p>
            <a:pPr>
              <a:buFontTx/>
              <a:buNone/>
              <a:defRPr/>
            </a:pPr>
            <a:r>
              <a:rPr lang="en-US" altLang="en-US" b="1" i="1" u="sng" smtClean="0">
                <a:solidFill>
                  <a:schemeClr val="hlink"/>
                </a:solidFill>
              </a:rPr>
              <a:t>transitional</a:t>
            </a:r>
            <a:r>
              <a:rPr lang="en-US" altLang="en-US" smtClean="0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 part land, part ocean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78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Marine Depositional Systems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mtClean="0"/>
              <a:t>Shallow/nearshore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mtClean="0"/>
              <a:t>		Tide-dominated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mtClean="0"/>
              <a:t>		Wave-dominated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mtClean="0"/>
              <a:t>		Reef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mtClean="0"/>
              <a:t>Shelf/platform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mtClean="0"/>
              <a:t>		Carbonate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mtClean="0"/>
              <a:t>		Clastic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mtClean="0"/>
              <a:t>Deep marine</a:t>
            </a:r>
          </a:p>
          <a:p>
            <a:pPr lvl="2">
              <a:lnSpc>
                <a:spcPct val="90000"/>
              </a:lnSpc>
              <a:buFontTx/>
              <a:buNone/>
              <a:defRPr/>
            </a:pPr>
            <a:r>
              <a:rPr lang="en-US" altLang="en-US" sz="2800"/>
              <a:t>Deep sea fans</a:t>
            </a:r>
          </a:p>
          <a:p>
            <a:pPr lvl="2">
              <a:lnSpc>
                <a:spcPct val="90000"/>
              </a:lnSpc>
              <a:buFontTx/>
              <a:buNone/>
              <a:defRPr/>
            </a:pPr>
            <a:r>
              <a:rPr lang="en-US" altLang="en-US" sz="2800"/>
              <a:t>Pelagic</a:t>
            </a:r>
          </a:p>
        </p:txBody>
      </p:sp>
    </p:spTree>
    <p:extLst>
      <p:ext uri="{BB962C8B-B14F-4D97-AF65-F5344CB8AC3E}">
        <p14:creationId xmlns:p14="http://schemas.microsoft.com/office/powerpoint/2010/main" val="30073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" y="284480"/>
            <a:ext cx="9264650" cy="50069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dirty="0" smtClean="0"/>
              <a:t>Charleston Cooper River – Barrier Island Coastline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6"/>
          <a:stretch/>
        </p:blipFill>
        <p:spPr>
          <a:xfrm>
            <a:off x="2028825" y="1117599"/>
            <a:ext cx="5848350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84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3" descr="grainsiz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219201"/>
            <a:ext cx="5283200" cy="5318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Line 4"/>
          <p:cNvSpPr>
            <a:spLocks noChangeShapeType="1"/>
          </p:cNvSpPr>
          <p:nvPr/>
        </p:nvSpPr>
        <p:spPr bwMode="auto">
          <a:xfrm>
            <a:off x="2362200" y="2803525"/>
            <a:ext cx="64770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>
            <a:off x="2362200" y="4984750"/>
            <a:ext cx="64770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16122" y="1466671"/>
            <a:ext cx="1981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gravel</a:t>
            </a:r>
          </a:p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&amp; </a:t>
            </a:r>
          </a:p>
          <a:p>
            <a:pPr algn="ctr">
              <a:defRPr/>
            </a:pPr>
            <a:r>
              <a:rPr lang="en-US" altLang="en-US" sz="2400" b="0" dirty="0">
                <a:solidFill>
                  <a:schemeClr val="tx2"/>
                </a:solidFill>
                <a:latin typeface="+mj-lt"/>
              </a:rPr>
              <a:t>conglomerate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38372" y="3158946"/>
            <a:ext cx="1536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sand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&amp; 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sandstone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838372" y="5063946"/>
            <a:ext cx="1536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clay, silt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&amp;</a:t>
            </a:r>
          </a:p>
          <a:p>
            <a:pPr algn="ctr">
              <a:defRPr/>
            </a:pPr>
            <a:r>
              <a:rPr lang="en-US" altLang="en-US" sz="2400" b="0">
                <a:solidFill>
                  <a:schemeClr val="tx2"/>
                </a:solidFill>
                <a:latin typeface="+mj-lt"/>
              </a:rPr>
              <a:t>mudstone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00025" y="1390245"/>
            <a:ext cx="1774825" cy="1382984"/>
          </a:xfrm>
          <a:prstGeom prst="rightArrow">
            <a:avLst/>
          </a:prstGeom>
          <a:solidFill>
            <a:srgbClr val="C8C8C8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FontTx/>
              <a:buChar char="•"/>
              <a:defRPr/>
            </a:pPr>
            <a:r>
              <a:rPr lang="en-US" altLang="en-US" sz="1800" b="0" dirty="0">
                <a:solidFill>
                  <a:schemeClr val="tx2"/>
                </a:solidFill>
              </a:rPr>
              <a:t>gravity flows</a:t>
            </a:r>
          </a:p>
          <a:p>
            <a:pPr>
              <a:buFontTx/>
              <a:buChar char="•"/>
              <a:defRPr/>
            </a:pPr>
            <a:r>
              <a:rPr lang="en-US" altLang="en-US" sz="1800" b="0" dirty="0">
                <a:solidFill>
                  <a:schemeClr val="tx2"/>
                </a:solidFill>
              </a:rPr>
              <a:t> fluid flows</a:t>
            </a:r>
          </a:p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1819561" y="1219201"/>
            <a:ext cx="18161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 sz="2000" b="0" dirty="0">
                <a:latin typeface="+mn-lt"/>
              </a:rPr>
              <a:t>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60385" y="3020699"/>
            <a:ext cx="1774825" cy="1382984"/>
          </a:xfrm>
          <a:prstGeom prst="rightArrow">
            <a:avLst/>
          </a:prstGeom>
          <a:solidFill>
            <a:srgbClr val="C8C8C8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FontTx/>
              <a:buChar char="•"/>
              <a:defRPr/>
            </a:pPr>
            <a:r>
              <a:rPr lang="en-US" altLang="en-US" sz="1800" b="0" dirty="0">
                <a:solidFill>
                  <a:schemeClr val="tx2"/>
                </a:solidFill>
              </a:rPr>
              <a:t> fluid flows</a:t>
            </a:r>
          </a:p>
          <a:p>
            <a:pPr>
              <a:buFontTx/>
              <a:buChar char="•"/>
              <a:defRPr/>
            </a:pPr>
            <a:r>
              <a:rPr lang="en-US" altLang="en-US" sz="1800" b="0" i="1" dirty="0">
                <a:solidFill>
                  <a:schemeClr val="tx2"/>
                </a:solidFill>
              </a:rPr>
              <a:t> </a:t>
            </a:r>
            <a:r>
              <a:rPr lang="en-US" altLang="en-US" sz="1800" b="0" dirty="0">
                <a:solidFill>
                  <a:schemeClr val="tx2"/>
                </a:solidFill>
              </a:rPr>
              <a:t>gravity flows</a:t>
            </a:r>
          </a:p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66498" y="4744992"/>
            <a:ext cx="1774825" cy="1851720"/>
          </a:xfrm>
          <a:prstGeom prst="rightArrow">
            <a:avLst/>
          </a:prstGeom>
          <a:solidFill>
            <a:srgbClr val="C8C8C8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FontTx/>
              <a:buChar char="•"/>
              <a:defRPr/>
            </a:pPr>
            <a:r>
              <a:rPr lang="en-US" altLang="en-US" sz="1800" b="0" dirty="0">
                <a:solidFill>
                  <a:schemeClr val="tx2"/>
                </a:solidFill>
              </a:rPr>
              <a:t>suspension &amp; flocculation</a:t>
            </a:r>
          </a:p>
          <a:p>
            <a:pPr>
              <a:buFontTx/>
              <a:buChar char="•"/>
              <a:defRPr/>
            </a:pPr>
            <a:r>
              <a:rPr lang="en-US" altLang="en-US" sz="1800" b="0" dirty="0">
                <a:solidFill>
                  <a:schemeClr val="tx2"/>
                </a:solidFill>
              </a:rPr>
              <a:t> gravity flows </a:t>
            </a:r>
          </a:p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45" y="226674"/>
            <a:ext cx="8153400" cy="673099"/>
          </a:xfrm>
        </p:spPr>
        <p:txBody>
          <a:bodyPr vert="horz" lIns="92075" tIns="46038" rIns="92075" bIns="46038" rtlCol="0" anchor="ctr">
            <a:normAutofit/>
          </a:bodyPr>
          <a:lstStyle/>
          <a:p>
            <a:pPr>
              <a:defRPr/>
            </a:pPr>
            <a:r>
              <a:rPr lang="en-US" altLang="en-US" sz="3600" dirty="0"/>
              <a:t>Detrital Sediments &amp; Sedimentary Rocks</a:t>
            </a:r>
          </a:p>
        </p:txBody>
      </p:sp>
    </p:spTree>
    <p:extLst>
      <p:ext uri="{BB962C8B-B14F-4D97-AF65-F5344CB8AC3E}">
        <p14:creationId xmlns:p14="http://schemas.microsoft.com/office/powerpoint/2010/main" val="732339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 descr="capecod_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133475"/>
            <a:ext cx="5181600" cy="5181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" y="284480"/>
            <a:ext cx="9264650" cy="50069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dirty="0" smtClean="0"/>
              <a:t>Cape Hatteras – Barrier Island Coastline</a:t>
            </a:r>
          </a:p>
        </p:txBody>
      </p:sp>
    </p:spTree>
    <p:extLst>
      <p:ext uri="{BB962C8B-B14F-4D97-AF65-F5344CB8AC3E}">
        <p14:creationId xmlns:p14="http://schemas.microsoft.com/office/powerpoint/2010/main" val="2179107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2" descr="gulfcoa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5" t="3692" r="1345" b="18913"/>
          <a:stretch/>
        </p:blipFill>
        <p:spPr bwMode="auto">
          <a:xfrm>
            <a:off x="381000" y="1183640"/>
            <a:ext cx="9067800" cy="422656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" y="284480"/>
            <a:ext cx="9264650" cy="50069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dirty="0" err="1" smtClean="0"/>
              <a:t>Mississipi</a:t>
            </a:r>
            <a:r>
              <a:rPr lang="en-US" altLang="en-US" sz="3600" dirty="0" smtClean="0"/>
              <a:t> Delta transitioning to Barrier Island Coastline</a:t>
            </a:r>
          </a:p>
        </p:txBody>
      </p:sp>
    </p:spTree>
    <p:extLst>
      <p:ext uri="{BB962C8B-B14F-4D97-AF65-F5344CB8AC3E}">
        <p14:creationId xmlns:p14="http://schemas.microsoft.com/office/powerpoint/2010/main" val="2335722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Transitional Depositional Systems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3124200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Deltas</a:t>
            </a:r>
          </a:p>
          <a:p>
            <a:pPr>
              <a:defRPr/>
            </a:pPr>
            <a:r>
              <a:rPr lang="en-US" altLang="en-US" sz="3600" dirty="0"/>
              <a:t>Estuaries		</a:t>
            </a:r>
          </a:p>
        </p:txBody>
      </p:sp>
    </p:spTree>
    <p:extLst>
      <p:ext uri="{BB962C8B-B14F-4D97-AF65-F5344CB8AC3E}">
        <p14:creationId xmlns:p14="http://schemas.microsoft.com/office/powerpoint/2010/main" val="16403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2" descr="mekongdelta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59" y="1112996"/>
            <a:ext cx="5173504" cy="517350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Tide Dominated Delta System</a:t>
            </a:r>
          </a:p>
        </p:txBody>
      </p:sp>
    </p:spTree>
    <p:extLst>
      <p:ext uri="{BB962C8B-B14F-4D97-AF65-F5344CB8AC3E}">
        <p14:creationId xmlns:p14="http://schemas.microsoft.com/office/powerpoint/2010/main" val="2862775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2" descr="lena2_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90" y="1144285"/>
            <a:ext cx="4974346" cy="497434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Fluvial Dominated Delta System</a:t>
            </a:r>
          </a:p>
        </p:txBody>
      </p:sp>
    </p:spTree>
    <p:extLst>
      <p:ext uri="{BB962C8B-B14F-4D97-AF65-F5344CB8AC3E}">
        <p14:creationId xmlns:p14="http://schemas.microsoft.com/office/powerpoint/2010/main" val="1904260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1026" descr="bayofbeng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68" y="1049706"/>
            <a:ext cx="7895463" cy="507377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Tide Dominated Delta System</a:t>
            </a:r>
          </a:p>
        </p:txBody>
      </p:sp>
    </p:spTree>
    <p:extLst>
      <p:ext uri="{BB962C8B-B14F-4D97-AF65-F5344CB8AC3E}">
        <p14:creationId xmlns:p14="http://schemas.microsoft.com/office/powerpoint/2010/main" val="2426134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1026" descr="tigriseuphratesdelta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83" y="1043940"/>
            <a:ext cx="5242560" cy="524256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" y="284480"/>
            <a:ext cx="9264650" cy="50069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dirty="0" smtClean="0"/>
              <a:t>Shatt Al Arab Delta – Fluvial Domination</a:t>
            </a:r>
          </a:p>
        </p:txBody>
      </p:sp>
    </p:spTree>
    <p:extLst>
      <p:ext uri="{BB962C8B-B14F-4D97-AF65-F5344CB8AC3E}">
        <p14:creationId xmlns:p14="http://schemas.microsoft.com/office/powerpoint/2010/main" val="3304725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002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>
              <a:latin typeface="+mj-lt"/>
              <a:cs typeface="Times New Roman" pitchFamily="18" charset="0"/>
            </a:endParaRPr>
          </a:p>
          <a:p>
            <a:pPr eaLnBrk="1" hangingPunct="1"/>
            <a:endParaRPr lang="en-US" smtClean="0">
              <a:latin typeface="+mj-lt"/>
              <a:cs typeface="Times New Roman" pitchFamily="18" charset="0"/>
            </a:endParaRPr>
          </a:p>
          <a:p>
            <a:pPr eaLnBrk="1" hangingPunct="1"/>
            <a:endParaRPr lang="en-US" smtClean="0">
              <a:latin typeface="+mj-lt"/>
              <a:cs typeface="Arial" charset="0"/>
            </a:endParaRPr>
          </a:p>
        </p:txBody>
      </p:sp>
      <p:pic>
        <p:nvPicPr>
          <p:cNvPr id="55299" name="Picture 6" descr="InterpOvalLogVanW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408363"/>
            <a:ext cx="8001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82575" y="118629"/>
            <a:ext cx="9144000" cy="63976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cs typeface="Times New Roman" pitchFamily="18" charset="0"/>
              </a:rPr>
              <a:t>Sequence Boundary (SB) from well logs, core and outcrop</a:t>
            </a:r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05200" y="6356351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200" b="0" dirty="0">
                <a:solidFill>
                  <a:schemeClr val="tx2"/>
                </a:solidFill>
                <a:latin typeface="+mj-lt"/>
              </a:rPr>
              <a:t>“Sequence Stratigraphy – Surfaces”</a:t>
            </a:r>
          </a:p>
          <a:p>
            <a:pPr algn="ctr" eaLnBrk="1" hangingPunct="1"/>
            <a:r>
              <a:rPr lang="en-US" sz="1200" b="0" dirty="0">
                <a:solidFill>
                  <a:schemeClr val="tx2"/>
                </a:solidFill>
                <a:latin typeface="+mj-lt"/>
              </a:rPr>
              <a:t>C. G. St. C. Kendall</a:t>
            </a:r>
          </a:p>
        </p:txBody>
      </p:sp>
      <p:sp>
        <p:nvSpPr>
          <p:cNvPr id="10" name="Rectangle 1029"/>
          <p:cNvSpPr>
            <a:spLocks noChangeArrowheads="1"/>
          </p:cNvSpPr>
          <p:nvPr/>
        </p:nvSpPr>
        <p:spPr bwMode="auto">
          <a:xfrm>
            <a:off x="609600" y="1643063"/>
            <a:ext cx="8686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b="0" dirty="0">
                <a:latin typeface="+mj-lt"/>
                <a:cs typeface="Times New Roman" pitchFamily="18" charset="0"/>
              </a:rPr>
              <a:t>Erosion or incision of underlying flooding surfaces (</a:t>
            </a:r>
            <a:r>
              <a:rPr lang="en-US" sz="2800" b="0" dirty="0" err="1">
                <a:latin typeface="+mj-lt"/>
                <a:cs typeface="Times New Roman" pitchFamily="18" charset="0"/>
              </a:rPr>
              <a:t>mfs</a:t>
            </a:r>
            <a:r>
              <a:rPr lang="en-US" sz="2800" b="0" dirty="0">
                <a:latin typeface="+mj-lt"/>
                <a:cs typeface="Times New Roman" pitchFamily="18" charset="0"/>
              </a:rPr>
              <a:t> and TS)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b="0" dirty="0">
                <a:latin typeface="+mj-lt"/>
                <a:cs typeface="Times New Roman" pitchFamily="18" charset="0"/>
              </a:rPr>
              <a:t>Inferred from interruption in the lateral continuity of these surfaces 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386448" y="6356350"/>
            <a:ext cx="31529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mtClean="0"/>
              <a:t>“Sequence Stratigraphy – Basics”</a:t>
            </a:r>
          </a:p>
          <a:p>
            <a:pPr>
              <a:defRPr/>
            </a:pPr>
            <a:r>
              <a:rPr lang="en-US" smtClean="0"/>
              <a:t>C. G. St. C. Kendall</a:t>
            </a:r>
            <a:endParaRPr lang="en-US"/>
          </a:p>
        </p:txBody>
      </p:sp>
      <p:pic>
        <p:nvPicPr>
          <p:cNvPr id="9" name="Picture 2" descr="279-Stony-Gap-Miss-Pound-G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7" y="0"/>
            <a:ext cx="99565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C020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3"/>
          <p:cNvSpPr>
            <a:spLocks/>
          </p:cNvSpPr>
          <p:nvPr/>
        </p:nvSpPr>
        <p:spPr bwMode="auto">
          <a:xfrm>
            <a:off x="1602559" y="1333500"/>
            <a:ext cx="4796795" cy="1962150"/>
          </a:xfrm>
          <a:custGeom>
            <a:avLst/>
            <a:gdLst>
              <a:gd name="T0" fmla="*/ 0 w 2775"/>
              <a:gd name="T1" fmla="*/ 2147483647 h 1236"/>
              <a:gd name="T2" fmla="*/ 2147483647 w 2775"/>
              <a:gd name="T3" fmla="*/ 2147483647 h 1236"/>
              <a:gd name="T4" fmla="*/ 2147483647 w 2775"/>
              <a:gd name="T5" fmla="*/ 2147483647 h 1236"/>
              <a:gd name="T6" fmla="*/ 2147483647 w 2775"/>
              <a:gd name="T7" fmla="*/ 2147483647 h 1236"/>
              <a:gd name="T8" fmla="*/ 2147483647 w 2775"/>
              <a:gd name="T9" fmla="*/ 2147483647 h 1236"/>
              <a:gd name="T10" fmla="*/ 2147483647 w 2775"/>
              <a:gd name="T11" fmla="*/ 2147483647 h 1236"/>
              <a:gd name="T12" fmla="*/ 2147483647 w 2775"/>
              <a:gd name="T13" fmla="*/ 2147483647 h 1236"/>
              <a:gd name="T14" fmla="*/ 2147483647 w 2775"/>
              <a:gd name="T15" fmla="*/ 2147483647 h 1236"/>
              <a:gd name="T16" fmla="*/ 2147483647 w 2775"/>
              <a:gd name="T17" fmla="*/ 2147483647 h 1236"/>
              <a:gd name="T18" fmla="*/ 2147483647 w 2775"/>
              <a:gd name="T19" fmla="*/ 2147483647 h 1236"/>
              <a:gd name="T20" fmla="*/ 2147483647 w 2775"/>
              <a:gd name="T21" fmla="*/ 2147483647 h 1236"/>
              <a:gd name="T22" fmla="*/ 2147483647 w 2775"/>
              <a:gd name="T23" fmla="*/ 2147483647 h 1236"/>
              <a:gd name="T24" fmla="*/ 2147483647 w 2775"/>
              <a:gd name="T25" fmla="*/ 2147483647 h 1236"/>
              <a:gd name="T26" fmla="*/ 2147483647 w 2775"/>
              <a:gd name="T27" fmla="*/ 2147483647 h 1236"/>
              <a:gd name="T28" fmla="*/ 2147483647 w 2775"/>
              <a:gd name="T29" fmla="*/ 2147483647 h 1236"/>
              <a:gd name="T30" fmla="*/ 2147483647 w 2775"/>
              <a:gd name="T31" fmla="*/ 2147483647 h 1236"/>
              <a:gd name="T32" fmla="*/ 2147483647 w 2775"/>
              <a:gd name="T33" fmla="*/ 0 h 12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75" h="1236">
                <a:moveTo>
                  <a:pt x="0" y="1236"/>
                </a:moveTo>
                <a:cubicBezTo>
                  <a:pt x="25" y="1220"/>
                  <a:pt x="86" y="1170"/>
                  <a:pt x="153" y="1134"/>
                </a:cubicBezTo>
                <a:cubicBezTo>
                  <a:pt x="212" y="1138"/>
                  <a:pt x="315" y="1065"/>
                  <a:pt x="399" y="1017"/>
                </a:cubicBezTo>
                <a:cubicBezTo>
                  <a:pt x="444" y="972"/>
                  <a:pt x="451" y="914"/>
                  <a:pt x="477" y="906"/>
                </a:cubicBezTo>
                <a:cubicBezTo>
                  <a:pt x="515" y="880"/>
                  <a:pt x="525" y="841"/>
                  <a:pt x="555" y="828"/>
                </a:cubicBezTo>
                <a:cubicBezTo>
                  <a:pt x="603" y="803"/>
                  <a:pt x="582" y="723"/>
                  <a:pt x="663" y="699"/>
                </a:cubicBezTo>
                <a:cubicBezTo>
                  <a:pt x="717" y="672"/>
                  <a:pt x="746" y="646"/>
                  <a:pt x="804" y="627"/>
                </a:cubicBezTo>
                <a:cubicBezTo>
                  <a:pt x="848" y="608"/>
                  <a:pt x="939" y="564"/>
                  <a:pt x="978" y="549"/>
                </a:cubicBezTo>
                <a:cubicBezTo>
                  <a:pt x="1021" y="526"/>
                  <a:pt x="1169" y="452"/>
                  <a:pt x="1212" y="429"/>
                </a:cubicBezTo>
                <a:cubicBezTo>
                  <a:pt x="1229" y="412"/>
                  <a:pt x="1300" y="459"/>
                  <a:pt x="1326" y="459"/>
                </a:cubicBezTo>
                <a:cubicBezTo>
                  <a:pt x="1500" y="408"/>
                  <a:pt x="1638" y="360"/>
                  <a:pt x="1803" y="357"/>
                </a:cubicBezTo>
                <a:cubicBezTo>
                  <a:pt x="1933" y="307"/>
                  <a:pt x="2025" y="245"/>
                  <a:pt x="2100" y="231"/>
                </a:cubicBezTo>
                <a:cubicBezTo>
                  <a:pt x="2150" y="198"/>
                  <a:pt x="2225" y="146"/>
                  <a:pt x="2289" y="141"/>
                </a:cubicBezTo>
                <a:cubicBezTo>
                  <a:pt x="2345" y="137"/>
                  <a:pt x="2371" y="129"/>
                  <a:pt x="2427" y="126"/>
                </a:cubicBezTo>
                <a:cubicBezTo>
                  <a:pt x="2481" y="108"/>
                  <a:pt x="2514" y="105"/>
                  <a:pt x="2559" y="66"/>
                </a:cubicBezTo>
                <a:cubicBezTo>
                  <a:pt x="2573" y="53"/>
                  <a:pt x="2655" y="72"/>
                  <a:pt x="2655" y="72"/>
                </a:cubicBezTo>
                <a:cubicBezTo>
                  <a:pt x="2687" y="24"/>
                  <a:pt x="2724" y="15"/>
                  <a:pt x="277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" name="Freeform 4"/>
          <p:cNvSpPr>
            <a:spLocks/>
          </p:cNvSpPr>
          <p:nvPr/>
        </p:nvSpPr>
        <p:spPr bwMode="auto">
          <a:xfrm>
            <a:off x="-25758" y="1752600"/>
            <a:ext cx="9173545" cy="4229100"/>
          </a:xfrm>
          <a:custGeom>
            <a:avLst/>
            <a:gdLst>
              <a:gd name="T0" fmla="*/ 0 w 5307"/>
              <a:gd name="T1" fmla="*/ 2147483647 h 2664"/>
              <a:gd name="T2" fmla="*/ 2147483647 w 5307"/>
              <a:gd name="T3" fmla="*/ 2147483647 h 2664"/>
              <a:gd name="T4" fmla="*/ 2147483647 w 5307"/>
              <a:gd name="T5" fmla="*/ 2147483647 h 2664"/>
              <a:gd name="T6" fmla="*/ 2147483647 w 5307"/>
              <a:gd name="T7" fmla="*/ 2147483647 h 2664"/>
              <a:gd name="T8" fmla="*/ 2147483647 w 5307"/>
              <a:gd name="T9" fmla="*/ 2147483647 h 2664"/>
              <a:gd name="T10" fmla="*/ 2147483647 w 5307"/>
              <a:gd name="T11" fmla="*/ 2147483647 h 2664"/>
              <a:gd name="T12" fmla="*/ 2147483647 w 5307"/>
              <a:gd name="T13" fmla="*/ 2147483647 h 2664"/>
              <a:gd name="T14" fmla="*/ 2147483647 w 5307"/>
              <a:gd name="T15" fmla="*/ 2147483647 h 2664"/>
              <a:gd name="T16" fmla="*/ 2147483647 w 5307"/>
              <a:gd name="T17" fmla="*/ 2147483647 h 2664"/>
              <a:gd name="T18" fmla="*/ 2147483647 w 5307"/>
              <a:gd name="T19" fmla="*/ 2147483647 h 2664"/>
              <a:gd name="T20" fmla="*/ 2147483647 w 5307"/>
              <a:gd name="T21" fmla="*/ 2147483647 h 2664"/>
              <a:gd name="T22" fmla="*/ 2147483647 w 5307"/>
              <a:gd name="T23" fmla="*/ 2147483647 h 2664"/>
              <a:gd name="T24" fmla="*/ 2147483647 w 5307"/>
              <a:gd name="T25" fmla="*/ 2147483647 h 2664"/>
              <a:gd name="T26" fmla="*/ 2147483647 w 5307"/>
              <a:gd name="T27" fmla="*/ 2147483647 h 2664"/>
              <a:gd name="T28" fmla="*/ 2147483647 w 5307"/>
              <a:gd name="T29" fmla="*/ 2147483647 h 2664"/>
              <a:gd name="T30" fmla="*/ 2147483647 w 5307"/>
              <a:gd name="T31" fmla="*/ 2147483647 h 2664"/>
              <a:gd name="T32" fmla="*/ 2147483647 w 5307"/>
              <a:gd name="T33" fmla="*/ 2147483647 h 2664"/>
              <a:gd name="T34" fmla="*/ 2147483647 w 5307"/>
              <a:gd name="T35" fmla="*/ 2147483647 h 2664"/>
              <a:gd name="T36" fmla="*/ 2147483647 w 5307"/>
              <a:gd name="T37" fmla="*/ 0 h 266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307" h="2664">
                <a:moveTo>
                  <a:pt x="0" y="2664"/>
                </a:moveTo>
                <a:cubicBezTo>
                  <a:pt x="0" y="2664"/>
                  <a:pt x="571" y="2347"/>
                  <a:pt x="624" y="2340"/>
                </a:cubicBezTo>
                <a:cubicBezTo>
                  <a:pt x="671" y="2324"/>
                  <a:pt x="1382" y="1820"/>
                  <a:pt x="1440" y="1812"/>
                </a:cubicBezTo>
                <a:cubicBezTo>
                  <a:pt x="1473" y="1791"/>
                  <a:pt x="1598" y="1699"/>
                  <a:pt x="1653" y="1671"/>
                </a:cubicBezTo>
                <a:cubicBezTo>
                  <a:pt x="1690" y="1647"/>
                  <a:pt x="1740" y="1621"/>
                  <a:pt x="1773" y="1605"/>
                </a:cubicBezTo>
                <a:cubicBezTo>
                  <a:pt x="1804" y="1596"/>
                  <a:pt x="1779" y="1618"/>
                  <a:pt x="1842" y="1614"/>
                </a:cubicBezTo>
                <a:cubicBezTo>
                  <a:pt x="1905" y="1610"/>
                  <a:pt x="2048" y="1605"/>
                  <a:pt x="2154" y="1578"/>
                </a:cubicBezTo>
                <a:cubicBezTo>
                  <a:pt x="2258" y="1548"/>
                  <a:pt x="2399" y="1485"/>
                  <a:pt x="2478" y="1452"/>
                </a:cubicBezTo>
                <a:cubicBezTo>
                  <a:pt x="2557" y="1419"/>
                  <a:pt x="2583" y="1397"/>
                  <a:pt x="2631" y="1377"/>
                </a:cubicBezTo>
                <a:cubicBezTo>
                  <a:pt x="2675" y="1358"/>
                  <a:pt x="2727" y="1347"/>
                  <a:pt x="2766" y="1332"/>
                </a:cubicBezTo>
                <a:cubicBezTo>
                  <a:pt x="2809" y="1309"/>
                  <a:pt x="3068" y="1268"/>
                  <a:pt x="3111" y="1245"/>
                </a:cubicBezTo>
                <a:cubicBezTo>
                  <a:pt x="3128" y="1228"/>
                  <a:pt x="3352" y="1152"/>
                  <a:pt x="3378" y="1152"/>
                </a:cubicBezTo>
                <a:cubicBezTo>
                  <a:pt x="3552" y="1101"/>
                  <a:pt x="3516" y="999"/>
                  <a:pt x="3687" y="885"/>
                </a:cubicBezTo>
                <a:cubicBezTo>
                  <a:pt x="3817" y="835"/>
                  <a:pt x="3885" y="644"/>
                  <a:pt x="3960" y="630"/>
                </a:cubicBezTo>
                <a:cubicBezTo>
                  <a:pt x="4010" y="597"/>
                  <a:pt x="4112" y="599"/>
                  <a:pt x="4176" y="594"/>
                </a:cubicBezTo>
                <a:cubicBezTo>
                  <a:pt x="4232" y="590"/>
                  <a:pt x="4315" y="381"/>
                  <a:pt x="4371" y="378"/>
                </a:cubicBezTo>
                <a:cubicBezTo>
                  <a:pt x="4425" y="360"/>
                  <a:pt x="4452" y="357"/>
                  <a:pt x="4497" y="318"/>
                </a:cubicBezTo>
                <a:cubicBezTo>
                  <a:pt x="4511" y="305"/>
                  <a:pt x="4845" y="219"/>
                  <a:pt x="4980" y="204"/>
                </a:cubicBezTo>
                <a:cubicBezTo>
                  <a:pt x="5088" y="141"/>
                  <a:pt x="5256" y="15"/>
                  <a:pt x="5307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399471" y="1295400"/>
            <a:ext cx="7648942" cy="2647950"/>
          </a:xfrm>
          <a:custGeom>
            <a:avLst/>
            <a:gdLst>
              <a:gd name="T0" fmla="*/ 0 w 4425"/>
              <a:gd name="T1" fmla="*/ 2147483647 h 1668"/>
              <a:gd name="T2" fmla="*/ 2147483647 w 4425"/>
              <a:gd name="T3" fmla="*/ 2147483647 h 1668"/>
              <a:gd name="T4" fmla="*/ 2147483647 w 4425"/>
              <a:gd name="T5" fmla="*/ 2147483647 h 1668"/>
              <a:gd name="T6" fmla="*/ 2147483647 w 4425"/>
              <a:gd name="T7" fmla="*/ 2147483647 h 1668"/>
              <a:gd name="T8" fmla="*/ 2147483647 w 4425"/>
              <a:gd name="T9" fmla="*/ 2147483647 h 1668"/>
              <a:gd name="T10" fmla="*/ 2147483647 w 4425"/>
              <a:gd name="T11" fmla="*/ 2147483647 h 1668"/>
              <a:gd name="T12" fmla="*/ 2147483647 w 4425"/>
              <a:gd name="T13" fmla="*/ 2147483647 h 1668"/>
              <a:gd name="T14" fmla="*/ 2147483647 w 4425"/>
              <a:gd name="T15" fmla="*/ 2147483647 h 1668"/>
              <a:gd name="T16" fmla="*/ 2147483647 w 4425"/>
              <a:gd name="T17" fmla="*/ 2147483647 h 1668"/>
              <a:gd name="T18" fmla="*/ 2147483647 w 4425"/>
              <a:gd name="T19" fmla="*/ 2147483647 h 1668"/>
              <a:gd name="T20" fmla="*/ 2147483647 w 4425"/>
              <a:gd name="T21" fmla="*/ 2147483647 h 1668"/>
              <a:gd name="T22" fmla="*/ 2147483647 w 4425"/>
              <a:gd name="T23" fmla="*/ 2147483647 h 1668"/>
              <a:gd name="T24" fmla="*/ 2147483647 w 4425"/>
              <a:gd name="T25" fmla="*/ 2147483647 h 1668"/>
              <a:gd name="T26" fmla="*/ 2147483647 w 4425"/>
              <a:gd name="T27" fmla="*/ 2147483647 h 1668"/>
              <a:gd name="T28" fmla="*/ 2147483647 w 4425"/>
              <a:gd name="T29" fmla="*/ 2147483647 h 1668"/>
              <a:gd name="T30" fmla="*/ 2147483647 w 4425"/>
              <a:gd name="T31" fmla="*/ 2147483647 h 1668"/>
              <a:gd name="T32" fmla="*/ 2147483647 w 4425"/>
              <a:gd name="T33" fmla="*/ 2147483647 h 1668"/>
              <a:gd name="T34" fmla="*/ 2147483647 w 4425"/>
              <a:gd name="T35" fmla="*/ 2147483647 h 1668"/>
              <a:gd name="T36" fmla="*/ 2147483647 w 4425"/>
              <a:gd name="T37" fmla="*/ 2147483647 h 1668"/>
              <a:gd name="T38" fmla="*/ 2147483647 w 4425"/>
              <a:gd name="T39" fmla="*/ 2147483647 h 1668"/>
              <a:gd name="T40" fmla="*/ 2147483647 w 4425"/>
              <a:gd name="T41" fmla="*/ 0 h 166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425" h="1668">
                <a:moveTo>
                  <a:pt x="0" y="1668"/>
                </a:moveTo>
                <a:cubicBezTo>
                  <a:pt x="45" y="1638"/>
                  <a:pt x="400" y="1474"/>
                  <a:pt x="453" y="1467"/>
                </a:cubicBezTo>
                <a:cubicBezTo>
                  <a:pt x="500" y="1451"/>
                  <a:pt x="683" y="1292"/>
                  <a:pt x="741" y="1284"/>
                </a:cubicBezTo>
                <a:cubicBezTo>
                  <a:pt x="774" y="1263"/>
                  <a:pt x="776" y="1294"/>
                  <a:pt x="831" y="1266"/>
                </a:cubicBezTo>
                <a:cubicBezTo>
                  <a:pt x="877" y="1258"/>
                  <a:pt x="994" y="1232"/>
                  <a:pt x="1101" y="1188"/>
                </a:cubicBezTo>
                <a:cubicBezTo>
                  <a:pt x="1208" y="1144"/>
                  <a:pt x="1363" y="1044"/>
                  <a:pt x="1473" y="1002"/>
                </a:cubicBezTo>
                <a:cubicBezTo>
                  <a:pt x="1532" y="1006"/>
                  <a:pt x="1680" y="984"/>
                  <a:pt x="1764" y="936"/>
                </a:cubicBezTo>
                <a:cubicBezTo>
                  <a:pt x="1809" y="891"/>
                  <a:pt x="1921" y="842"/>
                  <a:pt x="1947" y="834"/>
                </a:cubicBezTo>
                <a:cubicBezTo>
                  <a:pt x="1985" y="808"/>
                  <a:pt x="2091" y="763"/>
                  <a:pt x="2121" y="750"/>
                </a:cubicBezTo>
                <a:cubicBezTo>
                  <a:pt x="2169" y="725"/>
                  <a:pt x="2238" y="675"/>
                  <a:pt x="2319" y="651"/>
                </a:cubicBezTo>
                <a:cubicBezTo>
                  <a:pt x="2373" y="624"/>
                  <a:pt x="2339" y="640"/>
                  <a:pt x="2397" y="621"/>
                </a:cubicBezTo>
                <a:cubicBezTo>
                  <a:pt x="2441" y="602"/>
                  <a:pt x="2568" y="570"/>
                  <a:pt x="2607" y="555"/>
                </a:cubicBezTo>
                <a:cubicBezTo>
                  <a:pt x="2650" y="532"/>
                  <a:pt x="2723" y="491"/>
                  <a:pt x="2766" y="468"/>
                </a:cubicBezTo>
                <a:cubicBezTo>
                  <a:pt x="2783" y="451"/>
                  <a:pt x="2860" y="429"/>
                  <a:pt x="2886" y="429"/>
                </a:cubicBezTo>
                <a:cubicBezTo>
                  <a:pt x="3060" y="378"/>
                  <a:pt x="3126" y="315"/>
                  <a:pt x="3291" y="312"/>
                </a:cubicBezTo>
                <a:cubicBezTo>
                  <a:pt x="3421" y="262"/>
                  <a:pt x="3438" y="218"/>
                  <a:pt x="3513" y="204"/>
                </a:cubicBezTo>
                <a:cubicBezTo>
                  <a:pt x="3563" y="171"/>
                  <a:pt x="3710" y="146"/>
                  <a:pt x="3774" y="141"/>
                </a:cubicBezTo>
                <a:cubicBezTo>
                  <a:pt x="3830" y="137"/>
                  <a:pt x="3832" y="126"/>
                  <a:pt x="3888" y="123"/>
                </a:cubicBezTo>
                <a:cubicBezTo>
                  <a:pt x="3942" y="105"/>
                  <a:pt x="4041" y="123"/>
                  <a:pt x="4086" y="84"/>
                </a:cubicBezTo>
                <a:cubicBezTo>
                  <a:pt x="4100" y="71"/>
                  <a:pt x="4200" y="66"/>
                  <a:pt x="4200" y="66"/>
                </a:cubicBezTo>
                <a:cubicBezTo>
                  <a:pt x="4232" y="18"/>
                  <a:pt x="4374" y="15"/>
                  <a:pt x="442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36471" y="1219200"/>
            <a:ext cx="6072482" cy="2628900"/>
          </a:xfrm>
          <a:custGeom>
            <a:avLst/>
            <a:gdLst>
              <a:gd name="T0" fmla="*/ 0 w 3513"/>
              <a:gd name="T1" fmla="*/ 2147483647 h 1656"/>
              <a:gd name="T2" fmla="*/ 2147483647 w 3513"/>
              <a:gd name="T3" fmla="*/ 2147483647 h 1656"/>
              <a:gd name="T4" fmla="*/ 2147483647 w 3513"/>
              <a:gd name="T5" fmla="*/ 2147483647 h 1656"/>
              <a:gd name="T6" fmla="*/ 2147483647 w 3513"/>
              <a:gd name="T7" fmla="*/ 2147483647 h 1656"/>
              <a:gd name="T8" fmla="*/ 2147483647 w 3513"/>
              <a:gd name="T9" fmla="*/ 2147483647 h 1656"/>
              <a:gd name="T10" fmla="*/ 2147483647 w 3513"/>
              <a:gd name="T11" fmla="*/ 2147483647 h 1656"/>
              <a:gd name="T12" fmla="*/ 2147483647 w 3513"/>
              <a:gd name="T13" fmla="*/ 2147483647 h 1656"/>
              <a:gd name="T14" fmla="*/ 2147483647 w 3513"/>
              <a:gd name="T15" fmla="*/ 2147483647 h 1656"/>
              <a:gd name="T16" fmla="*/ 2147483647 w 3513"/>
              <a:gd name="T17" fmla="*/ 2147483647 h 1656"/>
              <a:gd name="T18" fmla="*/ 2147483647 w 3513"/>
              <a:gd name="T19" fmla="*/ 2147483647 h 1656"/>
              <a:gd name="T20" fmla="*/ 2147483647 w 3513"/>
              <a:gd name="T21" fmla="*/ 2147483647 h 1656"/>
              <a:gd name="T22" fmla="*/ 2147483647 w 3513"/>
              <a:gd name="T23" fmla="*/ 2147483647 h 1656"/>
              <a:gd name="T24" fmla="*/ 2147483647 w 3513"/>
              <a:gd name="T25" fmla="*/ 2147483647 h 1656"/>
              <a:gd name="T26" fmla="*/ 2147483647 w 3513"/>
              <a:gd name="T27" fmla="*/ 2147483647 h 1656"/>
              <a:gd name="T28" fmla="*/ 2147483647 w 3513"/>
              <a:gd name="T29" fmla="*/ 2147483647 h 1656"/>
              <a:gd name="T30" fmla="*/ 2147483647 w 3513"/>
              <a:gd name="T31" fmla="*/ 2147483647 h 1656"/>
              <a:gd name="T32" fmla="*/ 2147483647 w 3513"/>
              <a:gd name="T33" fmla="*/ 0 h 16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13" h="1656">
                <a:moveTo>
                  <a:pt x="0" y="1656"/>
                </a:moveTo>
                <a:cubicBezTo>
                  <a:pt x="122" y="1600"/>
                  <a:pt x="543" y="1426"/>
                  <a:pt x="732" y="1320"/>
                </a:cubicBezTo>
                <a:cubicBezTo>
                  <a:pt x="791" y="1324"/>
                  <a:pt x="1053" y="1065"/>
                  <a:pt x="1137" y="1017"/>
                </a:cubicBezTo>
                <a:cubicBezTo>
                  <a:pt x="1182" y="972"/>
                  <a:pt x="1234" y="920"/>
                  <a:pt x="1260" y="912"/>
                </a:cubicBezTo>
                <a:cubicBezTo>
                  <a:pt x="1298" y="886"/>
                  <a:pt x="1263" y="841"/>
                  <a:pt x="1293" y="828"/>
                </a:cubicBezTo>
                <a:cubicBezTo>
                  <a:pt x="1341" y="803"/>
                  <a:pt x="1320" y="723"/>
                  <a:pt x="1401" y="699"/>
                </a:cubicBezTo>
                <a:cubicBezTo>
                  <a:pt x="1455" y="672"/>
                  <a:pt x="1484" y="646"/>
                  <a:pt x="1542" y="627"/>
                </a:cubicBezTo>
                <a:cubicBezTo>
                  <a:pt x="1586" y="608"/>
                  <a:pt x="1647" y="621"/>
                  <a:pt x="1686" y="606"/>
                </a:cubicBezTo>
                <a:cubicBezTo>
                  <a:pt x="1729" y="583"/>
                  <a:pt x="1847" y="551"/>
                  <a:pt x="1890" y="528"/>
                </a:cubicBezTo>
                <a:cubicBezTo>
                  <a:pt x="1907" y="511"/>
                  <a:pt x="2134" y="414"/>
                  <a:pt x="2160" y="414"/>
                </a:cubicBezTo>
                <a:cubicBezTo>
                  <a:pt x="2334" y="363"/>
                  <a:pt x="2376" y="360"/>
                  <a:pt x="2541" y="357"/>
                </a:cubicBezTo>
                <a:cubicBezTo>
                  <a:pt x="2671" y="307"/>
                  <a:pt x="2619" y="296"/>
                  <a:pt x="2694" y="282"/>
                </a:cubicBezTo>
                <a:cubicBezTo>
                  <a:pt x="2744" y="249"/>
                  <a:pt x="2828" y="173"/>
                  <a:pt x="2892" y="168"/>
                </a:cubicBezTo>
                <a:cubicBezTo>
                  <a:pt x="2948" y="164"/>
                  <a:pt x="3109" y="129"/>
                  <a:pt x="3165" y="126"/>
                </a:cubicBezTo>
                <a:cubicBezTo>
                  <a:pt x="3219" y="108"/>
                  <a:pt x="3252" y="105"/>
                  <a:pt x="3297" y="66"/>
                </a:cubicBezTo>
                <a:cubicBezTo>
                  <a:pt x="3311" y="53"/>
                  <a:pt x="3393" y="72"/>
                  <a:pt x="3393" y="72"/>
                </a:cubicBezTo>
                <a:cubicBezTo>
                  <a:pt x="3425" y="24"/>
                  <a:pt x="3462" y="15"/>
                  <a:pt x="3513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3002704" y="2390775"/>
            <a:ext cx="6907383" cy="4010025"/>
          </a:xfrm>
          <a:custGeom>
            <a:avLst/>
            <a:gdLst>
              <a:gd name="T0" fmla="*/ 0 w 3996"/>
              <a:gd name="T1" fmla="*/ 2147483647 h 2526"/>
              <a:gd name="T2" fmla="*/ 2147483647 w 3996"/>
              <a:gd name="T3" fmla="*/ 2147483647 h 2526"/>
              <a:gd name="T4" fmla="*/ 2147483647 w 3996"/>
              <a:gd name="T5" fmla="*/ 2147483647 h 2526"/>
              <a:gd name="T6" fmla="*/ 2147483647 w 3996"/>
              <a:gd name="T7" fmla="*/ 2147483647 h 2526"/>
              <a:gd name="T8" fmla="*/ 2147483647 w 3996"/>
              <a:gd name="T9" fmla="*/ 2147483647 h 2526"/>
              <a:gd name="T10" fmla="*/ 2147483647 w 3996"/>
              <a:gd name="T11" fmla="*/ 2147483647 h 2526"/>
              <a:gd name="T12" fmla="*/ 2147483647 w 3996"/>
              <a:gd name="T13" fmla="*/ 2147483647 h 2526"/>
              <a:gd name="T14" fmla="*/ 2147483647 w 3996"/>
              <a:gd name="T15" fmla="*/ 2147483647 h 2526"/>
              <a:gd name="T16" fmla="*/ 2147483647 w 3996"/>
              <a:gd name="T17" fmla="*/ 2147483647 h 2526"/>
              <a:gd name="T18" fmla="*/ 2147483647 w 3996"/>
              <a:gd name="T19" fmla="*/ 2147483647 h 2526"/>
              <a:gd name="T20" fmla="*/ 2147483647 w 3996"/>
              <a:gd name="T21" fmla="*/ 0 h 252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96" h="2526">
                <a:moveTo>
                  <a:pt x="0" y="2526"/>
                </a:moveTo>
                <a:cubicBezTo>
                  <a:pt x="159" y="2369"/>
                  <a:pt x="531" y="2242"/>
                  <a:pt x="744" y="2064"/>
                </a:cubicBezTo>
                <a:cubicBezTo>
                  <a:pt x="848" y="2034"/>
                  <a:pt x="939" y="1962"/>
                  <a:pt x="1020" y="1914"/>
                </a:cubicBezTo>
                <a:cubicBezTo>
                  <a:pt x="1101" y="1866"/>
                  <a:pt x="1149" y="1823"/>
                  <a:pt x="1230" y="1776"/>
                </a:cubicBezTo>
                <a:cubicBezTo>
                  <a:pt x="1274" y="1757"/>
                  <a:pt x="1467" y="1647"/>
                  <a:pt x="1506" y="1632"/>
                </a:cubicBezTo>
                <a:cubicBezTo>
                  <a:pt x="1549" y="1609"/>
                  <a:pt x="1763" y="1487"/>
                  <a:pt x="1806" y="1464"/>
                </a:cubicBezTo>
                <a:cubicBezTo>
                  <a:pt x="1823" y="1447"/>
                  <a:pt x="2062" y="1254"/>
                  <a:pt x="2088" y="1254"/>
                </a:cubicBezTo>
                <a:cubicBezTo>
                  <a:pt x="2230" y="1152"/>
                  <a:pt x="2387" y="1047"/>
                  <a:pt x="2520" y="954"/>
                </a:cubicBezTo>
                <a:cubicBezTo>
                  <a:pt x="2685" y="825"/>
                  <a:pt x="2946" y="664"/>
                  <a:pt x="3036" y="612"/>
                </a:cubicBezTo>
                <a:cubicBezTo>
                  <a:pt x="3206" y="541"/>
                  <a:pt x="3522" y="213"/>
                  <a:pt x="3678" y="150"/>
                </a:cubicBezTo>
                <a:cubicBezTo>
                  <a:pt x="3786" y="87"/>
                  <a:pt x="3945" y="15"/>
                  <a:pt x="399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" name="Freeform 8"/>
          <p:cNvSpPr>
            <a:spLocks/>
          </p:cNvSpPr>
          <p:nvPr/>
        </p:nvSpPr>
        <p:spPr bwMode="auto">
          <a:xfrm>
            <a:off x="4672507" y="2971800"/>
            <a:ext cx="5268695" cy="3448050"/>
          </a:xfrm>
          <a:custGeom>
            <a:avLst/>
            <a:gdLst>
              <a:gd name="T0" fmla="*/ 0 w 3048"/>
              <a:gd name="T1" fmla="*/ 2147483647 h 2172"/>
              <a:gd name="T2" fmla="*/ 2147483647 w 3048"/>
              <a:gd name="T3" fmla="*/ 2147483647 h 2172"/>
              <a:gd name="T4" fmla="*/ 2147483647 w 3048"/>
              <a:gd name="T5" fmla="*/ 2147483647 h 2172"/>
              <a:gd name="T6" fmla="*/ 2147483647 w 3048"/>
              <a:gd name="T7" fmla="*/ 2147483647 h 2172"/>
              <a:gd name="T8" fmla="*/ 2147483647 w 3048"/>
              <a:gd name="T9" fmla="*/ 2147483647 h 2172"/>
              <a:gd name="T10" fmla="*/ 2147483647 w 3048"/>
              <a:gd name="T11" fmla="*/ 2147483647 h 2172"/>
              <a:gd name="T12" fmla="*/ 2147483647 w 3048"/>
              <a:gd name="T13" fmla="*/ 2147483647 h 2172"/>
              <a:gd name="T14" fmla="*/ 2147483647 w 3048"/>
              <a:gd name="T15" fmla="*/ 0 h 2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48" h="2172">
                <a:moveTo>
                  <a:pt x="0" y="2172"/>
                </a:moveTo>
                <a:cubicBezTo>
                  <a:pt x="104" y="2142"/>
                  <a:pt x="254" y="2026"/>
                  <a:pt x="396" y="1896"/>
                </a:cubicBezTo>
                <a:cubicBezTo>
                  <a:pt x="567" y="1780"/>
                  <a:pt x="879" y="1568"/>
                  <a:pt x="1026" y="1476"/>
                </a:cubicBezTo>
                <a:cubicBezTo>
                  <a:pt x="1043" y="1459"/>
                  <a:pt x="1252" y="1344"/>
                  <a:pt x="1278" y="1344"/>
                </a:cubicBezTo>
                <a:cubicBezTo>
                  <a:pt x="1420" y="1242"/>
                  <a:pt x="1503" y="1118"/>
                  <a:pt x="1722" y="1054"/>
                </a:cubicBezTo>
                <a:cubicBezTo>
                  <a:pt x="1905" y="880"/>
                  <a:pt x="2112" y="718"/>
                  <a:pt x="2202" y="666"/>
                </a:cubicBezTo>
                <a:cubicBezTo>
                  <a:pt x="2372" y="595"/>
                  <a:pt x="2538" y="345"/>
                  <a:pt x="2694" y="282"/>
                </a:cubicBezTo>
                <a:cubicBezTo>
                  <a:pt x="2802" y="219"/>
                  <a:pt x="2997" y="15"/>
                  <a:pt x="304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7721712" y="4410075"/>
            <a:ext cx="2188375" cy="1962150"/>
          </a:xfrm>
          <a:custGeom>
            <a:avLst/>
            <a:gdLst>
              <a:gd name="T0" fmla="*/ 0 w 1266"/>
              <a:gd name="T1" fmla="*/ 2147483647 h 1236"/>
              <a:gd name="T2" fmla="*/ 2147483647 w 1266"/>
              <a:gd name="T3" fmla="*/ 2147483647 h 1236"/>
              <a:gd name="T4" fmla="*/ 2147483647 w 1266"/>
              <a:gd name="T5" fmla="*/ 2147483647 h 1236"/>
              <a:gd name="T6" fmla="*/ 2147483647 w 1266"/>
              <a:gd name="T7" fmla="*/ 0 h 12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66" h="1236">
                <a:moveTo>
                  <a:pt x="0" y="1236"/>
                </a:moveTo>
                <a:cubicBezTo>
                  <a:pt x="17" y="1219"/>
                  <a:pt x="558" y="840"/>
                  <a:pt x="534" y="774"/>
                </a:cubicBezTo>
                <a:cubicBezTo>
                  <a:pt x="676" y="672"/>
                  <a:pt x="515" y="627"/>
                  <a:pt x="648" y="534"/>
                </a:cubicBezTo>
                <a:cubicBezTo>
                  <a:pt x="813" y="405"/>
                  <a:pt x="1176" y="52"/>
                  <a:pt x="126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2639704" y="3876675"/>
            <a:ext cx="4667151" cy="2505075"/>
          </a:xfrm>
          <a:custGeom>
            <a:avLst/>
            <a:gdLst>
              <a:gd name="T0" fmla="*/ 0 w 2700"/>
              <a:gd name="T1" fmla="*/ 2147483647 h 1578"/>
              <a:gd name="T2" fmla="*/ 2147483647 w 2700"/>
              <a:gd name="T3" fmla="*/ 2147483647 h 1578"/>
              <a:gd name="T4" fmla="*/ 2147483647 w 2700"/>
              <a:gd name="T5" fmla="*/ 2147483647 h 1578"/>
              <a:gd name="T6" fmla="*/ 2147483647 w 2700"/>
              <a:gd name="T7" fmla="*/ 0 h 15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00" h="1578">
                <a:moveTo>
                  <a:pt x="0" y="1578"/>
                </a:moveTo>
                <a:cubicBezTo>
                  <a:pt x="17" y="1561"/>
                  <a:pt x="510" y="1188"/>
                  <a:pt x="816" y="1092"/>
                </a:cubicBezTo>
                <a:cubicBezTo>
                  <a:pt x="958" y="990"/>
                  <a:pt x="1385" y="789"/>
                  <a:pt x="1518" y="696"/>
                </a:cubicBezTo>
                <a:cubicBezTo>
                  <a:pt x="1824" y="570"/>
                  <a:pt x="2610" y="52"/>
                  <a:pt x="270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6736425" y="3886200"/>
            <a:ext cx="3204777" cy="2527300"/>
          </a:xfrm>
          <a:custGeom>
            <a:avLst/>
            <a:gdLst>
              <a:gd name="T0" fmla="*/ 0 w 1854"/>
              <a:gd name="T1" fmla="*/ 2147483647 h 1592"/>
              <a:gd name="T2" fmla="*/ 2147483647 w 1854"/>
              <a:gd name="T3" fmla="*/ 2147483647 h 1592"/>
              <a:gd name="T4" fmla="*/ 2147483647 w 1854"/>
              <a:gd name="T5" fmla="*/ 2147483647 h 1592"/>
              <a:gd name="T6" fmla="*/ 2147483647 w 1854"/>
              <a:gd name="T7" fmla="*/ 0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54" h="1592">
                <a:moveTo>
                  <a:pt x="0" y="1592"/>
                </a:moveTo>
                <a:cubicBezTo>
                  <a:pt x="17" y="1575"/>
                  <a:pt x="768" y="1054"/>
                  <a:pt x="788" y="978"/>
                </a:cubicBezTo>
                <a:cubicBezTo>
                  <a:pt x="924" y="802"/>
                  <a:pt x="1103" y="627"/>
                  <a:pt x="1236" y="534"/>
                </a:cubicBezTo>
                <a:cubicBezTo>
                  <a:pt x="1401" y="405"/>
                  <a:pt x="1764" y="52"/>
                  <a:pt x="1854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" name="Freeform 12"/>
          <p:cNvSpPr>
            <a:spLocks/>
          </p:cNvSpPr>
          <p:nvPr/>
        </p:nvSpPr>
        <p:spPr bwMode="auto">
          <a:xfrm>
            <a:off x="6214396" y="3505200"/>
            <a:ext cx="3726806" cy="2882900"/>
          </a:xfrm>
          <a:custGeom>
            <a:avLst/>
            <a:gdLst>
              <a:gd name="T0" fmla="*/ 0 w 2156"/>
              <a:gd name="T1" fmla="*/ 2147483647 h 1816"/>
              <a:gd name="T2" fmla="*/ 2147483647 w 2156"/>
              <a:gd name="T3" fmla="*/ 2147483647 h 1816"/>
              <a:gd name="T4" fmla="*/ 2147483647 w 2156"/>
              <a:gd name="T5" fmla="*/ 2147483647 h 1816"/>
              <a:gd name="T6" fmla="*/ 2147483647 w 2156"/>
              <a:gd name="T7" fmla="*/ 2147483647 h 1816"/>
              <a:gd name="T8" fmla="*/ 2147483647 w 2156"/>
              <a:gd name="T9" fmla="*/ 0 h 1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6" h="1816">
                <a:moveTo>
                  <a:pt x="0" y="1816"/>
                </a:moveTo>
                <a:cubicBezTo>
                  <a:pt x="17" y="1799"/>
                  <a:pt x="876" y="1224"/>
                  <a:pt x="896" y="1148"/>
                </a:cubicBezTo>
                <a:cubicBezTo>
                  <a:pt x="1032" y="972"/>
                  <a:pt x="1552" y="616"/>
                  <a:pt x="1700" y="436"/>
                </a:cubicBezTo>
                <a:cubicBezTo>
                  <a:pt x="1783" y="362"/>
                  <a:pt x="1856" y="221"/>
                  <a:pt x="1932" y="148"/>
                </a:cubicBezTo>
                <a:cubicBezTo>
                  <a:pt x="2008" y="75"/>
                  <a:pt x="2109" y="31"/>
                  <a:pt x="2156" y="0"/>
                </a:cubicBezTo>
              </a:path>
            </a:pathLst>
          </a:custGeom>
          <a:noFill/>
          <a:ln w="381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5640509" y="3314700"/>
            <a:ext cx="4266122" cy="3105150"/>
          </a:xfrm>
          <a:custGeom>
            <a:avLst/>
            <a:gdLst>
              <a:gd name="T0" fmla="*/ 0 w 2468"/>
              <a:gd name="T1" fmla="*/ 2147483647 h 1956"/>
              <a:gd name="T2" fmla="*/ 2147483647 w 2468"/>
              <a:gd name="T3" fmla="*/ 2147483647 h 1956"/>
              <a:gd name="T4" fmla="*/ 2147483647 w 2468"/>
              <a:gd name="T5" fmla="*/ 2147483647 h 1956"/>
              <a:gd name="T6" fmla="*/ 2147483647 w 2468"/>
              <a:gd name="T7" fmla="*/ 0 h 19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8" h="1956">
                <a:moveTo>
                  <a:pt x="0" y="1956"/>
                </a:moveTo>
                <a:cubicBezTo>
                  <a:pt x="17" y="1939"/>
                  <a:pt x="1400" y="1000"/>
                  <a:pt x="1420" y="924"/>
                </a:cubicBezTo>
                <a:cubicBezTo>
                  <a:pt x="1620" y="744"/>
                  <a:pt x="1800" y="656"/>
                  <a:pt x="1924" y="484"/>
                </a:cubicBezTo>
                <a:cubicBezTo>
                  <a:pt x="2089" y="355"/>
                  <a:pt x="2378" y="52"/>
                  <a:pt x="2468" y="0"/>
                </a:cubicBezTo>
              </a:path>
            </a:pathLst>
          </a:custGeom>
          <a:noFill/>
          <a:ln w="38100" cap="flat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" name="Freeform 14"/>
          <p:cNvSpPr>
            <a:spLocks/>
          </p:cNvSpPr>
          <p:nvPr/>
        </p:nvSpPr>
        <p:spPr bwMode="auto">
          <a:xfrm>
            <a:off x="5467651" y="3200400"/>
            <a:ext cx="4473551" cy="3225800"/>
          </a:xfrm>
          <a:custGeom>
            <a:avLst/>
            <a:gdLst>
              <a:gd name="T0" fmla="*/ 0 w 2588"/>
              <a:gd name="T1" fmla="*/ 2147483647 h 2032"/>
              <a:gd name="T2" fmla="*/ 2147483647 w 2588"/>
              <a:gd name="T3" fmla="*/ 2147483647 h 2032"/>
              <a:gd name="T4" fmla="*/ 2147483647 w 2588"/>
              <a:gd name="T5" fmla="*/ 2147483647 h 2032"/>
              <a:gd name="T6" fmla="*/ 2147483647 w 2588"/>
              <a:gd name="T7" fmla="*/ 2147483647 h 2032"/>
              <a:gd name="T8" fmla="*/ 2147483647 w 2588"/>
              <a:gd name="T9" fmla="*/ 2147483647 h 2032"/>
              <a:gd name="T10" fmla="*/ 2147483647 w 2588"/>
              <a:gd name="T11" fmla="*/ 0 h 2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88" h="2032">
                <a:moveTo>
                  <a:pt x="0" y="2032"/>
                </a:moveTo>
                <a:cubicBezTo>
                  <a:pt x="17" y="2015"/>
                  <a:pt x="1128" y="1220"/>
                  <a:pt x="1228" y="1140"/>
                </a:cubicBezTo>
                <a:cubicBezTo>
                  <a:pt x="1472" y="946"/>
                  <a:pt x="1636" y="822"/>
                  <a:pt x="1768" y="704"/>
                </a:cubicBezTo>
                <a:cubicBezTo>
                  <a:pt x="1900" y="586"/>
                  <a:pt x="1921" y="525"/>
                  <a:pt x="2020" y="432"/>
                </a:cubicBezTo>
                <a:cubicBezTo>
                  <a:pt x="2103" y="358"/>
                  <a:pt x="2269" y="220"/>
                  <a:pt x="2364" y="148"/>
                </a:cubicBezTo>
                <a:cubicBezTo>
                  <a:pt x="2459" y="76"/>
                  <a:pt x="2541" y="31"/>
                  <a:pt x="2588" y="0"/>
                </a:cubicBezTo>
              </a:path>
            </a:pathLst>
          </a:custGeom>
          <a:noFill/>
          <a:ln w="381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" name="Freeform 15"/>
          <p:cNvSpPr>
            <a:spLocks/>
          </p:cNvSpPr>
          <p:nvPr/>
        </p:nvSpPr>
        <p:spPr bwMode="auto">
          <a:xfrm>
            <a:off x="3932677" y="2667000"/>
            <a:ext cx="6008525" cy="3727450"/>
          </a:xfrm>
          <a:custGeom>
            <a:avLst/>
            <a:gdLst>
              <a:gd name="T0" fmla="*/ 0 w 3476"/>
              <a:gd name="T1" fmla="*/ 2147483647 h 2348"/>
              <a:gd name="T2" fmla="*/ 2147483647 w 3476"/>
              <a:gd name="T3" fmla="*/ 2147483647 h 2348"/>
              <a:gd name="T4" fmla="*/ 2147483647 w 3476"/>
              <a:gd name="T5" fmla="*/ 2147483647 h 2348"/>
              <a:gd name="T6" fmla="*/ 2147483647 w 3476"/>
              <a:gd name="T7" fmla="*/ 0 h 23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76" h="2348">
                <a:moveTo>
                  <a:pt x="0" y="2348"/>
                </a:moveTo>
                <a:cubicBezTo>
                  <a:pt x="17" y="2331"/>
                  <a:pt x="2236" y="960"/>
                  <a:pt x="2256" y="884"/>
                </a:cubicBezTo>
                <a:cubicBezTo>
                  <a:pt x="2484" y="708"/>
                  <a:pt x="2648" y="612"/>
                  <a:pt x="2828" y="464"/>
                </a:cubicBezTo>
                <a:cubicBezTo>
                  <a:pt x="2993" y="335"/>
                  <a:pt x="3386" y="52"/>
                  <a:pt x="3476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3697591" y="2590800"/>
            <a:ext cx="6243611" cy="3822700"/>
          </a:xfrm>
          <a:custGeom>
            <a:avLst/>
            <a:gdLst>
              <a:gd name="T0" fmla="*/ 0 w 3612"/>
              <a:gd name="T1" fmla="*/ 2147483647 h 2408"/>
              <a:gd name="T2" fmla="*/ 2147483647 w 3612"/>
              <a:gd name="T3" fmla="*/ 2147483647 h 2408"/>
              <a:gd name="T4" fmla="*/ 2147483647 w 3612"/>
              <a:gd name="T5" fmla="*/ 2147483647 h 2408"/>
              <a:gd name="T6" fmla="*/ 2147483647 w 3612"/>
              <a:gd name="T7" fmla="*/ 2147483647 h 2408"/>
              <a:gd name="T8" fmla="*/ 2147483647 w 3612"/>
              <a:gd name="T9" fmla="*/ 2147483647 h 2408"/>
              <a:gd name="T10" fmla="*/ 2147483647 w 3612"/>
              <a:gd name="T11" fmla="*/ 0 h 24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12" h="2408">
                <a:moveTo>
                  <a:pt x="0" y="2408"/>
                </a:moveTo>
                <a:cubicBezTo>
                  <a:pt x="17" y="2391"/>
                  <a:pt x="1996" y="1160"/>
                  <a:pt x="2096" y="1080"/>
                </a:cubicBezTo>
                <a:cubicBezTo>
                  <a:pt x="2340" y="886"/>
                  <a:pt x="2574" y="744"/>
                  <a:pt x="2732" y="636"/>
                </a:cubicBezTo>
                <a:cubicBezTo>
                  <a:pt x="2888" y="523"/>
                  <a:pt x="2923" y="481"/>
                  <a:pt x="3032" y="400"/>
                </a:cubicBezTo>
                <a:cubicBezTo>
                  <a:pt x="3115" y="326"/>
                  <a:pt x="3291" y="215"/>
                  <a:pt x="3388" y="148"/>
                </a:cubicBezTo>
                <a:cubicBezTo>
                  <a:pt x="3485" y="81"/>
                  <a:pt x="3565" y="31"/>
                  <a:pt x="3612" y="0"/>
                </a:cubicBezTo>
              </a:path>
            </a:pathLst>
          </a:custGeom>
          <a:noFill/>
          <a:ln w="38100" cap="flat" cmpd="sng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1374387" y="1905000"/>
            <a:ext cx="8269500" cy="3994150"/>
          </a:xfrm>
          <a:custGeom>
            <a:avLst/>
            <a:gdLst>
              <a:gd name="T0" fmla="*/ 0 w 4784"/>
              <a:gd name="T1" fmla="*/ 2147483647 h 2516"/>
              <a:gd name="T2" fmla="*/ 2147483647 w 4784"/>
              <a:gd name="T3" fmla="*/ 2147483647 h 2516"/>
              <a:gd name="T4" fmla="*/ 2147483647 w 4784"/>
              <a:gd name="T5" fmla="*/ 2147483647 h 2516"/>
              <a:gd name="T6" fmla="*/ 2147483647 w 4784"/>
              <a:gd name="T7" fmla="*/ 2147483647 h 2516"/>
              <a:gd name="T8" fmla="*/ 2147483647 w 4784"/>
              <a:gd name="T9" fmla="*/ 0 h 2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84" h="2516">
                <a:moveTo>
                  <a:pt x="0" y="2516"/>
                </a:moveTo>
                <a:cubicBezTo>
                  <a:pt x="325" y="2343"/>
                  <a:pt x="1281" y="1732"/>
                  <a:pt x="1712" y="1500"/>
                </a:cubicBezTo>
                <a:cubicBezTo>
                  <a:pt x="2143" y="1268"/>
                  <a:pt x="2152" y="1380"/>
                  <a:pt x="2588" y="1124"/>
                </a:cubicBezTo>
                <a:cubicBezTo>
                  <a:pt x="2816" y="948"/>
                  <a:pt x="3568" y="528"/>
                  <a:pt x="3824" y="412"/>
                </a:cubicBezTo>
                <a:cubicBezTo>
                  <a:pt x="4060" y="308"/>
                  <a:pt x="4694" y="52"/>
                  <a:pt x="4784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Freeform 18"/>
          <p:cNvSpPr>
            <a:spLocks/>
          </p:cNvSpPr>
          <p:nvPr/>
        </p:nvSpPr>
        <p:spPr bwMode="auto">
          <a:xfrm>
            <a:off x="1395130" y="1828800"/>
            <a:ext cx="8269500" cy="3994150"/>
          </a:xfrm>
          <a:custGeom>
            <a:avLst/>
            <a:gdLst>
              <a:gd name="T0" fmla="*/ 0 w 4784"/>
              <a:gd name="T1" fmla="*/ 2147483647 h 2516"/>
              <a:gd name="T2" fmla="*/ 2147483647 w 4784"/>
              <a:gd name="T3" fmla="*/ 2147483647 h 2516"/>
              <a:gd name="T4" fmla="*/ 2147483647 w 4784"/>
              <a:gd name="T5" fmla="*/ 2147483647 h 2516"/>
              <a:gd name="T6" fmla="*/ 2147483647 w 4784"/>
              <a:gd name="T7" fmla="*/ 2147483647 h 2516"/>
              <a:gd name="T8" fmla="*/ 2147483647 w 4784"/>
              <a:gd name="T9" fmla="*/ 0 h 2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84" h="2516">
                <a:moveTo>
                  <a:pt x="0" y="2516"/>
                </a:moveTo>
                <a:cubicBezTo>
                  <a:pt x="325" y="2343"/>
                  <a:pt x="1281" y="1732"/>
                  <a:pt x="1712" y="1500"/>
                </a:cubicBezTo>
                <a:cubicBezTo>
                  <a:pt x="2143" y="1268"/>
                  <a:pt x="2152" y="1380"/>
                  <a:pt x="2588" y="1124"/>
                </a:cubicBezTo>
                <a:cubicBezTo>
                  <a:pt x="2816" y="948"/>
                  <a:pt x="3568" y="528"/>
                  <a:pt x="3824" y="412"/>
                </a:cubicBezTo>
                <a:cubicBezTo>
                  <a:pt x="4060" y="308"/>
                  <a:pt x="4694" y="52"/>
                  <a:pt x="4784" y="0"/>
                </a:cubicBezTo>
              </a:path>
            </a:pathLst>
          </a:custGeom>
          <a:noFill/>
          <a:ln w="38100" cap="flat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Freeform 19"/>
          <p:cNvSpPr>
            <a:spLocks/>
          </p:cNvSpPr>
          <p:nvPr/>
        </p:nvSpPr>
        <p:spPr bwMode="auto">
          <a:xfrm>
            <a:off x="5356" y="1295400"/>
            <a:ext cx="8131214" cy="2997200"/>
          </a:xfrm>
          <a:custGeom>
            <a:avLst/>
            <a:gdLst>
              <a:gd name="T0" fmla="*/ 0 w 4704"/>
              <a:gd name="T1" fmla="*/ 2147483647 h 1888"/>
              <a:gd name="T2" fmla="*/ 2147483647 w 4704"/>
              <a:gd name="T3" fmla="*/ 2147483647 h 1888"/>
              <a:gd name="T4" fmla="*/ 2147483647 w 4704"/>
              <a:gd name="T5" fmla="*/ 2147483647 h 1888"/>
              <a:gd name="T6" fmla="*/ 2147483647 w 4704"/>
              <a:gd name="T7" fmla="*/ 2147483647 h 1888"/>
              <a:gd name="T8" fmla="*/ 2147483647 w 4704"/>
              <a:gd name="T9" fmla="*/ 0 h 18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04" h="1888">
                <a:moveTo>
                  <a:pt x="0" y="1888"/>
                </a:moveTo>
                <a:cubicBezTo>
                  <a:pt x="336" y="1735"/>
                  <a:pt x="1129" y="1277"/>
                  <a:pt x="1608" y="1080"/>
                </a:cubicBezTo>
                <a:cubicBezTo>
                  <a:pt x="1982" y="927"/>
                  <a:pt x="1891" y="1093"/>
                  <a:pt x="2244" y="972"/>
                </a:cubicBezTo>
                <a:cubicBezTo>
                  <a:pt x="2528" y="840"/>
                  <a:pt x="3465" y="452"/>
                  <a:pt x="3728" y="352"/>
                </a:cubicBezTo>
                <a:cubicBezTo>
                  <a:pt x="3980" y="288"/>
                  <a:pt x="4611" y="47"/>
                  <a:pt x="4704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Freeform 20"/>
          <p:cNvSpPr>
            <a:spLocks/>
          </p:cNvSpPr>
          <p:nvPr/>
        </p:nvSpPr>
        <p:spPr bwMode="auto">
          <a:xfrm>
            <a:off x="19185" y="1219200"/>
            <a:ext cx="8013671" cy="3009900"/>
          </a:xfrm>
          <a:custGeom>
            <a:avLst/>
            <a:gdLst>
              <a:gd name="T0" fmla="*/ 0 w 4636"/>
              <a:gd name="T1" fmla="*/ 2147483647 h 1896"/>
              <a:gd name="T2" fmla="*/ 2147483647 w 4636"/>
              <a:gd name="T3" fmla="*/ 2147483647 h 1896"/>
              <a:gd name="T4" fmla="*/ 2147483647 w 4636"/>
              <a:gd name="T5" fmla="*/ 2147483647 h 1896"/>
              <a:gd name="T6" fmla="*/ 2147483647 w 4636"/>
              <a:gd name="T7" fmla="*/ 2147483647 h 1896"/>
              <a:gd name="T8" fmla="*/ 2147483647 w 4636"/>
              <a:gd name="T9" fmla="*/ 2147483647 h 1896"/>
              <a:gd name="T10" fmla="*/ 2147483647 w 4636"/>
              <a:gd name="T11" fmla="*/ 0 h 1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36" h="1896">
                <a:moveTo>
                  <a:pt x="0" y="1896"/>
                </a:moveTo>
                <a:cubicBezTo>
                  <a:pt x="276" y="1751"/>
                  <a:pt x="1139" y="1307"/>
                  <a:pt x="1504" y="1160"/>
                </a:cubicBezTo>
                <a:cubicBezTo>
                  <a:pt x="1869" y="1013"/>
                  <a:pt x="2013" y="1071"/>
                  <a:pt x="2192" y="1012"/>
                </a:cubicBezTo>
                <a:cubicBezTo>
                  <a:pt x="2371" y="953"/>
                  <a:pt x="2357" y="907"/>
                  <a:pt x="2580" y="808"/>
                </a:cubicBezTo>
                <a:cubicBezTo>
                  <a:pt x="2904" y="672"/>
                  <a:pt x="3265" y="520"/>
                  <a:pt x="3528" y="420"/>
                </a:cubicBezTo>
                <a:cubicBezTo>
                  <a:pt x="3770" y="329"/>
                  <a:pt x="4516" y="128"/>
                  <a:pt x="4636" y="0"/>
                </a:cubicBezTo>
              </a:path>
            </a:pathLst>
          </a:custGeom>
          <a:noFill/>
          <a:ln w="38100" cap="flat">
            <a:solidFill>
              <a:srgbClr val="33CC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18807299">
            <a:off x="7970413" y="5117369"/>
            <a:ext cx="228600" cy="912687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 rot="19278519" flipV="1">
            <a:off x="7605357" y="5091754"/>
            <a:ext cx="248915" cy="228600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 rot="19457260">
            <a:off x="7452646" y="5029484"/>
            <a:ext cx="248915" cy="105946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 rot="19527303" flipV="1">
            <a:off x="7306855" y="4752975"/>
            <a:ext cx="248915" cy="319088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25"/>
          <p:cNvSpPr>
            <a:spLocks noChangeArrowheads="1"/>
          </p:cNvSpPr>
          <p:nvPr/>
        </p:nvSpPr>
        <p:spPr bwMode="auto">
          <a:xfrm rot="19457260">
            <a:off x="7087716" y="4442174"/>
            <a:ext cx="248915" cy="351320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26"/>
          <p:cNvSpPr>
            <a:spLocks noChangeArrowheads="1"/>
          </p:cNvSpPr>
          <p:nvPr/>
        </p:nvSpPr>
        <p:spPr bwMode="auto">
          <a:xfrm rot="19527303" flipV="1">
            <a:off x="6862612" y="4184650"/>
            <a:ext cx="248915" cy="258763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28"/>
          <p:cNvSpPr>
            <a:spLocks noChangeArrowheads="1"/>
          </p:cNvSpPr>
          <p:nvPr/>
        </p:nvSpPr>
        <p:spPr bwMode="auto">
          <a:xfrm rot="19457260">
            <a:off x="6754561" y="4096833"/>
            <a:ext cx="248915" cy="92075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29"/>
          <p:cNvSpPr>
            <a:spLocks noChangeArrowheads="1"/>
          </p:cNvSpPr>
          <p:nvPr/>
        </p:nvSpPr>
        <p:spPr bwMode="auto">
          <a:xfrm rot="19533908">
            <a:off x="6441826" y="3279965"/>
            <a:ext cx="248915" cy="948461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30"/>
          <p:cNvSpPr>
            <a:spLocks noChangeArrowheads="1"/>
          </p:cNvSpPr>
          <p:nvPr/>
        </p:nvSpPr>
        <p:spPr bwMode="auto">
          <a:xfrm rot="19527303" flipV="1">
            <a:off x="6122327" y="3269577"/>
            <a:ext cx="248915" cy="98190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31"/>
          <p:cNvSpPr>
            <a:spLocks noChangeArrowheads="1"/>
          </p:cNvSpPr>
          <p:nvPr/>
        </p:nvSpPr>
        <p:spPr bwMode="auto">
          <a:xfrm rot="19533908">
            <a:off x="5710824" y="2050132"/>
            <a:ext cx="248915" cy="1324002"/>
          </a:xfrm>
          <a:prstGeom prst="triangle">
            <a:avLst>
              <a:gd name="adj" fmla="val 50000"/>
            </a:avLst>
          </a:prstGeom>
          <a:solidFill>
            <a:srgbClr val="FC02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32"/>
          <p:cNvSpPr>
            <a:spLocks noChangeArrowheads="1"/>
          </p:cNvSpPr>
          <p:nvPr/>
        </p:nvSpPr>
        <p:spPr bwMode="auto">
          <a:xfrm rot="20094626" flipV="1">
            <a:off x="5229108" y="1976438"/>
            <a:ext cx="248915" cy="166687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316500" y="152400"/>
            <a:ext cx="1908346" cy="1143000"/>
          </a:xfrm>
          <a:prstGeom prst="rect">
            <a:avLst/>
          </a:prstGeom>
          <a:solidFill>
            <a:srgbClr val="96969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Freeform 34"/>
          <p:cNvSpPr>
            <a:spLocks/>
          </p:cNvSpPr>
          <p:nvPr/>
        </p:nvSpPr>
        <p:spPr bwMode="auto">
          <a:xfrm>
            <a:off x="482443" y="406400"/>
            <a:ext cx="539315" cy="12700"/>
          </a:xfrm>
          <a:custGeom>
            <a:avLst/>
            <a:gdLst>
              <a:gd name="T0" fmla="*/ 0 w 312"/>
              <a:gd name="T1" fmla="*/ 2147483647 h 8"/>
              <a:gd name="T2" fmla="*/ 2147483647 w 312"/>
              <a:gd name="T3" fmla="*/ 2147483647 h 8"/>
              <a:gd name="T4" fmla="*/ 2147483647 w 31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" h="8">
                <a:moveTo>
                  <a:pt x="0" y="7"/>
                </a:moveTo>
                <a:cubicBezTo>
                  <a:pt x="33" y="8"/>
                  <a:pt x="104" y="2"/>
                  <a:pt x="156" y="1"/>
                </a:cubicBezTo>
                <a:cubicBezTo>
                  <a:pt x="208" y="0"/>
                  <a:pt x="280" y="1"/>
                  <a:pt x="312" y="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" name="Freeform 35"/>
          <p:cNvSpPr>
            <a:spLocks/>
          </p:cNvSpPr>
          <p:nvPr/>
        </p:nvSpPr>
        <p:spPr bwMode="auto">
          <a:xfrm>
            <a:off x="482443" y="711200"/>
            <a:ext cx="539315" cy="12700"/>
          </a:xfrm>
          <a:custGeom>
            <a:avLst/>
            <a:gdLst>
              <a:gd name="T0" fmla="*/ 0 w 312"/>
              <a:gd name="T1" fmla="*/ 2147483647 h 8"/>
              <a:gd name="T2" fmla="*/ 2147483647 w 312"/>
              <a:gd name="T3" fmla="*/ 2147483647 h 8"/>
              <a:gd name="T4" fmla="*/ 2147483647 w 31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" h="8">
                <a:moveTo>
                  <a:pt x="0" y="7"/>
                </a:moveTo>
                <a:cubicBezTo>
                  <a:pt x="33" y="8"/>
                  <a:pt x="104" y="2"/>
                  <a:pt x="156" y="1"/>
                </a:cubicBezTo>
                <a:cubicBezTo>
                  <a:pt x="208" y="0"/>
                  <a:pt x="280" y="1"/>
                  <a:pt x="312" y="1"/>
                </a:cubicBezTo>
              </a:path>
            </a:pathLst>
          </a:custGeom>
          <a:noFill/>
          <a:ln w="38100">
            <a:solidFill>
              <a:srgbClr val="33CCCC"/>
            </a:solidFill>
            <a:round/>
            <a:headEnd/>
            <a:tailEnd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1229187" y="228600"/>
            <a:ext cx="54623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</a:t>
            </a: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1229187" y="533400"/>
            <a:ext cx="64303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mfs</a:t>
            </a:r>
          </a:p>
        </p:txBody>
      </p:sp>
      <p:sp>
        <p:nvSpPr>
          <p:cNvPr id="46" name="Freeform 38"/>
          <p:cNvSpPr>
            <a:spLocks/>
          </p:cNvSpPr>
          <p:nvPr/>
        </p:nvSpPr>
        <p:spPr bwMode="auto">
          <a:xfrm>
            <a:off x="482443" y="1030288"/>
            <a:ext cx="539315" cy="12700"/>
          </a:xfrm>
          <a:custGeom>
            <a:avLst/>
            <a:gdLst>
              <a:gd name="T0" fmla="*/ 0 w 312"/>
              <a:gd name="T1" fmla="*/ 2147483647 h 8"/>
              <a:gd name="T2" fmla="*/ 2147483647 w 312"/>
              <a:gd name="T3" fmla="*/ 2147483647 h 8"/>
              <a:gd name="T4" fmla="*/ 2147483647 w 31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" h="8">
                <a:moveTo>
                  <a:pt x="0" y="7"/>
                </a:moveTo>
                <a:cubicBezTo>
                  <a:pt x="33" y="8"/>
                  <a:pt x="104" y="2"/>
                  <a:pt x="156" y="1"/>
                </a:cubicBezTo>
                <a:cubicBezTo>
                  <a:pt x="208" y="0"/>
                  <a:pt x="280" y="1"/>
                  <a:pt x="312" y="1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1229187" y="852488"/>
            <a:ext cx="518572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TS</a:t>
            </a: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161883" y="3672790"/>
            <a:ext cx="6637726" cy="2133600"/>
          </a:xfrm>
          <a:prstGeom prst="rect">
            <a:avLst/>
          </a:prstGeom>
          <a:solidFill>
            <a:srgbClr val="96969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0" dirty="0">
                <a:solidFill>
                  <a:srgbClr val="FFFFFF"/>
                </a:solidFill>
                <a:latin typeface="+mn-lt"/>
              </a:rPr>
              <a:t>Establish a framework of genetically</a:t>
            </a:r>
          </a:p>
          <a:p>
            <a:pPr algn="ctr">
              <a:defRPr/>
            </a:pPr>
            <a:r>
              <a:rPr lang="en-US" sz="2800" b="0" dirty="0">
                <a:solidFill>
                  <a:srgbClr val="FFFFFF"/>
                </a:solidFill>
                <a:latin typeface="+mn-lt"/>
              </a:rPr>
              <a:t>related stratigraphic </a:t>
            </a:r>
            <a:r>
              <a:rPr lang="en-US" sz="2800" b="0" dirty="0" err="1">
                <a:solidFill>
                  <a:srgbClr val="FFFFFF"/>
                </a:solidFill>
                <a:latin typeface="+mn-lt"/>
              </a:rPr>
              <a:t>facies</a:t>
            </a:r>
            <a:r>
              <a:rPr lang="en-US" sz="2800" b="0" dirty="0">
                <a:solidFill>
                  <a:srgbClr val="FFFFFF"/>
                </a:solidFill>
                <a:latin typeface="+mn-lt"/>
              </a:rPr>
              <a:t> geometries</a:t>
            </a:r>
          </a:p>
          <a:p>
            <a:pPr algn="ctr">
              <a:defRPr/>
            </a:pPr>
            <a:r>
              <a:rPr lang="en-US" sz="2800" b="0" dirty="0">
                <a:solidFill>
                  <a:srgbClr val="FFFFFF"/>
                </a:solidFill>
                <a:latin typeface="+mn-lt"/>
              </a:rPr>
              <a:t>and their bounding surfaces to</a:t>
            </a:r>
          </a:p>
          <a:p>
            <a:pPr algn="ctr">
              <a:defRPr/>
            </a:pPr>
            <a:r>
              <a:rPr lang="en-US" sz="2800" b="0" dirty="0">
                <a:solidFill>
                  <a:srgbClr val="FFFFFF"/>
                </a:solidFill>
                <a:latin typeface="+mn-lt"/>
              </a:rPr>
              <a:t>determine depositional setting</a:t>
            </a:r>
          </a:p>
        </p:txBody>
      </p:sp>
      <p:sp>
        <p:nvSpPr>
          <p:cNvPr id="50" name="Freeform 40"/>
          <p:cNvSpPr>
            <a:spLocks/>
          </p:cNvSpPr>
          <p:nvPr/>
        </p:nvSpPr>
        <p:spPr bwMode="auto">
          <a:xfrm>
            <a:off x="5675080" y="3284538"/>
            <a:ext cx="4266122" cy="3105150"/>
          </a:xfrm>
          <a:custGeom>
            <a:avLst/>
            <a:gdLst>
              <a:gd name="T0" fmla="*/ 0 w 2468"/>
              <a:gd name="T1" fmla="*/ 2147483647 h 1956"/>
              <a:gd name="T2" fmla="*/ 2147483647 w 2468"/>
              <a:gd name="T3" fmla="*/ 2147483647 h 1956"/>
              <a:gd name="T4" fmla="*/ 2147483647 w 2468"/>
              <a:gd name="T5" fmla="*/ 2147483647 h 1956"/>
              <a:gd name="T6" fmla="*/ 2147483647 w 2468"/>
              <a:gd name="T7" fmla="*/ 0 h 19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8" h="1956">
                <a:moveTo>
                  <a:pt x="0" y="1956"/>
                </a:moveTo>
                <a:cubicBezTo>
                  <a:pt x="17" y="1939"/>
                  <a:pt x="1400" y="1000"/>
                  <a:pt x="1420" y="924"/>
                </a:cubicBezTo>
                <a:cubicBezTo>
                  <a:pt x="1620" y="744"/>
                  <a:pt x="1800" y="656"/>
                  <a:pt x="1924" y="484"/>
                </a:cubicBezTo>
                <a:cubicBezTo>
                  <a:pt x="2089" y="355"/>
                  <a:pt x="2378" y="52"/>
                  <a:pt x="2468" y="0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9" grpId="0" animBg="1"/>
      <p:bldP spid="5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045845"/>
            <a:ext cx="8212455" cy="5812155"/>
          </a:xfrm>
          <a:prstGeom prst="rect">
            <a:avLst/>
          </a:prstGeom>
        </p:spPr>
      </p:pic>
      <p:sp>
        <p:nvSpPr>
          <p:cNvPr id="2343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5" y="389095"/>
            <a:ext cx="9245600" cy="38832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Coastal Elements</a:t>
            </a:r>
          </a:p>
        </p:txBody>
      </p:sp>
    </p:spTree>
    <p:extLst>
      <p:ext uri="{BB962C8B-B14F-4D97-AF65-F5344CB8AC3E}">
        <p14:creationId xmlns:p14="http://schemas.microsoft.com/office/powerpoint/2010/main" val="270083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626" name="Group 2"/>
          <p:cNvGrpSpPr>
            <a:grpSpLocks/>
          </p:cNvGrpSpPr>
          <p:nvPr/>
        </p:nvGrpSpPr>
        <p:grpSpPr bwMode="auto">
          <a:xfrm>
            <a:off x="4683129" y="1077119"/>
            <a:ext cx="4876800" cy="5237162"/>
            <a:chOff x="2688" y="238"/>
            <a:chExt cx="3072" cy="3299"/>
          </a:xfrm>
        </p:grpSpPr>
        <p:pic>
          <p:nvPicPr>
            <p:cNvPr id="794627" name="Picture 3" descr="Carbonates-depth-Ginsbur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712"/>
              <a:ext cx="1872" cy="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4628" name="Picture 4" descr="PG-Basin-Accumul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38"/>
              <a:ext cx="3072" cy="1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4629" name="Picture 5" descr="003-Persian-Gu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022725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4630" name="Rectangle 6"/>
          <p:cNvSpPr>
            <a:spLocks noChangeArrowheads="1"/>
          </p:cNvSpPr>
          <p:nvPr/>
        </p:nvSpPr>
        <p:spPr bwMode="auto">
          <a:xfrm rot="938673">
            <a:off x="2828925" y="4210246"/>
            <a:ext cx="76200" cy="1219200"/>
          </a:xfrm>
          <a:prstGeom prst="rect">
            <a:avLst/>
          </a:prstGeom>
          <a:solidFill>
            <a:srgbClr val="FC02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794631" name="AutoShape 7"/>
          <p:cNvSpPr>
            <a:spLocks noChangeArrowheads="1"/>
          </p:cNvSpPr>
          <p:nvPr/>
        </p:nvSpPr>
        <p:spPr bwMode="auto">
          <a:xfrm>
            <a:off x="3370224" y="3759200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Basin</a:t>
            </a:r>
          </a:p>
        </p:txBody>
      </p:sp>
      <p:sp>
        <p:nvSpPr>
          <p:cNvPr id="794632" name="AutoShape 8"/>
          <p:cNvSpPr>
            <a:spLocks noChangeArrowheads="1"/>
          </p:cNvSpPr>
          <p:nvPr/>
        </p:nvSpPr>
        <p:spPr bwMode="auto">
          <a:xfrm>
            <a:off x="2209800" y="4114800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Ramp</a:t>
            </a:r>
          </a:p>
        </p:txBody>
      </p:sp>
      <p:sp>
        <p:nvSpPr>
          <p:cNvPr id="794633" name="AutoShape 9"/>
          <p:cNvSpPr>
            <a:spLocks noChangeArrowheads="1"/>
          </p:cNvSpPr>
          <p:nvPr/>
        </p:nvSpPr>
        <p:spPr bwMode="auto">
          <a:xfrm>
            <a:off x="3112828" y="4914900"/>
            <a:ext cx="2590800" cy="838200"/>
          </a:xfrm>
          <a:prstGeom prst="leftArrowCallout">
            <a:avLst>
              <a:gd name="adj1" fmla="val 25000"/>
              <a:gd name="adj2" fmla="val 25000"/>
              <a:gd name="adj3" fmla="val 5151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Restricted</a:t>
            </a:r>
          </a:p>
          <a:p>
            <a:pPr algn="ctr"/>
            <a:r>
              <a:rPr lang="en-US" sz="2000">
                <a:latin typeface="+mj-lt"/>
              </a:rPr>
              <a:t>Shelf</a:t>
            </a:r>
          </a:p>
        </p:txBody>
      </p:sp>
      <p:sp>
        <p:nvSpPr>
          <p:cNvPr id="794634" name="AutoShape 10"/>
          <p:cNvSpPr>
            <a:spLocks noChangeArrowheads="1"/>
          </p:cNvSpPr>
          <p:nvPr/>
        </p:nvSpPr>
        <p:spPr bwMode="auto">
          <a:xfrm>
            <a:off x="1033066" y="4689769"/>
            <a:ext cx="2057400" cy="838200"/>
          </a:xfrm>
          <a:prstGeom prst="rightArrowCallout">
            <a:avLst>
              <a:gd name="adj1" fmla="val 25000"/>
              <a:gd name="adj2" fmla="val 25000"/>
              <a:gd name="adj3" fmla="val 4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Open</a:t>
            </a:r>
          </a:p>
          <a:p>
            <a:pPr algn="ctr"/>
            <a:r>
              <a:rPr lang="en-US" sz="2000">
                <a:latin typeface="+mj-lt"/>
              </a:rPr>
              <a:t>Shelf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 Physiography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176555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30" grpId="0" animBg="1"/>
      <p:bldP spid="794631" grpId="0" animBg="1" autoUpdateAnimBg="0"/>
      <p:bldP spid="794632" grpId="0" animBg="1" autoUpdateAnimBg="0"/>
      <p:bldP spid="794633" grpId="0" animBg="1" autoUpdateAnimBg="0"/>
      <p:bldP spid="79463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6325" y="1524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altLang="en-US" sz="2400" dirty="0" err="1"/>
              <a:t>Hjulstrom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Sundborg</a:t>
            </a:r>
            <a:r>
              <a:rPr lang="en-US" altLang="en-US" sz="2400" dirty="0"/>
              <a:t> showed a critical current velocity is required to move sediment of  a specific grain size for a fixed water depth</a:t>
            </a:r>
          </a:p>
          <a:p>
            <a:pPr>
              <a:buFontTx/>
              <a:buNone/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Sediment entrainment is also found to be dependent on sediment cohesion and consolidation 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149181" y="0"/>
            <a:ext cx="9144000" cy="838200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sz="3600" dirty="0" smtClean="0">
                <a:effectLst/>
              </a:rPr>
              <a:t>Current Erosion/Transport &amp; Grain Size</a:t>
            </a:r>
            <a:r>
              <a:rPr lang="en-US" altLang="en-US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3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5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”Carbonate Hierarchies” </a:t>
            </a:r>
          </a:p>
          <a:p>
            <a:r>
              <a:rPr lang="en-US"/>
              <a:t>Christopher G. St. C. Kendall</a:t>
            </a:r>
          </a:p>
        </p:txBody>
      </p:sp>
      <p:pic>
        <p:nvPicPr>
          <p:cNvPr id="868355" name="Picture 3" descr="004-Bahamas-Andros-Exumas-&amp;-T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13" y="1066800"/>
            <a:ext cx="466344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356" name="AutoShape 4"/>
          <p:cNvSpPr>
            <a:spLocks noChangeArrowheads="1"/>
          </p:cNvSpPr>
          <p:nvPr/>
        </p:nvSpPr>
        <p:spPr bwMode="auto">
          <a:xfrm>
            <a:off x="4061993" y="1636734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Basin</a:t>
            </a:r>
          </a:p>
        </p:txBody>
      </p:sp>
      <p:sp>
        <p:nvSpPr>
          <p:cNvPr id="868357" name="AutoShape 5"/>
          <p:cNvSpPr>
            <a:spLocks noChangeArrowheads="1"/>
          </p:cNvSpPr>
          <p:nvPr/>
        </p:nvSpPr>
        <p:spPr bwMode="auto">
          <a:xfrm>
            <a:off x="3125753" y="1218417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Rim</a:t>
            </a:r>
          </a:p>
        </p:txBody>
      </p:sp>
      <p:sp>
        <p:nvSpPr>
          <p:cNvPr id="868358" name="AutoShape 6"/>
          <p:cNvSpPr>
            <a:spLocks noChangeArrowheads="1"/>
          </p:cNvSpPr>
          <p:nvPr/>
        </p:nvSpPr>
        <p:spPr bwMode="auto">
          <a:xfrm>
            <a:off x="2973353" y="2288218"/>
            <a:ext cx="2590800" cy="838200"/>
          </a:xfrm>
          <a:prstGeom prst="leftArrowCallout">
            <a:avLst>
              <a:gd name="adj1" fmla="val 25000"/>
              <a:gd name="adj2" fmla="val 25000"/>
              <a:gd name="adj3" fmla="val 5151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Restricted</a:t>
            </a:r>
          </a:p>
          <a:p>
            <a:pPr algn="ctr"/>
            <a:r>
              <a:rPr lang="en-US" sz="2000">
                <a:latin typeface="+mj-lt"/>
              </a:rPr>
              <a:t>Shelf</a:t>
            </a:r>
          </a:p>
        </p:txBody>
      </p:sp>
      <p:sp>
        <p:nvSpPr>
          <p:cNvPr id="868359" name="AutoShape 7"/>
          <p:cNvSpPr>
            <a:spLocks noChangeArrowheads="1"/>
          </p:cNvSpPr>
          <p:nvPr/>
        </p:nvSpPr>
        <p:spPr bwMode="auto">
          <a:xfrm>
            <a:off x="838200" y="1066800"/>
            <a:ext cx="2057400" cy="838200"/>
          </a:xfrm>
          <a:prstGeom prst="rightArrowCallout">
            <a:avLst>
              <a:gd name="adj1" fmla="val 25000"/>
              <a:gd name="adj2" fmla="val 25000"/>
              <a:gd name="adj3" fmla="val 4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Open</a:t>
            </a:r>
          </a:p>
          <a:p>
            <a:pPr algn="ctr"/>
            <a:r>
              <a:rPr lang="en-US" sz="2000">
                <a:latin typeface="+mj-lt"/>
              </a:rPr>
              <a:t>Shelf</a:t>
            </a:r>
          </a:p>
        </p:txBody>
      </p:sp>
      <p:grpSp>
        <p:nvGrpSpPr>
          <p:cNvPr id="868360" name="Group 8"/>
          <p:cNvGrpSpPr>
            <a:grpSpLocks/>
          </p:cNvGrpSpPr>
          <p:nvPr/>
        </p:nvGrpSpPr>
        <p:grpSpPr bwMode="auto">
          <a:xfrm>
            <a:off x="381000" y="4171950"/>
            <a:ext cx="8458200" cy="2698750"/>
            <a:chOff x="0" y="2628"/>
            <a:chExt cx="5328" cy="1700"/>
          </a:xfrm>
        </p:grpSpPr>
        <p:pic>
          <p:nvPicPr>
            <p:cNvPr id="868361" name="Picture 9" descr="SedSourcesJam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28"/>
              <a:ext cx="3679" cy="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8362" name="Picture 10" descr="Carbonates-depth-Ginsbur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628"/>
              <a:ext cx="1728" cy="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8363" name="Rectangle 11"/>
          <p:cNvSpPr>
            <a:spLocks noChangeArrowheads="1"/>
          </p:cNvSpPr>
          <p:nvPr/>
        </p:nvSpPr>
        <p:spPr bwMode="auto">
          <a:xfrm rot="2594811">
            <a:off x="4671980" y="3008088"/>
            <a:ext cx="76200" cy="1295400"/>
          </a:xfrm>
          <a:prstGeom prst="rect">
            <a:avLst/>
          </a:prstGeom>
          <a:solidFill>
            <a:srgbClr val="FC02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 Physiography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756157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56" grpId="0" animBg="1" autoUpdateAnimBg="0"/>
      <p:bldP spid="868357" grpId="0" animBg="1" autoUpdateAnimBg="0"/>
      <p:bldP spid="868358" grpId="0" animBg="1" autoUpdateAnimBg="0"/>
      <p:bldP spid="868359" grpId="0" animBg="1" autoUpdateAnimBg="0"/>
      <p:bldP spid="86836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28" y="1050701"/>
            <a:ext cx="5258943" cy="524256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-92299"/>
            <a:ext cx="96012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Bahamas Bank and Location of Seismic Line</a:t>
            </a:r>
          </a:p>
        </p:txBody>
      </p:sp>
    </p:spTree>
    <p:extLst>
      <p:ext uri="{BB962C8B-B14F-4D97-AF65-F5344CB8AC3E}">
        <p14:creationId xmlns:p14="http://schemas.microsoft.com/office/powerpoint/2010/main" val="5408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590800" y="6621464"/>
            <a:ext cx="4705350" cy="160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GEOL 553 -  </a:t>
            </a:r>
            <a:r>
              <a:rPr lang="en-US" altLang="en-US" i="1" dirty="0"/>
              <a:t>Introduction to Facies Models</a:t>
            </a:r>
            <a:r>
              <a:rPr lang="en-US" altLang="en-US" dirty="0"/>
              <a:t> - Kendall</a:t>
            </a:r>
          </a:p>
        </p:txBody>
      </p:sp>
      <p:pic>
        <p:nvPicPr>
          <p:cNvPr id="188419" name="Picture 2" descr="Australia G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Great Barrier Reef of Australia </a:t>
            </a:r>
          </a:p>
        </p:txBody>
      </p:sp>
      <p:sp>
        <p:nvSpPr>
          <p:cNvPr id="656388" name="AutoShape 4"/>
          <p:cNvSpPr>
            <a:spLocks noChangeArrowheads="1"/>
          </p:cNvSpPr>
          <p:nvPr/>
        </p:nvSpPr>
        <p:spPr bwMode="auto">
          <a:xfrm rot="1932697">
            <a:off x="3200400" y="1143000"/>
            <a:ext cx="259080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Impact" panose="020B0806030902050204" pitchFamily="34" charset="0"/>
              </a:rPr>
              <a:t>Reef Pinnacles</a:t>
            </a:r>
          </a:p>
        </p:txBody>
      </p:sp>
      <p:sp>
        <p:nvSpPr>
          <p:cNvPr id="656389" name="AutoShape 5"/>
          <p:cNvSpPr>
            <a:spLocks noChangeArrowheads="1"/>
          </p:cNvSpPr>
          <p:nvPr/>
        </p:nvSpPr>
        <p:spPr bwMode="auto">
          <a:xfrm rot="-959171">
            <a:off x="4038600" y="4038600"/>
            <a:ext cx="259080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Impact" panose="020B0806030902050204" pitchFamily="34" charset="0"/>
              </a:rPr>
              <a:t>Reef Pinnacles</a:t>
            </a:r>
          </a:p>
        </p:txBody>
      </p:sp>
      <p:sp>
        <p:nvSpPr>
          <p:cNvPr id="656390" name="AutoShape 6"/>
          <p:cNvSpPr>
            <a:spLocks noChangeArrowheads="1"/>
          </p:cNvSpPr>
          <p:nvPr/>
        </p:nvSpPr>
        <p:spPr bwMode="auto">
          <a:xfrm rot="4504208">
            <a:off x="6743700" y="1257300"/>
            <a:ext cx="259080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Impact" panose="020B0806030902050204" pitchFamily="34" charset="0"/>
              </a:rPr>
              <a:t>Reef Pinnacles</a:t>
            </a:r>
          </a:p>
        </p:txBody>
      </p:sp>
    </p:spTree>
    <p:extLst>
      <p:ext uri="{BB962C8B-B14F-4D97-AF65-F5344CB8AC3E}">
        <p14:creationId xmlns:p14="http://schemas.microsoft.com/office/powerpoint/2010/main" val="8982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8" grpId="0" animBg="1" autoUpdateAnimBg="0"/>
      <p:bldP spid="656389" grpId="0" animBg="1" autoUpdateAnimBg="0"/>
      <p:bldP spid="656390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9" name="Rectangle 1031"/>
          <p:cNvSpPr>
            <a:spLocks noChangeArrowheads="1"/>
          </p:cNvSpPr>
          <p:nvPr/>
        </p:nvSpPr>
        <p:spPr bwMode="auto">
          <a:xfrm>
            <a:off x="381000" y="38100"/>
            <a:ext cx="9144000" cy="6819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en-US" altLang="en-US" sz="2000"/>
          </a:p>
        </p:txBody>
      </p:sp>
      <p:pic>
        <p:nvPicPr>
          <p:cNvPr id="190468" name="Picture 1027" descr="004-Shark-Bay-W-Australi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3419" y="1049845"/>
            <a:ext cx="5236655" cy="5236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8436" name="AutoShape 1028"/>
          <p:cNvSpPr>
            <a:spLocks noChangeArrowheads="1"/>
          </p:cNvSpPr>
          <p:nvPr/>
        </p:nvSpPr>
        <p:spPr bwMode="auto">
          <a:xfrm rot="1932697">
            <a:off x="2005744" y="1675848"/>
            <a:ext cx="259080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Impact" panose="020B0806030902050204" pitchFamily="34" charset="0"/>
              </a:rPr>
              <a:t>Shark Bay</a:t>
            </a:r>
          </a:p>
        </p:txBody>
      </p:sp>
      <p:sp>
        <p:nvSpPr>
          <p:cNvPr id="658437" name="Rectangle 1029"/>
          <p:cNvSpPr>
            <a:spLocks noGrp="1" noChangeArrowheads="1"/>
          </p:cNvSpPr>
          <p:nvPr>
            <p:ph type="title"/>
          </p:nvPr>
        </p:nvSpPr>
        <p:spPr>
          <a:xfrm>
            <a:off x="258699" y="163145"/>
            <a:ext cx="9386093" cy="630400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dirty="0" smtClean="0"/>
              <a:t>Shark Bay - Western Australia</a:t>
            </a:r>
          </a:p>
        </p:txBody>
      </p:sp>
    </p:spTree>
    <p:extLst>
      <p:ext uri="{BB962C8B-B14F-4D97-AF65-F5344CB8AC3E}">
        <p14:creationId xmlns:p14="http://schemas.microsoft.com/office/powerpoint/2010/main" val="427906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6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Terrestrial Depositional Systems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3124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Fluvial-alluvial fan</a:t>
            </a:r>
          </a:p>
          <a:p>
            <a:pPr>
              <a:defRPr/>
            </a:pPr>
            <a:r>
              <a:rPr lang="en-US" altLang="en-US" smtClean="0"/>
              <a:t>Glacial</a:t>
            </a:r>
          </a:p>
          <a:p>
            <a:pPr>
              <a:defRPr/>
            </a:pPr>
            <a:r>
              <a:rPr lang="en-US" altLang="en-US" smtClean="0"/>
              <a:t>Eolian</a:t>
            </a:r>
          </a:p>
          <a:p>
            <a:pPr>
              <a:defRPr/>
            </a:pPr>
            <a:r>
              <a:rPr lang="en-US" altLang="en-US" smtClean="0"/>
              <a:t>Lacustrine</a:t>
            </a:r>
          </a:p>
          <a:p>
            <a:pPr>
              <a:defRPr/>
            </a:pPr>
            <a:r>
              <a:rPr lang="en-US" altLang="en-US" smtClean="0"/>
              <a:t>Playa		</a:t>
            </a:r>
            <a:endParaRPr lang="en-US" altLang="en-US" sz="3600"/>
          </a:p>
        </p:txBody>
      </p:sp>
    </p:spTree>
    <p:extLst>
      <p:ext uri="{BB962C8B-B14F-4D97-AF65-F5344CB8AC3E}">
        <p14:creationId xmlns:p14="http://schemas.microsoft.com/office/powerpoint/2010/main" val="36578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2" descr="gobi_alluvialf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91" y="1114238"/>
            <a:ext cx="4964943" cy="51722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Alluvial Fan System</a:t>
            </a:r>
          </a:p>
        </p:txBody>
      </p:sp>
    </p:spTree>
    <p:extLst>
      <p:ext uri="{BB962C8B-B14F-4D97-AF65-F5344CB8AC3E}">
        <p14:creationId xmlns:p14="http://schemas.microsoft.com/office/powerpoint/2010/main" val="1571335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2" descr="aster_artII_alluvial_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1120140"/>
            <a:ext cx="5166360" cy="516636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Alluvial Fan System</a:t>
            </a:r>
          </a:p>
        </p:txBody>
      </p:sp>
    </p:spTree>
    <p:extLst>
      <p:ext uri="{BB962C8B-B14F-4D97-AF65-F5344CB8AC3E}">
        <p14:creationId xmlns:p14="http://schemas.microsoft.com/office/powerpoint/2010/main" val="2895250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2" descr="orinoco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23" y="1074420"/>
            <a:ext cx="5059680" cy="505968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Braided Stream System</a:t>
            </a:r>
          </a:p>
        </p:txBody>
      </p:sp>
    </p:spTree>
    <p:extLst>
      <p:ext uri="{BB962C8B-B14F-4D97-AF65-F5344CB8AC3E}">
        <p14:creationId xmlns:p14="http://schemas.microsoft.com/office/powerpoint/2010/main" val="2568072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7" name="Picture 2" descr="olem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4" y="1185863"/>
            <a:ext cx="9005887" cy="44878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Meandering Stream System Dominated by Point Bars</a:t>
            </a:r>
          </a:p>
        </p:txBody>
      </p:sp>
    </p:spTree>
    <p:extLst>
      <p:ext uri="{BB962C8B-B14F-4D97-AF65-F5344CB8AC3E}">
        <p14:creationId xmlns:p14="http://schemas.microsoft.com/office/powerpoint/2010/main" val="4232263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2" descr="CurrentRip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127125"/>
            <a:ext cx="7747000" cy="5159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Mid Stream Bars</a:t>
            </a:r>
          </a:p>
        </p:txBody>
      </p:sp>
    </p:spTree>
    <p:extLst>
      <p:ext uri="{BB962C8B-B14F-4D97-AF65-F5344CB8AC3E}">
        <p14:creationId xmlns:p14="http://schemas.microsoft.com/office/powerpoint/2010/main" val="3678197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xT 2012 Template">
  <a:themeElements>
    <a:clrScheme name="NExT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A5A5A5"/>
      </a:accent1>
      <a:accent2>
        <a:srgbClr val="336635"/>
      </a:accent2>
      <a:accent3>
        <a:srgbClr val="FFC000"/>
      </a:accent3>
      <a:accent4>
        <a:srgbClr val="FF0000"/>
      </a:accent4>
      <a:accent5>
        <a:srgbClr val="00AF00"/>
      </a:accent5>
      <a:accent6>
        <a:srgbClr val="9966FF"/>
      </a:accent6>
      <a:hlink>
        <a:srgbClr val="336699"/>
      </a:hlink>
      <a:folHlink>
        <a:srgbClr val="00B0F0"/>
      </a:folHlink>
    </a:clrScheme>
    <a:fontScheme name="NEx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C8C8"/>
        </a:solidFill>
        <a:ln>
          <a:noFill/>
        </a:ln>
        <a:effectLst>
          <a:outerShdw blurRad="63500" dist="508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matte"/>
      </a:spPr>
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0" tIns="0" rIns="0" bIns="0" numCol="1" rtlCol="0" anchor="ctr" anchorCtr="0" compatLnSpc="1">
        <a:prstTxWarp prst="textNoShape">
          <a:avLst/>
        </a:prstTxWarp>
        <a:spAutoFit/>
      </a:bodyPr>
      <a:lstStyle>
        <a:defPPr>
          <a:defRPr b="0" dirty="0">
            <a:solidFill>
              <a:srgbClr val="06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NExT 2012 Template</Template>
  <TotalTime>2917</TotalTime>
  <Words>2655</Words>
  <Application>Microsoft Office PowerPoint</Application>
  <PresentationFormat>A4 Paper (210x297 mm)</PresentationFormat>
  <Paragraphs>700</Paragraphs>
  <Slides>110</Slides>
  <Notes>107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Arial Unicode MS</vt:lpstr>
      <vt:lpstr>Arial</vt:lpstr>
      <vt:lpstr>Arial Narrow</vt:lpstr>
      <vt:lpstr>Calibri</vt:lpstr>
      <vt:lpstr>Geneva</vt:lpstr>
      <vt:lpstr>Impact</vt:lpstr>
      <vt:lpstr>Tahoma</vt:lpstr>
      <vt:lpstr>Times New Roman</vt:lpstr>
      <vt:lpstr>Wingdings</vt:lpstr>
      <vt:lpstr>NExT 2012 Template</vt:lpstr>
      <vt:lpstr>Sequence Stratigraphy   “Sedimentary Facies, Elements, Hierarchy &amp; Architecture” </vt:lpstr>
      <vt:lpstr>Lecture Series Overview</vt:lpstr>
      <vt:lpstr>Sedimentary Rocks &amp; Minerals</vt:lpstr>
      <vt:lpstr>Siliciclastic Sedimentary Rocks: Sandstones </vt:lpstr>
      <vt:lpstr>Carbonate Sedimentary Rocks</vt:lpstr>
      <vt:lpstr>Transport Mechanisms</vt:lpstr>
      <vt:lpstr>Detrital Sediments &amp; Sedimentary Rocks</vt:lpstr>
      <vt:lpstr>Detrital Sediments &amp; Sedimentary Rocks</vt:lpstr>
      <vt:lpstr>Current Erosion/Transport &amp; Grain Size </vt:lpstr>
      <vt:lpstr>Current Erosion/Transport &amp; Grain Size </vt:lpstr>
      <vt:lpstr>Flow Regimes</vt:lpstr>
      <vt:lpstr>Flow Regimes</vt:lpstr>
      <vt:lpstr>Gravity Flows</vt:lpstr>
      <vt:lpstr>Sedimentary Rocks</vt:lpstr>
      <vt:lpstr>Sedimentary Structures</vt:lpstr>
      <vt:lpstr>Primary Sedimentary Structures</vt:lpstr>
      <vt:lpstr>Bedforms &amp; Asymmetric Current Ripples</vt:lpstr>
      <vt:lpstr>Bedforms  – Unidirectional Current Ripples - increasing Flow Velocities</vt:lpstr>
      <vt:lpstr>Allen’s Classification of Ripples</vt:lpstr>
      <vt:lpstr>PowerPoint Presentation</vt:lpstr>
      <vt:lpstr>Primary Sedimentary Structures</vt:lpstr>
      <vt:lpstr>Bedforms &amp; Asymmetric Current Ripples</vt:lpstr>
      <vt:lpstr>Generation of Wave Ripples</vt:lpstr>
      <vt:lpstr>Maturity</vt:lpstr>
      <vt:lpstr>Siliciclastic Sedimentary Rocks: Sandstones </vt:lpstr>
      <vt:lpstr>Climate</vt:lpstr>
      <vt:lpstr>Maturity</vt:lpstr>
      <vt:lpstr>Ichnofacies</vt:lpstr>
      <vt:lpstr>Ichnology of Sedimentary Section</vt:lpstr>
      <vt:lpstr>Distribution of Common Marine Ichnofacies</vt:lpstr>
      <vt:lpstr>Sedimentary rocks are the product of the creation, transport, deposition, and diagenesis of detritus and solutes derived from pre-existing rocks.</vt:lpstr>
      <vt:lpstr>Sedimentary rocks are the product of the creation, transport, deposition, and diagenesis of detritus and solutes derived from pre-existing rocks.</vt:lpstr>
      <vt:lpstr>Sedimentary Geology</vt:lpstr>
      <vt:lpstr>Sedimentary Geology</vt:lpstr>
      <vt:lpstr>Sedimentary Geology</vt:lpstr>
      <vt:lpstr>Sedimentary Geology</vt:lpstr>
      <vt:lpstr>Sedimentary Geology</vt:lpstr>
      <vt:lpstr>Sedimentary Geology</vt:lpstr>
      <vt:lpstr>Sedimentary Geology</vt:lpstr>
      <vt:lpstr>Sedimentary Geology</vt:lpstr>
      <vt:lpstr>Sedimentary Geology</vt:lpstr>
      <vt:lpstr>Sedimentary Geology</vt:lpstr>
      <vt:lpstr>Sedimentary Geology</vt:lpstr>
      <vt:lpstr>Definitions</vt:lpstr>
      <vt:lpstr>Definitions</vt:lpstr>
      <vt:lpstr>Coastal Character</vt:lpstr>
      <vt:lpstr>Characteristics of Beach Systems</vt:lpstr>
      <vt:lpstr>Barrier Coastal Elements</vt:lpstr>
      <vt:lpstr>Beach Face - South Carolina Foreshore</vt:lpstr>
      <vt:lpstr>Trough Cross-bed Current Ripples</vt:lpstr>
      <vt:lpstr>Offshore Coastal Profile - Hummocky</vt:lpstr>
      <vt:lpstr>Coastal Lithofacies Assemblages</vt:lpstr>
      <vt:lpstr>Coastal Lithofacies Associations - Coarse  to  Fine -  Onshore to Offshore - Shallow to Deep</vt:lpstr>
      <vt:lpstr>Coastal Profile</vt:lpstr>
      <vt:lpstr>Elements of Barrier Island Coast</vt:lpstr>
      <vt:lpstr>PowerPoint Presentation</vt:lpstr>
      <vt:lpstr>Facies Associations, Successions &amp; Geometries - Setting</vt:lpstr>
      <vt:lpstr>Facies Successions</vt:lpstr>
      <vt:lpstr>Book Cliffs</vt:lpstr>
      <vt:lpstr>Coastal Profile and Lithofacies</vt:lpstr>
      <vt:lpstr>PowerPoint Presentation</vt:lpstr>
      <vt:lpstr>PowerPoint Presentation</vt:lpstr>
      <vt:lpstr>Characteristics of Beach Systems</vt:lpstr>
      <vt:lpstr>Sedimentary Facies</vt:lpstr>
      <vt:lpstr>Sedimentary Facies</vt:lpstr>
      <vt:lpstr>Sedimentary Facies</vt:lpstr>
      <vt:lpstr>Lithofacies &amp; Lithofacies Codes</vt:lpstr>
      <vt:lpstr>Coast Types</vt:lpstr>
      <vt:lpstr>Sedimentary Facies</vt:lpstr>
      <vt:lpstr>Sedimentary Facies</vt:lpstr>
      <vt:lpstr>Sedimentary Geology</vt:lpstr>
      <vt:lpstr>Depositional Setting - Element Hierarchy </vt:lpstr>
      <vt:lpstr>Carbonate Platform Architectural Elements</vt:lpstr>
      <vt:lpstr>Fluvial Hierarchy</vt:lpstr>
      <vt:lpstr>PowerPoint Presentation</vt:lpstr>
      <vt:lpstr>PowerPoint Presentation</vt:lpstr>
      <vt:lpstr>Types of Depositional Systems</vt:lpstr>
      <vt:lpstr>Marine Depositional Systems</vt:lpstr>
      <vt:lpstr>Charleston Cooper River – Barrier Island Coastline</vt:lpstr>
      <vt:lpstr>Cape Hatteras – Barrier Island Coastline</vt:lpstr>
      <vt:lpstr>Mississipi Delta transitioning to Barrier Island Coastline</vt:lpstr>
      <vt:lpstr>Transitional Depositional Systems</vt:lpstr>
      <vt:lpstr>Tide Dominated Delta System</vt:lpstr>
      <vt:lpstr>Fluvial Dominated Delta System</vt:lpstr>
      <vt:lpstr>Tide Dominated Delta System</vt:lpstr>
      <vt:lpstr>Shatt Al Arab Delta – Fluvial Domination</vt:lpstr>
      <vt:lpstr>Sequence Boundary (SB) from well logs, core and outcrop</vt:lpstr>
      <vt:lpstr>Coastal Elements</vt:lpstr>
      <vt:lpstr>PowerPoint Presentation</vt:lpstr>
      <vt:lpstr>PowerPoint Presentation</vt:lpstr>
      <vt:lpstr>Bahamas Bank and Location of Seismic Line</vt:lpstr>
      <vt:lpstr>Great Barrier Reef of Australia </vt:lpstr>
      <vt:lpstr>Shark Bay - Western Australia</vt:lpstr>
      <vt:lpstr>Terrestrial Depositional Systems</vt:lpstr>
      <vt:lpstr>Alluvial Fan System</vt:lpstr>
      <vt:lpstr>Alluvial Fan System</vt:lpstr>
      <vt:lpstr>Braided Stream System</vt:lpstr>
      <vt:lpstr>Meandering Stream System Dominated by Point Bars</vt:lpstr>
      <vt:lpstr>Mid Stream Bars</vt:lpstr>
      <vt:lpstr>Windblown Dunes</vt:lpstr>
      <vt:lpstr>Windblown Dunes</vt:lpstr>
      <vt:lpstr>Windblown Carbonate Dunes - UAE</vt:lpstr>
      <vt:lpstr>Glacial Action</vt:lpstr>
      <vt:lpstr>PowerPoint Presentation</vt:lpstr>
      <vt:lpstr>PowerPoint Presentation</vt:lpstr>
      <vt:lpstr>PowerPoint Presentation</vt:lpstr>
      <vt:lpstr>Geologic Timescale</vt:lpstr>
      <vt:lpstr>PowerPoint Presentation</vt:lpstr>
      <vt:lpstr>Coastal Elements</vt:lpstr>
      <vt:lpstr>Lecture Ends!!</vt:lpstr>
    </vt:vector>
  </TitlesOfParts>
  <Company>Schlumberger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40pt Arial Narrow bold Master Layout title slide</dc:title>
  <dc:creator>C Kendall</dc:creator>
  <cp:lastModifiedBy>chris</cp:lastModifiedBy>
  <cp:revision>130</cp:revision>
  <dcterms:created xsi:type="dcterms:W3CDTF">2012-05-08T20:25:58Z</dcterms:created>
  <dcterms:modified xsi:type="dcterms:W3CDTF">2016-03-12T22:37:16Z</dcterms:modified>
</cp:coreProperties>
</file>